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528" r:id="rId3"/>
    <p:sldId id="410" r:id="rId4"/>
    <p:sldId id="423" r:id="rId5"/>
    <p:sldId id="424" r:id="rId6"/>
    <p:sldId id="473" r:id="rId7"/>
    <p:sldId id="626" r:id="rId9"/>
    <p:sldId id="427" r:id="rId10"/>
    <p:sldId id="491" r:id="rId11"/>
    <p:sldId id="642" r:id="rId12"/>
    <p:sldId id="643" r:id="rId13"/>
    <p:sldId id="652" r:id="rId14"/>
    <p:sldId id="654" r:id="rId15"/>
    <p:sldId id="655" r:id="rId16"/>
    <p:sldId id="656" r:id="rId17"/>
    <p:sldId id="628" r:id="rId18"/>
    <p:sldId id="634" r:id="rId19"/>
    <p:sldId id="633" r:id="rId20"/>
    <p:sldId id="614" r:id="rId21"/>
    <p:sldId id="663" r:id="rId22"/>
    <p:sldId id="662" r:id="rId23"/>
    <p:sldId id="272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2" userDrawn="1">
          <p15:clr>
            <a:srgbClr val="A4A3A4"/>
          </p15:clr>
        </p15:guide>
        <p15:guide id="2" pos="3771" userDrawn="1">
          <p15:clr>
            <a:srgbClr val="A4A3A4"/>
          </p15:clr>
        </p15:guide>
        <p15:guide id="3" pos="4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42"/>
        <p:guide pos="3771"/>
        <p:guide pos="4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94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8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-8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29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经传多赢资深投顾：刘涛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丨执业编号：A1120619060024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/192.168.10.238/素材/营销策划/7.课程/猎手-龙头狙击营/2024年/8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9" Type="http://schemas.openxmlformats.org/officeDocument/2006/relationships/slideLayout" Target="../slideLayouts/slideLayout5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tags" Target="../tags/tag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7" Type="http://schemas.openxmlformats.org/officeDocument/2006/relationships/slideLayout" Target="../slideLayouts/slideLayout5.xml"/><Relationship Id="rId16" Type="http://schemas.openxmlformats.org/officeDocument/2006/relationships/tags" Target="../tags/tag89.xml"/><Relationship Id="rId15" Type="http://schemas.openxmlformats.org/officeDocument/2006/relationships/image" Target="../media/image23.jpeg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tags" Target="../tags/tag7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90.xml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91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3.xml"/><Relationship Id="rId3" Type="http://schemas.openxmlformats.org/officeDocument/2006/relationships/image" Target="../media/image13.png"/><Relationship Id="rId2" Type="http://schemas.openxmlformats.org/officeDocument/2006/relationships/tags" Target="../tags/tag42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9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破位死叉，尽量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规避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4090" y="1140460"/>
            <a:ext cx="10498455" cy="5214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留意万亿市场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机会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825" y="842645"/>
            <a:ext cx="11436350" cy="5524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留意万亿市场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机会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995" y="791210"/>
            <a:ext cx="11614150" cy="5664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留意万亿市场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机会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725" y="723900"/>
            <a:ext cx="11766550" cy="57594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留意万亿市场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机会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550" y="899160"/>
            <a:ext cx="11772900" cy="5473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做好主题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规划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1"/>
            </p:custDataLst>
          </p:nvPr>
        </p:nvSpPr>
        <p:spPr>
          <a:xfrm>
            <a:off x="4287203" y="1672590"/>
            <a:ext cx="3543300" cy="35433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52400" sx="106000" sy="106000" algn="ctr" rotWithShape="0">
              <a:schemeClr val="tx1">
                <a:lumMod val="65000"/>
                <a:lumOff val="35000"/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26" name="任意多边形 12"/>
          <p:cNvSpPr/>
          <p:nvPr>
            <p:custDataLst>
              <p:tags r:id="rId2"/>
            </p:custDataLst>
          </p:nvPr>
        </p:nvSpPr>
        <p:spPr>
          <a:xfrm rot="10800000">
            <a:off x="6072188" y="1475105"/>
            <a:ext cx="452120" cy="19869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3" h="3937">
                <a:moveTo>
                  <a:pt x="293" y="0"/>
                </a:moveTo>
                <a:lnTo>
                  <a:pt x="293" y="3937"/>
                </a:lnTo>
                <a:lnTo>
                  <a:pt x="293" y="3937"/>
                </a:lnTo>
                <a:cubicBezTo>
                  <a:pt x="125" y="3730"/>
                  <a:pt x="0" y="2927"/>
                  <a:pt x="0" y="1969"/>
                </a:cubicBezTo>
                <a:cubicBezTo>
                  <a:pt x="0" y="1010"/>
                  <a:pt x="125" y="207"/>
                  <a:pt x="293" y="0"/>
                </a:cubicBezTo>
                <a:lnTo>
                  <a:pt x="293" y="0"/>
                </a:lnTo>
                <a:close/>
              </a:path>
            </a:pathLst>
          </a:custGeom>
          <a:gradFill>
            <a:gsLst>
              <a:gs pos="81000">
                <a:schemeClr val="accent2">
                  <a:alpha val="0"/>
                </a:schemeClr>
              </a:gs>
              <a:gs pos="100000">
                <a:schemeClr val="accent2"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0" name="任意多边形 12"/>
          <p:cNvSpPr/>
          <p:nvPr>
            <p:custDataLst>
              <p:tags r:id="rId3"/>
            </p:custDataLst>
          </p:nvPr>
        </p:nvSpPr>
        <p:spPr>
          <a:xfrm rot="18000000">
            <a:off x="6544628" y="3084195"/>
            <a:ext cx="452120" cy="19869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3" h="3937">
                <a:moveTo>
                  <a:pt x="293" y="0"/>
                </a:moveTo>
                <a:lnTo>
                  <a:pt x="293" y="3937"/>
                </a:lnTo>
                <a:lnTo>
                  <a:pt x="293" y="3937"/>
                </a:lnTo>
                <a:cubicBezTo>
                  <a:pt x="125" y="3730"/>
                  <a:pt x="0" y="2927"/>
                  <a:pt x="0" y="1969"/>
                </a:cubicBezTo>
                <a:cubicBezTo>
                  <a:pt x="0" y="1010"/>
                  <a:pt x="125" y="207"/>
                  <a:pt x="293" y="0"/>
                </a:cubicBezTo>
                <a:lnTo>
                  <a:pt x="293" y="0"/>
                </a:lnTo>
                <a:close/>
              </a:path>
            </a:pathLst>
          </a:custGeom>
          <a:gradFill>
            <a:gsLst>
              <a:gs pos="8100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1" name="任意多边形 12"/>
          <p:cNvSpPr/>
          <p:nvPr>
            <p:custDataLst>
              <p:tags r:id="rId4"/>
            </p:custDataLst>
          </p:nvPr>
        </p:nvSpPr>
        <p:spPr>
          <a:xfrm rot="3600000">
            <a:off x="4920933" y="2694940"/>
            <a:ext cx="452120" cy="19869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3" h="3937">
                <a:moveTo>
                  <a:pt x="293" y="0"/>
                </a:moveTo>
                <a:lnTo>
                  <a:pt x="293" y="3937"/>
                </a:lnTo>
                <a:lnTo>
                  <a:pt x="293" y="3937"/>
                </a:lnTo>
                <a:cubicBezTo>
                  <a:pt x="125" y="3730"/>
                  <a:pt x="0" y="2927"/>
                  <a:pt x="0" y="1969"/>
                </a:cubicBezTo>
                <a:cubicBezTo>
                  <a:pt x="0" y="1010"/>
                  <a:pt x="125" y="207"/>
                  <a:pt x="293" y="0"/>
                </a:cubicBezTo>
                <a:lnTo>
                  <a:pt x="293" y="0"/>
                </a:lnTo>
                <a:close/>
              </a:path>
            </a:pathLst>
          </a:custGeom>
          <a:gradFill>
            <a:gsLst>
              <a:gs pos="8100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4" name="弧形 33"/>
          <p:cNvSpPr/>
          <p:nvPr>
            <p:custDataLst>
              <p:tags r:id="rId5"/>
            </p:custDataLst>
          </p:nvPr>
        </p:nvSpPr>
        <p:spPr>
          <a:xfrm>
            <a:off x="4090988" y="1477010"/>
            <a:ext cx="3953510" cy="3953510"/>
          </a:xfrm>
          <a:prstGeom prst="arc">
            <a:avLst>
              <a:gd name="adj1" fmla="val 16392741"/>
              <a:gd name="adj2" fmla="val 21318419"/>
            </a:avLst>
          </a:prstGeom>
          <a:ln w="6350">
            <a:gradFill>
              <a:gsLst>
                <a:gs pos="25000">
                  <a:schemeClr val="accent2">
                    <a:alpha val="0"/>
                  </a:schemeClr>
                </a:gs>
                <a:gs pos="60000">
                  <a:schemeClr val="accent2">
                    <a:alpha val="80000"/>
                  </a:schemeClr>
                </a:gs>
              </a:gsLst>
              <a:lin ang="0" scaled="1"/>
            </a:gradFill>
            <a:prstDash val="solid"/>
            <a:tailEnd type="triangle"/>
          </a:ln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35" name="弧形 34"/>
          <p:cNvSpPr/>
          <p:nvPr>
            <p:custDataLst>
              <p:tags r:id="rId6"/>
            </p:custDataLst>
          </p:nvPr>
        </p:nvSpPr>
        <p:spPr>
          <a:xfrm rot="7200000">
            <a:off x="4095433" y="1449070"/>
            <a:ext cx="3953510" cy="3953510"/>
          </a:xfrm>
          <a:prstGeom prst="arc">
            <a:avLst>
              <a:gd name="adj1" fmla="val 16392741"/>
              <a:gd name="adj2" fmla="val 21318419"/>
            </a:avLst>
          </a:prstGeom>
          <a:ln w="6350">
            <a:gradFill>
              <a:gsLst>
                <a:gs pos="25000">
                  <a:schemeClr val="accent1">
                    <a:alpha val="0"/>
                  </a:schemeClr>
                </a:gs>
                <a:gs pos="60000">
                  <a:schemeClr val="accent1">
                    <a:alpha val="100000"/>
                  </a:schemeClr>
                </a:gs>
              </a:gsLst>
              <a:lin ang="0" scaled="1"/>
            </a:gradFill>
            <a:prstDash val="solid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37" name="弧形 36"/>
          <p:cNvSpPr/>
          <p:nvPr>
            <p:custDataLst>
              <p:tags r:id="rId7"/>
            </p:custDataLst>
          </p:nvPr>
        </p:nvSpPr>
        <p:spPr>
          <a:xfrm rot="14400000">
            <a:off x="4124643" y="1456690"/>
            <a:ext cx="3953510" cy="3953510"/>
          </a:xfrm>
          <a:prstGeom prst="arc">
            <a:avLst>
              <a:gd name="adj1" fmla="val 16392741"/>
              <a:gd name="adj2" fmla="val 21318419"/>
            </a:avLst>
          </a:prstGeom>
          <a:ln w="6350">
            <a:gradFill>
              <a:gsLst>
                <a:gs pos="25000">
                  <a:schemeClr val="accent1">
                    <a:alpha val="0"/>
                  </a:schemeClr>
                </a:gs>
                <a:gs pos="60000">
                  <a:schemeClr val="accent1">
                    <a:alpha val="80000"/>
                  </a:schemeClr>
                </a:gs>
              </a:gsLst>
              <a:lin ang="0" scaled="1"/>
            </a:gradFill>
            <a:prstDash val="solid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8423593" y="2187575"/>
            <a:ext cx="2425065" cy="10502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选对主题，盯住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1-2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个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做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一个主题只做一个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配置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做好操作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规划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8423593" y="1661160"/>
            <a:ext cx="2425065" cy="5168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重点做</a:t>
            </a:r>
            <a:r>
              <a:rPr lang="en-US" altLang="zh-CN" b="1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1-2</a:t>
            </a:r>
            <a:r>
              <a:rPr lang="zh-CN" altLang="en-US" b="1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个主题</a:t>
            </a:r>
            <a:r>
              <a:rPr lang="en-US" altLang="zh-CN" b="1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 </a:t>
            </a:r>
            <a:endParaRPr lang="en-US" altLang="zh-CN" b="1">
              <a:solidFill>
                <a:schemeClr val="accent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贪多嚼不烂</a:t>
            </a:r>
            <a:endParaRPr lang="zh-CN" altLang="en-US" b="1">
              <a:solidFill>
                <a:schemeClr val="accent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10"/>
            </p:custDataLst>
          </p:nvPr>
        </p:nvSpPr>
        <p:spPr>
          <a:xfrm>
            <a:off x="8391843" y="4339590"/>
            <a:ext cx="2425065" cy="10502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ea"/>
              </a:rPr>
              <a:t>另外做好个股的止盈止损，按照智能交易做波段，有控盘多参与，没控盘短线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ea"/>
              </a:rPr>
              <a:t>做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8391843" y="3813175"/>
            <a:ext cx="2425065" cy="5168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ea"/>
              </a:rPr>
              <a:t>做好止盈止损</a:t>
            </a:r>
            <a:endParaRPr lang="zh-CN" altLang="en-US" b="1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2"/>
            </p:custDataLst>
          </p:nvPr>
        </p:nvSpPr>
        <p:spPr>
          <a:xfrm>
            <a:off x="1344295" y="3492500"/>
            <a:ext cx="2650490" cy="10623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ea"/>
              </a:rPr>
              <a:t>率先启动的主题重点关注，因为有可能是主线行情，看炒作次数，双红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ea"/>
              </a:rPr>
              <a:t>主题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3"/>
            </p:custDataLst>
          </p:nvPr>
        </p:nvSpPr>
        <p:spPr>
          <a:xfrm>
            <a:off x="1343978" y="2966085"/>
            <a:ext cx="2425065" cy="5168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ea"/>
              </a:rPr>
              <a:t>分清</a:t>
            </a:r>
            <a:r>
              <a:rPr lang="zh-CN" altLang="en-US" b="1" dirty="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ea"/>
              </a:rPr>
              <a:t>主次</a:t>
            </a:r>
            <a:endParaRPr lang="zh-CN" altLang="en-US" b="1" dirty="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+mn-ea"/>
              <a:sym typeface="+mn-ea"/>
            </a:endParaRPr>
          </a:p>
        </p:txBody>
      </p:sp>
      <p:sp>
        <p:nvSpPr>
          <p:cNvPr id="4" name="任意多边形 3"/>
          <p:cNvSpPr/>
          <p:nvPr>
            <p:custDataLst>
              <p:tags r:id="rId14"/>
            </p:custDataLst>
          </p:nvPr>
        </p:nvSpPr>
        <p:spPr>
          <a:xfrm>
            <a:off x="6072823" y="1889125"/>
            <a:ext cx="884555" cy="17697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3" h="2787">
                <a:moveTo>
                  <a:pt x="0" y="0"/>
                </a:moveTo>
                <a:cubicBezTo>
                  <a:pt x="769" y="0"/>
                  <a:pt x="1393" y="624"/>
                  <a:pt x="1393" y="1394"/>
                </a:cubicBezTo>
                <a:cubicBezTo>
                  <a:pt x="1393" y="2163"/>
                  <a:pt x="769" y="2787"/>
                  <a:pt x="0" y="2787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5400000" scaled="0"/>
          </a:gradFill>
          <a:ln>
            <a:noFill/>
          </a:ln>
          <a:effectLst>
            <a:outerShdw blurRad="127000" sx="105000" sy="105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36195" rIns="144145" bIns="36004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b="1" dirty="0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任意多边形 4"/>
          <p:cNvSpPr/>
          <p:nvPr>
            <p:custDataLst>
              <p:tags r:id="rId15"/>
            </p:custDataLst>
          </p:nvPr>
        </p:nvSpPr>
        <p:spPr>
          <a:xfrm>
            <a:off x="5715953" y="3278505"/>
            <a:ext cx="1651213" cy="13271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00" h="2090">
                <a:moveTo>
                  <a:pt x="187" y="0"/>
                </a:moveTo>
                <a:lnTo>
                  <a:pt x="2600" y="1394"/>
                </a:lnTo>
                <a:cubicBezTo>
                  <a:pt x="2216" y="2059"/>
                  <a:pt x="1363" y="2288"/>
                  <a:pt x="697" y="1903"/>
                </a:cubicBezTo>
                <a:cubicBezTo>
                  <a:pt x="31" y="1518"/>
                  <a:pt x="-198" y="666"/>
                  <a:pt x="18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5400000" scaled="0"/>
          </a:gradFill>
          <a:ln>
            <a:noFill/>
          </a:ln>
          <a:effectLst>
            <a:outerShdw blurRad="127000" sx="106000" sy="106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71755" tIns="53975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b="1" dirty="0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任意多边形 1"/>
          <p:cNvSpPr/>
          <p:nvPr>
            <p:custDataLst>
              <p:tags r:id="rId16"/>
            </p:custDataLst>
          </p:nvPr>
        </p:nvSpPr>
        <p:spPr>
          <a:xfrm>
            <a:off x="4647248" y="2846070"/>
            <a:ext cx="1651213" cy="13271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00" h="2090">
                <a:moveTo>
                  <a:pt x="1390" y="0"/>
                </a:moveTo>
                <a:cubicBezTo>
                  <a:pt x="1872" y="-1"/>
                  <a:pt x="2342" y="249"/>
                  <a:pt x="2600" y="696"/>
                </a:cubicBezTo>
                <a:lnTo>
                  <a:pt x="187" y="2090"/>
                </a:lnTo>
                <a:cubicBezTo>
                  <a:pt x="-198" y="1424"/>
                  <a:pt x="31" y="572"/>
                  <a:pt x="697" y="187"/>
                </a:cubicBezTo>
                <a:cubicBezTo>
                  <a:pt x="915" y="61"/>
                  <a:pt x="1154" y="0"/>
                  <a:pt x="139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5400000" scaled="0"/>
          </a:gradFill>
          <a:ln>
            <a:noFill/>
          </a:ln>
          <a:effectLst>
            <a:outerShdw blurRad="127000" sx="105000" sy="10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0" tIns="71755" rIns="647700" bIns="14414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b="1" dirty="0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17"/>
            </p:custDataLst>
          </p:nvPr>
        </p:nvSpPr>
        <p:spPr>
          <a:xfrm>
            <a:off x="5491798" y="2864485"/>
            <a:ext cx="1162050" cy="11620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04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做好预警，</a:t>
            </a:r>
            <a:r>
              <a:rPr lang="zh-CN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规划交易</a:t>
            </a:r>
            <a:endParaRPr lang="zh-CN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知道个股的操作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计划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1"/>
            </p:custDataLst>
          </p:nvPr>
        </p:nvSpPr>
        <p:spPr>
          <a:xfrm>
            <a:off x="4287203" y="1672590"/>
            <a:ext cx="3543300" cy="35433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52400" sx="106000" sy="106000" algn="ctr" rotWithShape="0">
              <a:schemeClr val="tx1">
                <a:lumMod val="65000"/>
                <a:lumOff val="35000"/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26" name="任意多边形 12"/>
          <p:cNvSpPr/>
          <p:nvPr>
            <p:custDataLst>
              <p:tags r:id="rId2"/>
            </p:custDataLst>
          </p:nvPr>
        </p:nvSpPr>
        <p:spPr>
          <a:xfrm rot="10800000">
            <a:off x="6072188" y="1475105"/>
            <a:ext cx="452120" cy="19869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3" h="3937">
                <a:moveTo>
                  <a:pt x="293" y="0"/>
                </a:moveTo>
                <a:lnTo>
                  <a:pt x="293" y="3937"/>
                </a:lnTo>
                <a:lnTo>
                  <a:pt x="293" y="3937"/>
                </a:lnTo>
                <a:cubicBezTo>
                  <a:pt x="125" y="3730"/>
                  <a:pt x="0" y="2927"/>
                  <a:pt x="0" y="1969"/>
                </a:cubicBezTo>
                <a:cubicBezTo>
                  <a:pt x="0" y="1010"/>
                  <a:pt x="125" y="207"/>
                  <a:pt x="293" y="0"/>
                </a:cubicBezTo>
                <a:lnTo>
                  <a:pt x="293" y="0"/>
                </a:lnTo>
                <a:close/>
              </a:path>
            </a:pathLst>
          </a:custGeom>
          <a:gradFill>
            <a:gsLst>
              <a:gs pos="81000">
                <a:schemeClr val="accent2">
                  <a:alpha val="0"/>
                </a:schemeClr>
              </a:gs>
              <a:gs pos="100000">
                <a:schemeClr val="accent2"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0" name="任意多边形 12"/>
          <p:cNvSpPr/>
          <p:nvPr>
            <p:custDataLst>
              <p:tags r:id="rId3"/>
            </p:custDataLst>
          </p:nvPr>
        </p:nvSpPr>
        <p:spPr>
          <a:xfrm rot="18000000">
            <a:off x="6544628" y="3084195"/>
            <a:ext cx="452120" cy="19869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3" h="3937">
                <a:moveTo>
                  <a:pt x="293" y="0"/>
                </a:moveTo>
                <a:lnTo>
                  <a:pt x="293" y="3937"/>
                </a:lnTo>
                <a:lnTo>
                  <a:pt x="293" y="3937"/>
                </a:lnTo>
                <a:cubicBezTo>
                  <a:pt x="125" y="3730"/>
                  <a:pt x="0" y="2927"/>
                  <a:pt x="0" y="1969"/>
                </a:cubicBezTo>
                <a:cubicBezTo>
                  <a:pt x="0" y="1010"/>
                  <a:pt x="125" y="207"/>
                  <a:pt x="293" y="0"/>
                </a:cubicBezTo>
                <a:lnTo>
                  <a:pt x="293" y="0"/>
                </a:lnTo>
                <a:close/>
              </a:path>
            </a:pathLst>
          </a:custGeom>
          <a:gradFill>
            <a:gsLst>
              <a:gs pos="8100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1" name="任意多边形 12"/>
          <p:cNvSpPr/>
          <p:nvPr>
            <p:custDataLst>
              <p:tags r:id="rId4"/>
            </p:custDataLst>
          </p:nvPr>
        </p:nvSpPr>
        <p:spPr>
          <a:xfrm rot="3600000">
            <a:off x="4920933" y="2694940"/>
            <a:ext cx="452120" cy="19869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3" h="3937">
                <a:moveTo>
                  <a:pt x="293" y="0"/>
                </a:moveTo>
                <a:lnTo>
                  <a:pt x="293" y="3937"/>
                </a:lnTo>
                <a:lnTo>
                  <a:pt x="293" y="3937"/>
                </a:lnTo>
                <a:cubicBezTo>
                  <a:pt x="125" y="3730"/>
                  <a:pt x="0" y="2927"/>
                  <a:pt x="0" y="1969"/>
                </a:cubicBezTo>
                <a:cubicBezTo>
                  <a:pt x="0" y="1010"/>
                  <a:pt x="125" y="207"/>
                  <a:pt x="293" y="0"/>
                </a:cubicBezTo>
                <a:lnTo>
                  <a:pt x="293" y="0"/>
                </a:lnTo>
                <a:close/>
              </a:path>
            </a:pathLst>
          </a:custGeom>
          <a:gradFill>
            <a:gsLst>
              <a:gs pos="8100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4" name="弧形 33"/>
          <p:cNvSpPr/>
          <p:nvPr>
            <p:custDataLst>
              <p:tags r:id="rId5"/>
            </p:custDataLst>
          </p:nvPr>
        </p:nvSpPr>
        <p:spPr>
          <a:xfrm>
            <a:off x="4090988" y="1477010"/>
            <a:ext cx="3953510" cy="3953510"/>
          </a:xfrm>
          <a:prstGeom prst="arc">
            <a:avLst>
              <a:gd name="adj1" fmla="val 16392741"/>
              <a:gd name="adj2" fmla="val 21318419"/>
            </a:avLst>
          </a:prstGeom>
          <a:ln w="6350">
            <a:gradFill>
              <a:gsLst>
                <a:gs pos="25000">
                  <a:schemeClr val="accent2">
                    <a:alpha val="0"/>
                  </a:schemeClr>
                </a:gs>
                <a:gs pos="60000">
                  <a:schemeClr val="accent2">
                    <a:alpha val="80000"/>
                  </a:schemeClr>
                </a:gs>
              </a:gsLst>
              <a:lin ang="0" scaled="1"/>
            </a:gradFill>
            <a:prstDash val="solid"/>
            <a:tailEnd type="triangle"/>
          </a:ln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35" name="弧形 34"/>
          <p:cNvSpPr/>
          <p:nvPr>
            <p:custDataLst>
              <p:tags r:id="rId6"/>
            </p:custDataLst>
          </p:nvPr>
        </p:nvSpPr>
        <p:spPr>
          <a:xfrm rot="7200000">
            <a:off x="4095433" y="1449070"/>
            <a:ext cx="3953510" cy="3953510"/>
          </a:xfrm>
          <a:prstGeom prst="arc">
            <a:avLst>
              <a:gd name="adj1" fmla="val 16392741"/>
              <a:gd name="adj2" fmla="val 21318419"/>
            </a:avLst>
          </a:prstGeom>
          <a:ln w="6350">
            <a:gradFill>
              <a:gsLst>
                <a:gs pos="25000">
                  <a:schemeClr val="accent1">
                    <a:alpha val="0"/>
                  </a:schemeClr>
                </a:gs>
                <a:gs pos="60000">
                  <a:schemeClr val="accent1">
                    <a:alpha val="100000"/>
                  </a:schemeClr>
                </a:gs>
              </a:gsLst>
              <a:lin ang="0" scaled="1"/>
            </a:gradFill>
            <a:prstDash val="solid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37" name="弧形 36"/>
          <p:cNvSpPr/>
          <p:nvPr>
            <p:custDataLst>
              <p:tags r:id="rId7"/>
            </p:custDataLst>
          </p:nvPr>
        </p:nvSpPr>
        <p:spPr>
          <a:xfrm rot="14400000">
            <a:off x="4124643" y="1456690"/>
            <a:ext cx="3953510" cy="3953510"/>
          </a:xfrm>
          <a:prstGeom prst="arc">
            <a:avLst>
              <a:gd name="adj1" fmla="val 16392741"/>
              <a:gd name="adj2" fmla="val 21318419"/>
            </a:avLst>
          </a:prstGeom>
          <a:ln w="6350">
            <a:gradFill>
              <a:gsLst>
                <a:gs pos="25000">
                  <a:schemeClr val="accent1">
                    <a:alpha val="0"/>
                  </a:schemeClr>
                </a:gs>
                <a:gs pos="60000">
                  <a:schemeClr val="accent1">
                    <a:alpha val="80000"/>
                  </a:schemeClr>
                </a:gs>
              </a:gsLst>
              <a:lin ang="0" scaled="1"/>
            </a:gradFill>
            <a:prstDash val="solid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8423593" y="1661160"/>
            <a:ext cx="2425065" cy="5168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b="1">
                <a:solidFill>
                  <a:schemeClr val="accent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</a:t>
            </a:r>
            <a:r>
              <a:rPr lang="en-US" altLang="zh-CN" b="1">
                <a:solidFill>
                  <a:schemeClr val="accent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b="1">
                <a:solidFill>
                  <a:schemeClr val="accent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介入点和止损点提前</a:t>
            </a:r>
            <a:r>
              <a:rPr lang="zh-CN" altLang="en-US" b="1">
                <a:solidFill>
                  <a:schemeClr val="accent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做好</a:t>
            </a:r>
            <a:endParaRPr lang="zh-CN" altLang="en-US" b="1">
              <a:solidFill>
                <a:schemeClr val="accent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8348663" y="4330065"/>
            <a:ext cx="2425065" cy="5168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3</a:t>
            </a:r>
            <a:r>
              <a:rPr lang="zh-CN" altLang="en-US" b="1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，设置好仓位</a:t>
            </a:r>
            <a:r>
              <a:rPr lang="zh-CN" altLang="en-US" b="1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规划</a:t>
            </a:r>
            <a:endParaRPr lang="zh-CN" altLang="en-US" b="1">
              <a:solidFill>
                <a:schemeClr val="accent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主题布局</a:t>
            </a:r>
            <a:r>
              <a:rPr lang="en-US" altLang="zh-CN" b="1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b="1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仓位</a:t>
            </a:r>
            <a:r>
              <a:rPr lang="zh-CN" altLang="en-US" b="1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布局</a:t>
            </a:r>
            <a:endParaRPr lang="zh-CN" altLang="en-US" b="1">
              <a:solidFill>
                <a:schemeClr val="accent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1343978" y="2966085"/>
            <a:ext cx="2425065" cy="5168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</a:t>
            </a:r>
            <a:r>
              <a:rPr lang="zh-CN" altLang="en-US" b="1" dirty="0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，短线还是中线</a:t>
            </a:r>
            <a:r>
              <a:rPr lang="zh-CN" altLang="en-US" b="1" dirty="0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布局</a:t>
            </a:r>
            <a:endParaRPr lang="zh-CN" altLang="en-US" b="1" dirty="0">
              <a:solidFill>
                <a:schemeClr val="accent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任意多边形 4"/>
          <p:cNvSpPr/>
          <p:nvPr>
            <p:custDataLst>
              <p:tags r:id="rId11"/>
            </p:custDataLst>
          </p:nvPr>
        </p:nvSpPr>
        <p:spPr>
          <a:xfrm>
            <a:off x="6072823" y="1889125"/>
            <a:ext cx="884555" cy="17697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3" h="2787">
                <a:moveTo>
                  <a:pt x="0" y="0"/>
                </a:moveTo>
                <a:cubicBezTo>
                  <a:pt x="769" y="0"/>
                  <a:pt x="1393" y="624"/>
                  <a:pt x="1393" y="1394"/>
                </a:cubicBezTo>
                <a:cubicBezTo>
                  <a:pt x="1393" y="2163"/>
                  <a:pt x="769" y="2787"/>
                  <a:pt x="0" y="2787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5400000" scaled="0"/>
          </a:gradFill>
          <a:ln>
            <a:noFill/>
          </a:ln>
          <a:effectLst>
            <a:outerShdw blurRad="127000" sx="105000" sy="105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36195" rIns="144145" bIns="36004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b="1" dirty="0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任意多边形 11"/>
          <p:cNvSpPr/>
          <p:nvPr>
            <p:custDataLst>
              <p:tags r:id="rId12"/>
            </p:custDataLst>
          </p:nvPr>
        </p:nvSpPr>
        <p:spPr>
          <a:xfrm>
            <a:off x="5715953" y="3278505"/>
            <a:ext cx="1651213" cy="13271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00" h="2090">
                <a:moveTo>
                  <a:pt x="187" y="0"/>
                </a:moveTo>
                <a:lnTo>
                  <a:pt x="2600" y="1394"/>
                </a:lnTo>
                <a:cubicBezTo>
                  <a:pt x="2216" y="2059"/>
                  <a:pt x="1363" y="2288"/>
                  <a:pt x="697" y="1903"/>
                </a:cubicBezTo>
                <a:cubicBezTo>
                  <a:pt x="31" y="1518"/>
                  <a:pt x="-198" y="666"/>
                  <a:pt x="18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5400000" scaled="0"/>
          </a:gradFill>
          <a:ln>
            <a:noFill/>
          </a:ln>
          <a:effectLst>
            <a:outerShdw blurRad="127000" sx="106000" sy="106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71755" tIns="53975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b="1" dirty="0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任意多边形 12"/>
          <p:cNvSpPr/>
          <p:nvPr>
            <p:custDataLst>
              <p:tags r:id="rId13"/>
            </p:custDataLst>
          </p:nvPr>
        </p:nvSpPr>
        <p:spPr>
          <a:xfrm>
            <a:off x="4647248" y="2846070"/>
            <a:ext cx="1651213" cy="13271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00" h="2090">
                <a:moveTo>
                  <a:pt x="1390" y="0"/>
                </a:moveTo>
                <a:cubicBezTo>
                  <a:pt x="1872" y="-1"/>
                  <a:pt x="2342" y="249"/>
                  <a:pt x="2600" y="696"/>
                </a:cubicBezTo>
                <a:lnTo>
                  <a:pt x="187" y="2090"/>
                </a:lnTo>
                <a:cubicBezTo>
                  <a:pt x="-198" y="1424"/>
                  <a:pt x="31" y="572"/>
                  <a:pt x="697" y="187"/>
                </a:cubicBezTo>
                <a:cubicBezTo>
                  <a:pt x="915" y="61"/>
                  <a:pt x="1154" y="0"/>
                  <a:pt x="139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5400000" scaled="0"/>
          </a:gradFill>
          <a:ln>
            <a:noFill/>
          </a:ln>
          <a:effectLst>
            <a:outerShdw blurRad="127000" sx="105000" sy="10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0" tIns="71755" rIns="647700" bIns="14414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b="1" dirty="0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14"/>
            </p:custDataLst>
          </p:nvPr>
        </p:nvSpPr>
        <p:spPr>
          <a:xfrm>
            <a:off x="5491798" y="2864485"/>
            <a:ext cx="1162050" cy="11620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4" name="图片 13"/>
          <p:cNvPicPr/>
          <p:nvPr/>
        </p:nvPicPr>
        <p:blipFill>
          <a:blip r:embed="rId15"/>
        </p:blipFill>
        <p:spPr>
          <a:xfrm>
            <a:off x="7928610" y="2321560"/>
            <a:ext cx="3827780" cy="163957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Administrator/Desktop/0812续费.png0812续费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1040" y="762635"/>
            <a:ext cx="8420735" cy="2190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猎手主题</a:t>
            </a: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挖掘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使用技巧（第</a:t>
            </a: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一讲）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刘涛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执业编号:A1120619060024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62541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专注实战操作研究，独创《人气战法》 《黄金战法》《绝对龙头战法》， 熟知散户操作心理，建立完整盈利模式，精湛的短线技术，准确把握市场热点，帮助散户们在操作中确定方向，深受全国用户喜爱！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5" name="图片 4" descr="刘涛_1661826554142"/>
          <p:cNvPicPr>
            <a:picLocks noChangeAspect="1"/>
          </p:cNvPicPr>
          <p:nvPr/>
        </p:nvPicPr>
        <p:blipFill>
          <a:blip r:embed="rId3"/>
          <a:srcRect b="9903"/>
          <a:stretch>
            <a:fillRect/>
          </a:stretch>
        </p:blipFill>
        <p:spPr>
          <a:xfrm>
            <a:off x="8157210" y="941070"/>
            <a:ext cx="3101340" cy="50838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9645" y="64109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5375" y="1670685"/>
            <a:ext cx="5437505" cy="3599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en-US" alt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</a:rPr>
              <a:t>4</a:t>
            </a:r>
            <a:r>
              <a:rPr lang="zh-CN" altLang="en-US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</a:rPr>
              <a:t>年内最低量，情绪极致低迷</a:t>
            </a:r>
            <a:endParaRPr lang="zh-CN" sz="3000" b="1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charset="-122"/>
              <a:ea typeface="思源黑体" panose="020B05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  <a:sym typeface="+mn-ea"/>
              </a:rPr>
              <a:t>确定主题阶段状态，</a:t>
            </a:r>
            <a:r>
              <a:rPr lang="en-US" alt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  <a:sym typeface="+mn-ea"/>
              </a:rPr>
              <a:t>2</a:t>
            </a:r>
            <a:r>
              <a:rPr lang="zh-CN" altLang="en-US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  <a:sym typeface="+mn-ea"/>
              </a:rPr>
              <a:t>种模式</a:t>
            </a:r>
            <a:endParaRPr lang="zh-CN" sz="3000" b="1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charset="-122"/>
              <a:ea typeface="思源黑体" panose="020B0500000000000000" charset="-122"/>
              <a:cs typeface="+mn-ea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  <a:sym typeface="+mn-ea"/>
              </a:rPr>
              <a:t>学会阶段状态，把握操作</a:t>
            </a:r>
            <a:r>
              <a:rPr 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  <a:sym typeface="+mn-ea"/>
              </a:rPr>
              <a:t>节奏</a:t>
            </a:r>
            <a:endParaRPr lang="zh-CN" sz="3000" b="1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charset="-122"/>
              <a:ea typeface="思源黑体" panose="020B0500000000000000" charset="-122"/>
              <a:cs typeface="+mn-ea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  <a:sym typeface="+mn-ea"/>
              </a:rPr>
              <a:t>做好预警，</a:t>
            </a:r>
            <a:r>
              <a:rPr 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  <a:sym typeface="+mn-ea"/>
              </a:rPr>
              <a:t>规划交易</a:t>
            </a:r>
            <a:endParaRPr lang="zh-CN" sz="3000" b="1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charset="-122"/>
              <a:ea typeface="思源黑体" panose="020B0500000000000000" charset="-122"/>
              <a:cs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626553"/>
            <a:ext cx="955040" cy="5427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04/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10005" y="3192145"/>
            <a:ext cx="91325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4</a:t>
            </a:r>
            <a:r>
              <a:rPr lang="zh-CN" altLang="en-US" sz="54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年内最低量，情绪极致低迷</a:t>
            </a:r>
            <a:endParaRPr lang="zh-CN" altLang="en-US" sz="54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成交量代表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情绪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210" y="864870"/>
            <a:ext cx="9220835" cy="55784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508490" y="1143000"/>
            <a:ext cx="2426335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成交量目前低于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4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年内新低水平，现在‌多空双方都进入到了极致的缩量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水平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缩量的原因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之一：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量化交易大幅度缩减，之前占据市场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20%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成交额，现在被严重抑制，去除量化交易，正常的水平应该在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7000-8000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亿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左右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缩量的原因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之二：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主题风口现在没有大机会，没有机会就没有成交，所以导致成交量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低迷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关注券商</a:t>
            </a:r>
            <a:r>
              <a:rPr lang="en-US" alt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+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科技，等待星星之火燎原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81415" y="967740"/>
            <a:ext cx="2875280" cy="46888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资金南下，存量资金只有部分反弹，增量资金才能出现大级别行情，当然在无人问津处时刻关注盘面，星星之火可以燎原，一旦出现被挤压之后的放量走势，很容易出现快速上涨行情，那么主线也会很容易看出来，此时关注券商大金融的异动行为，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关注底部股价的不断试盘和爆量动作。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  </a:t>
            </a:r>
            <a:endParaRPr lang="en-US" altLang="zh-CN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此时不放量不需要多大资金参与市场，可以部署国债逆回购以及券商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ETF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等安全稳健类型等待放量资金入场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 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即可把握鱼身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部分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750" y="1143635"/>
            <a:ext cx="8502015" cy="51231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661535" y="1110615"/>
            <a:ext cx="27139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02-03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88135" y="2680335"/>
            <a:ext cx="8861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确定主题阶段状态，把握机会，看清</a:t>
            </a:r>
            <a:r>
              <a:rPr lang="zh-CN" altLang="en-US" sz="54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节奏</a:t>
            </a:r>
            <a:endParaRPr lang="zh-CN" altLang="en-US" sz="54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死叉调整是分化，注意降低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仓位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2070" y="875665"/>
            <a:ext cx="10546080" cy="5635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上升回档注意回踩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机会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3905" y="2095500"/>
            <a:ext cx="5492750" cy="3390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32505" y="1112520"/>
            <a:ext cx="4819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回踩过程种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注意流动资金动向，资金翻红承接力强，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后期有机会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拉升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"/>
  <p:tag name="KSO_WM_UNIT_ID" val="diagram20231071_1*q_i*1_2"/>
  <p:tag name="KSO_WM_TEMPLATE_CATEGORY" val="diagram"/>
  <p:tag name="KSO_WM_TEMPLATE_INDEX" val="20231071"/>
  <p:tag name="KSO_WM_UNIT_LAYERLEVEL" val="1_1"/>
  <p:tag name="KSO_WM_TAG_VERSION" val="3.0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0.3499999940395355,&quot;colorType&quot;:1,&quot;foreColorIndex&quot;:13,&quot;transparency&quot;:0.94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231071_1*q_h_i*1_2_3"/>
  <p:tag name="KSO_WM_TEMPLATE_CATEGORY" val="diagram"/>
  <p:tag name="KSO_WM_TEMPLATE_INDEX" val="20231071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gradient&quot;:[{&quot;brightness&quot;:0,&quot;colorType&quot;:1,&quot;foreColorIndex&quot;:6,&quot;pos&quot;:0.8100000023841858,&quot;transparency&quot;:1},{&quot;brightness&quot;:0,&quot;colorType&quot;:1,&quot;foreColorIndex&quot;:6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231071_1*q_h_i*1_3_1"/>
  <p:tag name="KSO_WM_TEMPLATE_CATEGORY" val="diagram"/>
  <p:tag name="KSO_WM_TEMPLATE_INDEX" val="20231071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gradient&quot;:[{&quot;brightness&quot;:0,&quot;colorType&quot;:1,&quot;foreColorIndex&quot;:7,&quot;pos&quot;:0.8100000023841858,&quot;transparency&quot;:1},{&quot;brightness&quot;:0,&quot;colorType&quot;:1,&quot;foreColorIndex&quot;:7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231071_1*q_h_i*1_1_1"/>
  <p:tag name="KSO_WM_TEMPLATE_CATEGORY" val="diagram"/>
  <p:tag name="KSO_WM_TEMPLATE_INDEX" val="20231071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gradient&quot;:[{&quot;brightness&quot;:0,&quot;colorType&quot;:1,&quot;foreColorIndex&quot;:5,&quot;pos&quot;:0.8100000023841858,&quot;transparency&quot;: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31071_1*q_h_i*1_2_2"/>
  <p:tag name="KSO_WM_TEMPLATE_CATEGORY" val="diagram"/>
  <p:tag name="KSO_WM_TEMPLATE_INDEX" val="20231071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.25,&quot;transparency&quot;:1},{&quot;brightness&quot;:0,&quot;colorType&quot;:1,&quot;foreColorIndex&quot;:6,&quot;pos&quot;:0.6000000238418579,&quot;transparency&quot;:0.20000000298023224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31071_1*q_h_i*1_3_2"/>
  <p:tag name="KSO_WM_TEMPLATE_CATEGORY" val="diagram"/>
  <p:tag name="KSO_WM_TEMPLATE_INDEX" val="20231071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7,&quot;pos&quot;:0.25,&quot;transparency&quot;:1},{&quot;brightness&quot;:0,&quot;colorType&quot;:1,&quot;foreColorIndex&quot;:7,&quot;pos&quot;:0.6000000238418579,&quot;transparency&quot;:0}],&quot;type&quot;:2},&quot;shadow&quot;:{&quot;brightness&quot;:-0.25,&quot;colorType&quot;:1,&quot;foreColorIndex&quot;:7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31071_1*q_h_i*1_1_2"/>
  <p:tag name="KSO_WM_TEMPLATE_CATEGORY" val="diagram"/>
  <p:tag name="KSO_WM_TEMPLATE_INDEX" val="20231071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25,&quot;transparency&quot;:1},{&quot;brightness&quot;:0,&quot;colorType&quot;:1,&quot;foreColorIndex&quot;:5,&quot;pos&quot;:0.6000000238418579,&quot;transparency&quot;:0.20000000298023224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1071_1*q_h_f*1_2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,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1071_1*q_h_a*1_2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1071_1*q_h_f*1_3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,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1071_1*q_h_a*1_3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1_1"/>
  <p:tag name="KSO_WM_UNIT_ID" val="diagram20231071_1*q_h_f*1_1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,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1071_1*q_h_a*1_1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2_1"/>
  <p:tag name="KSO_WM_UNIT_ID" val="diagram20231071_1*q_h_i*1_2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3_3"/>
  <p:tag name="KSO_WM_UNIT_ID" val="diagram20231071_1*q_h_i*1_3_3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gradient&quot;:[{&quot;brightness&quot;:0.4000000059604645,&quot;colorType&quot;:1,&quot;foreColorIndex&quot;:7,&quot;pos&quot;:0,&quot;transparency&quot;:0},{&quot;brightness&quot;:0,&quot;colorType&quot;:1,&quot;foreColorIndex&quot;:7,&quot;pos&quot;:1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1_3"/>
  <p:tag name="KSO_WM_UNIT_ID" val="diagram20231071_1*q_h_i*1_1_3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1"/>
  <p:tag name="KSO_WM_UNIT_ID" val="diagram20231071_1*q_i*1_1"/>
  <p:tag name="KSO_WM_TEMPLATE_CATEGORY" val="diagram"/>
  <p:tag name="KSO_WM_TEMPLATE_INDEX" val="20231071"/>
  <p:tag name="KSO_WM_UNIT_LAYERLEVEL" val="1_1"/>
  <p:tag name="KSO_WM_TAG_VERSION" val="3.0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4197]}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"/>
  <p:tag name="KSO_WM_UNIT_ID" val="diagram20231071_1*q_i*1_2"/>
  <p:tag name="KSO_WM_TEMPLATE_CATEGORY" val="diagram"/>
  <p:tag name="KSO_WM_TEMPLATE_INDEX" val="20231071"/>
  <p:tag name="KSO_WM_UNIT_LAYERLEVEL" val="1_1"/>
  <p:tag name="KSO_WM_TAG_VERSION" val="3.0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0.3499999940395355,&quot;colorType&quot;:1,&quot;foreColorIndex&quot;:13,&quot;transparency&quot;:0.94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231071_1*q_h_i*1_2_3"/>
  <p:tag name="KSO_WM_TEMPLATE_CATEGORY" val="diagram"/>
  <p:tag name="KSO_WM_TEMPLATE_INDEX" val="20231071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gradient&quot;:[{&quot;brightness&quot;:0,&quot;colorType&quot;:1,&quot;foreColorIndex&quot;:6,&quot;pos&quot;:0.8100000023841858,&quot;transparency&quot;:1},{&quot;brightness&quot;:0,&quot;colorType&quot;:1,&quot;foreColorIndex&quot;:6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231071_1*q_h_i*1_3_1"/>
  <p:tag name="KSO_WM_TEMPLATE_CATEGORY" val="diagram"/>
  <p:tag name="KSO_WM_TEMPLATE_INDEX" val="20231071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gradient&quot;:[{&quot;brightness&quot;:0,&quot;colorType&quot;:1,&quot;foreColorIndex&quot;:7,&quot;pos&quot;:0.8100000023841858,&quot;transparency&quot;:1},{&quot;brightness&quot;:0,&quot;colorType&quot;:1,&quot;foreColorIndex&quot;:7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78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231071_1*q_h_i*1_1_1"/>
  <p:tag name="KSO_WM_TEMPLATE_CATEGORY" val="diagram"/>
  <p:tag name="KSO_WM_TEMPLATE_INDEX" val="20231071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gradient&quot;:[{&quot;brightness&quot;:0,&quot;colorType&quot;:1,&quot;foreColorIndex&quot;:5,&quot;pos&quot;:0.8100000023841858,&quot;transparency&quot;: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31071_1*q_h_i*1_2_2"/>
  <p:tag name="KSO_WM_TEMPLATE_CATEGORY" val="diagram"/>
  <p:tag name="KSO_WM_TEMPLATE_INDEX" val="20231071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.25,&quot;transparency&quot;:1},{&quot;brightness&quot;:0,&quot;colorType&quot;:1,&quot;foreColorIndex&quot;:6,&quot;pos&quot;:0.6000000238418579,&quot;transparency&quot;:0.20000000298023224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31071_1*q_h_i*1_3_2"/>
  <p:tag name="KSO_WM_TEMPLATE_CATEGORY" val="diagram"/>
  <p:tag name="KSO_WM_TEMPLATE_INDEX" val="20231071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7,&quot;pos&quot;:0.25,&quot;transparency&quot;:1},{&quot;brightness&quot;:0,&quot;colorType&quot;:1,&quot;foreColorIndex&quot;:7,&quot;pos&quot;:0.6000000238418579,&quot;transparency&quot;:0}],&quot;type&quot;:2},&quot;shadow&quot;:{&quot;brightness&quot;:-0.25,&quot;colorType&quot;:1,&quot;foreColorIndex&quot;:7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31071_1*q_h_i*1_1_2"/>
  <p:tag name="KSO_WM_TEMPLATE_CATEGORY" val="diagram"/>
  <p:tag name="KSO_WM_TEMPLATE_INDEX" val="20231071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25,&quot;transparency&quot;:1},{&quot;brightness&quot;:0,&quot;colorType&quot;:1,&quot;foreColorIndex&quot;:5,&quot;pos&quot;:0.6000000238418579,&quot;transparency&quot;:0.20000000298023224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1071_1*q_h_a*1_2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1071_1*q_h_a*1_3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1071_1*q_h_a*1_1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2_1"/>
  <p:tag name="KSO_WM_UNIT_ID" val="diagram20231071_1*q_h_i*1_2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3_3"/>
  <p:tag name="KSO_WM_UNIT_ID" val="diagram20231071_1*q_h_i*1_3_3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gradient&quot;:[{&quot;brightness&quot;:0.4000000059604645,&quot;colorType&quot;:1,&quot;foreColorIndex&quot;:7,&quot;pos&quot;:0,&quot;transparency&quot;:0},{&quot;brightness&quot;:0,&quot;colorType&quot;:1,&quot;foreColorIndex&quot;:7,&quot;pos&quot;:1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1_3"/>
  <p:tag name="KSO_WM_UNIT_ID" val="diagram20231071_1*q_h_i*1_1_3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1"/>
  <p:tag name="KSO_WM_UNIT_ID" val="diagram20231071_1*q_i*1_1"/>
  <p:tag name="KSO_WM_TEMPLATE_CATEGORY" val="diagram"/>
  <p:tag name="KSO_WM_TEMPLATE_INDEX" val="20231071"/>
  <p:tag name="KSO_WM_UNIT_LAYERLEVEL" val="1_1"/>
  <p:tag name="KSO_WM_TAG_VERSION" val="3.0"/>
  <p:tag name="KSO_WM_DIAGRAM_MAX_ITEMCNT" val="6"/>
  <p:tag name="KSO_WM_DIAGRAM_MIN_ITEMCNT" val="3"/>
  <p:tag name="KSO_WM_DIAGRAM_VIRTUALLY_FRAME" val="{&quot;height&quot;:435.4245300292969,&quot;left&quot;:86.7500454735944,&quot;top&quot;:52.33773498535156,&quot;width&quot;:786.54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4197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ZTA5Yzc5YTBiNWI2YmE4MTE2MDAyYzdiYjRhNWU0YmEifQ=="/>
  <p:tag name="resource_record_key" val="{&quot;65&quot;:[20205176],&quot;70&quot;:[3314197,3314199]}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885</Words>
  <Application>WPS 演示</Application>
  <PresentationFormat>宽屏</PresentationFormat>
  <Paragraphs>106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思源黑体</vt:lpstr>
      <vt:lpstr>Noto Sans S Chinese Medium</vt:lpstr>
      <vt:lpstr>DIN Black</vt:lpstr>
      <vt:lpstr>思源黑体 CN Regular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阿涛</cp:lastModifiedBy>
  <cp:revision>469</cp:revision>
  <dcterms:created xsi:type="dcterms:W3CDTF">2019-06-19T02:08:00Z</dcterms:created>
  <dcterms:modified xsi:type="dcterms:W3CDTF">2024-08-12T12:11:17Z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5E6CAF3716914CD096A6E2C16D742FD4_13</vt:lpwstr>
  </property>
</Properties>
</file>