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3"/>
  </p:notesMasterIdLst>
  <p:handoutMasterIdLst>
    <p:handoutMasterId r:id="rId24"/>
  </p:handoutMasterIdLst>
  <p:sldIdLst>
    <p:sldId id="4166" r:id="rId4"/>
    <p:sldId id="4167" r:id="rId5"/>
    <p:sldId id="4168" r:id="rId6"/>
    <p:sldId id="4537" r:id="rId7"/>
    <p:sldId id="4533" r:id="rId8"/>
    <p:sldId id="4541" r:id="rId9"/>
    <p:sldId id="4549" r:id="rId10"/>
    <p:sldId id="4536" r:id="rId11"/>
    <p:sldId id="4229" r:id="rId12"/>
    <p:sldId id="4545" r:id="rId13"/>
    <p:sldId id="4544" r:id="rId14"/>
    <p:sldId id="4553" r:id="rId15"/>
    <p:sldId id="4183" r:id="rId16"/>
    <p:sldId id="4426" r:id="rId17"/>
    <p:sldId id="4184" r:id="rId18"/>
    <p:sldId id="4209" r:id="rId19"/>
    <p:sldId id="4535" r:id="rId20"/>
    <p:sldId id="4241" r:id="rId21"/>
    <p:sldId id="4443" r:id="rId22"/>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9DA"/>
    <a:srgbClr val="F315F3"/>
    <a:srgbClr val="D7000F"/>
    <a:srgbClr val="23B253"/>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6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9" Type="http://schemas.openxmlformats.org/officeDocument/2006/relationships/tags" Target="tags/tag150.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notesMaster" Target="notesMasters/notes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7.xml"/><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9.xml"/><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image" Target="../media/image54.png"/></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image" Target="../media/image3.png"/><Relationship Id="rId3" Type="http://schemas.openxmlformats.org/officeDocument/2006/relationships/tags" Target="../tags/tag147.xml"/><Relationship Id="rId2" Type="http://schemas.openxmlformats.org/officeDocument/2006/relationships/image" Target="../media/image1.png"/><Relationship Id="rId1" Type="http://schemas.openxmlformats.org/officeDocument/2006/relationships/tags" Target="../tags/tag146.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image" Target="../media/image20.png"/><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2" Type="http://schemas.openxmlformats.org/officeDocument/2006/relationships/slideLayout" Target="../slideLayouts/slideLayout2.xml"/><Relationship Id="rId11" Type="http://schemas.openxmlformats.org/officeDocument/2006/relationships/tags" Target="../tags/tag132.xml"/><Relationship Id="rId10" Type="http://schemas.openxmlformats.org/officeDocument/2006/relationships/image" Target="../media/image22.png"/><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3.xml"/><Relationship Id="rId5" Type="http://schemas.openxmlformats.org/officeDocument/2006/relationships/image" Target="../media/image27.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3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8.6</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煤炭</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186690" y="827405"/>
            <a:ext cx="4194810" cy="5266055"/>
          </a:xfrm>
          <a:prstGeom prst="rect">
            <a:avLst/>
          </a:prstGeom>
          <a:ln>
            <a:solidFill>
              <a:schemeClr val="accent1"/>
            </a:solidFill>
          </a:ln>
        </p:spPr>
      </p:pic>
      <p:sp>
        <p:nvSpPr>
          <p:cNvPr id="9" name="文本框 8"/>
          <p:cNvSpPr txBox="1"/>
          <p:nvPr/>
        </p:nvSpPr>
        <p:spPr>
          <a:xfrm>
            <a:off x="7842885" y="827405"/>
            <a:ext cx="4097655" cy="922020"/>
          </a:xfrm>
          <a:prstGeom prst="rect">
            <a:avLst/>
          </a:prstGeom>
          <a:noFill/>
        </p:spPr>
        <p:txBody>
          <a:bodyPr wrap="square" rtlCol="0">
            <a:spAutoFit/>
          </a:bodyPr>
          <a:p>
            <a:r>
              <a:rPr lang="zh-CN" altLang="en-US">
                <a:highlight>
                  <a:srgbClr val="FFFF00"/>
                </a:highlight>
              </a:rPr>
              <a:t>煤炭已经走完超级买入法</a:t>
            </a:r>
            <a:endParaRPr lang="zh-CN" altLang="en-US">
              <a:highlight>
                <a:srgbClr val="FFFF00"/>
              </a:highlight>
            </a:endParaRPr>
          </a:p>
          <a:p>
            <a:r>
              <a:rPr lang="zh-CN" altLang="en-US">
                <a:highlight>
                  <a:srgbClr val="FFFF00"/>
                </a:highlight>
              </a:rPr>
              <a:t>（首次</a:t>
            </a:r>
            <a:r>
              <a:rPr lang="en-US" altLang="zh-CN">
                <a:highlight>
                  <a:srgbClr val="FFFF00"/>
                </a:highlight>
              </a:rPr>
              <a:t>60</a:t>
            </a:r>
            <a:r>
              <a:rPr lang="zh-CN" altLang="en-US">
                <a:highlight>
                  <a:srgbClr val="FFFF00"/>
                </a:highlight>
              </a:rPr>
              <a:t>分回档）</a:t>
            </a:r>
            <a:endParaRPr lang="zh-CN" altLang="en-US">
              <a:highlight>
                <a:srgbClr val="FFFF00"/>
              </a:highlight>
            </a:endParaRPr>
          </a:p>
          <a:p>
            <a:r>
              <a:rPr lang="zh-CN" altLang="en-US">
                <a:highlight>
                  <a:srgbClr val="FFFF00"/>
                </a:highlight>
              </a:rPr>
              <a:t>本周：日线回档机会</a:t>
            </a:r>
            <a:endParaRPr lang="zh-CN" altLang="en-US">
              <a:highlight>
                <a:srgbClr val="FFFF00"/>
              </a:highlight>
            </a:endParaRPr>
          </a:p>
        </p:txBody>
      </p:sp>
      <p:pic>
        <p:nvPicPr>
          <p:cNvPr id="4" name="图片 3"/>
          <p:cNvPicPr>
            <a:picLocks noChangeAspect="1"/>
          </p:cNvPicPr>
          <p:nvPr/>
        </p:nvPicPr>
        <p:blipFill>
          <a:blip r:embed="rId2"/>
          <a:stretch>
            <a:fillRect/>
          </a:stretch>
        </p:blipFill>
        <p:spPr>
          <a:xfrm>
            <a:off x="3738245" y="2263775"/>
            <a:ext cx="3961765" cy="3829685"/>
          </a:xfrm>
          <a:prstGeom prst="rect">
            <a:avLst/>
          </a:prstGeom>
          <a:ln>
            <a:solidFill>
              <a:schemeClr val="accent1"/>
            </a:solidFill>
          </a:ln>
        </p:spPr>
      </p:pic>
      <p:pic>
        <p:nvPicPr>
          <p:cNvPr id="10" name="图片 9"/>
          <p:cNvPicPr>
            <a:picLocks noChangeAspect="1"/>
          </p:cNvPicPr>
          <p:nvPr/>
        </p:nvPicPr>
        <p:blipFill>
          <a:blip r:embed="rId3"/>
          <a:stretch>
            <a:fillRect/>
          </a:stretch>
        </p:blipFill>
        <p:spPr>
          <a:xfrm>
            <a:off x="7901940" y="2343150"/>
            <a:ext cx="3935095" cy="3670935"/>
          </a:xfrm>
          <a:prstGeom prst="rect">
            <a:avLst/>
          </a:prstGeom>
          <a:ln>
            <a:solidFill>
              <a:schemeClr val="accent1"/>
            </a:solidFill>
          </a:ln>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市场缩量：找活跃个股（</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8.12</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l="22285"/>
          <a:stretch>
            <a:fillRect/>
          </a:stretch>
        </p:blipFill>
        <p:spPr>
          <a:xfrm>
            <a:off x="3554095" y="996315"/>
            <a:ext cx="3924300" cy="385254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6009005" y="1962785"/>
            <a:ext cx="3747135" cy="345948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8373110" y="3513455"/>
            <a:ext cx="3650615" cy="3016250"/>
          </a:xfrm>
          <a:prstGeom prst="rect">
            <a:avLst/>
          </a:prstGeom>
          <a:ln>
            <a:solidFill>
              <a:schemeClr val="accent1"/>
            </a:solidFill>
          </a:ln>
        </p:spPr>
      </p:pic>
      <p:pic>
        <p:nvPicPr>
          <p:cNvPr id="10" name="图片 9"/>
          <p:cNvPicPr>
            <a:picLocks noChangeAspect="1"/>
          </p:cNvPicPr>
          <p:nvPr/>
        </p:nvPicPr>
        <p:blipFill>
          <a:blip r:embed="rId4"/>
          <a:stretch>
            <a:fillRect/>
          </a:stretch>
        </p:blipFill>
        <p:spPr>
          <a:xfrm>
            <a:off x="112395" y="807720"/>
            <a:ext cx="3441700" cy="5269865"/>
          </a:xfrm>
          <a:prstGeom prst="rect">
            <a:avLst/>
          </a:prstGeom>
        </p:spPr>
      </p:pic>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8.12</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消费（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226060" y="845185"/>
            <a:ext cx="4911090" cy="473392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4616450" y="1421765"/>
            <a:ext cx="4389120" cy="291211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7748270" y="3095625"/>
            <a:ext cx="4334510" cy="3038475"/>
          </a:xfrm>
          <a:prstGeom prst="rect">
            <a:avLst/>
          </a:prstGeom>
          <a:ln>
            <a:solidFill>
              <a:schemeClr val="accent1"/>
            </a:solidFill>
          </a:ln>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月中分化</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去弱留强</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2026.8.13</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521970"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p:nvPr/>
        </p:nvPicPr>
        <p:blipFill>
          <a:blip r:embed="rId1"/>
          <a:srcRect t="5184" b="7027"/>
          <a:stretch>
            <a:fillRect/>
          </a:stretch>
        </p:blipFill>
        <p:spPr>
          <a:xfrm>
            <a:off x="123825" y="898525"/>
            <a:ext cx="7647940" cy="455358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8121015" y="937895"/>
            <a:ext cx="1743075" cy="782955"/>
          </a:xfrm>
          <a:prstGeom prst="rect">
            <a:avLst/>
          </a:prstGeom>
          <a:ln>
            <a:solidFill>
              <a:schemeClr val="accent1"/>
            </a:solidFill>
          </a:ln>
        </p:spPr>
      </p:pic>
      <p:pic>
        <p:nvPicPr>
          <p:cNvPr id="15" name="图片 14"/>
          <p:cNvPicPr>
            <a:picLocks noChangeAspect="1"/>
          </p:cNvPicPr>
          <p:nvPr/>
        </p:nvPicPr>
        <p:blipFill>
          <a:blip r:embed="rId3"/>
          <a:stretch>
            <a:fillRect/>
          </a:stretch>
        </p:blipFill>
        <p:spPr>
          <a:xfrm>
            <a:off x="7951470" y="1967230"/>
            <a:ext cx="2333625" cy="2202815"/>
          </a:xfrm>
          <a:prstGeom prst="rect">
            <a:avLst/>
          </a:prstGeom>
          <a:ln>
            <a:solidFill>
              <a:schemeClr val="accent1"/>
            </a:solidFill>
          </a:ln>
        </p:spPr>
      </p:pic>
      <p:sp>
        <p:nvSpPr>
          <p:cNvPr id="16" name="文本框 15"/>
          <p:cNvSpPr txBox="1"/>
          <p:nvPr/>
        </p:nvSpPr>
        <p:spPr>
          <a:xfrm>
            <a:off x="2820670" y="7620"/>
            <a:ext cx="609600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本周：分化凸显</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7" name="文本框 16"/>
          <p:cNvSpPr txBox="1"/>
          <p:nvPr/>
        </p:nvSpPr>
        <p:spPr>
          <a:xfrm>
            <a:off x="10381615" y="1144270"/>
            <a:ext cx="1144270" cy="368300"/>
          </a:xfrm>
          <a:prstGeom prst="rect">
            <a:avLst/>
          </a:prstGeom>
          <a:noFill/>
        </p:spPr>
        <p:txBody>
          <a:bodyPr wrap="square" rtlCol="0">
            <a:spAutoFit/>
          </a:bodyPr>
          <a:p>
            <a:r>
              <a:rPr lang="zh-CN" altLang="en-US">
                <a:solidFill>
                  <a:srgbClr val="0029DA"/>
                </a:solidFill>
              </a:rPr>
              <a:t>资金翻绿</a:t>
            </a:r>
            <a:endParaRPr lang="zh-CN" altLang="en-US">
              <a:solidFill>
                <a:srgbClr val="0029DA"/>
              </a:solidFill>
            </a:endParaRPr>
          </a:p>
        </p:txBody>
      </p:sp>
      <p:sp>
        <p:nvSpPr>
          <p:cNvPr id="18" name="文本框 17"/>
          <p:cNvSpPr txBox="1"/>
          <p:nvPr/>
        </p:nvSpPr>
        <p:spPr>
          <a:xfrm>
            <a:off x="10365105" y="2515870"/>
            <a:ext cx="1564640" cy="368300"/>
          </a:xfrm>
          <a:prstGeom prst="rect">
            <a:avLst/>
          </a:prstGeom>
          <a:noFill/>
        </p:spPr>
        <p:txBody>
          <a:bodyPr wrap="square" rtlCol="0">
            <a:spAutoFit/>
          </a:bodyPr>
          <a:p>
            <a:r>
              <a:rPr lang="zh-CN" altLang="en-US">
                <a:solidFill>
                  <a:srgbClr val="0029DA"/>
                </a:solidFill>
              </a:rPr>
              <a:t>量能降低</a:t>
            </a:r>
            <a:endParaRPr lang="zh-CN" altLang="en-US">
              <a:solidFill>
                <a:srgbClr val="0029DA"/>
              </a:solidFill>
            </a:endParaRPr>
          </a:p>
        </p:txBody>
      </p:sp>
      <p:sp>
        <p:nvSpPr>
          <p:cNvPr id="19" name="文本框 18"/>
          <p:cNvSpPr txBox="1"/>
          <p:nvPr/>
        </p:nvSpPr>
        <p:spPr>
          <a:xfrm>
            <a:off x="10381615" y="4711700"/>
            <a:ext cx="1632585" cy="368300"/>
          </a:xfrm>
          <a:prstGeom prst="rect">
            <a:avLst/>
          </a:prstGeom>
          <a:noFill/>
        </p:spPr>
        <p:txBody>
          <a:bodyPr wrap="square" rtlCol="0">
            <a:spAutoFit/>
          </a:bodyPr>
          <a:p>
            <a:pPr algn="l">
              <a:buClrTx/>
              <a:buSzTx/>
              <a:buFontTx/>
            </a:pPr>
            <a:r>
              <a:rPr lang="zh-CN" altLang="en-US">
                <a:solidFill>
                  <a:srgbClr val="0029DA"/>
                </a:solidFill>
              </a:rPr>
              <a:t>短线上攻回落</a:t>
            </a:r>
            <a:endParaRPr lang="zh-CN" altLang="en-US">
              <a:solidFill>
                <a:srgbClr val="0029DA"/>
              </a:solidFill>
            </a:endParaRPr>
          </a:p>
        </p:txBody>
      </p:sp>
      <p:pic>
        <p:nvPicPr>
          <p:cNvPr id="2" name="图片 1"/>
          <p:cNvPicPr>
            <a:picLocks noChangeAspect="1"/>
          </p:cNvPicPr>
          <p:nvPr/>
        </p:nvPicPr>
        <p:blipFill>
          <a:blip r:embed="rId4"/>
          <a:stretch>
            <a:fillRect/>
          </a:stretch>
        </p:blipFill>
        <p:spPr>
          <a:xfrm>
            <a:off x="7995285" y="4458335"/>
            <a:ext cx="2289810" cy="1217295"/>
          </a:xfrm>
          <a:prstGeom prst="rect">
            <a:avLst/>
          </a:prstGeom>
          <a:ln>
            <a:solidFill>
              <a:schemeClr val="accent1"/>
            </a:solidFill>
          </a:ln>
        </p:spPr>
      </p:pic>
    </p:spTree>
    <p:custDataLst>
      <p:tags r:id="rId5"/>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月中缩量，承压分化</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8" name="图片 7"/>
          <p:cNvPicPr/>
          <p:nvPr/>
        </p:nvPicPr>
        <p:blipFill>
          <a:blip r:embed="rId1"/>
          <a:stretch>
            <a:fillRect/>
          </a:stretch>
        </p:blipFill>
        <p:spPr>
          <a:xfrm>
            <a:off x="254000" y="883285"/>
            <a:ext cx="4495800" cy="5427980"/>
          </a:xfrm>
          <a:prstGeom prst="rect">
            <a:avLst/>
          </a:prstGeom>
          <a:ln>
            <a:solidFill>
              <a:schemeClr val="accent1"/>
            </a:solidFill>
          </a:ln>
        </p:spPr>
      </p:pic>
      <p:pic>
        <p:nvPicPr>
          <p:cNvPr id="9" name="图片 8"/>
          <p:cNvPicPr>
            <a:picLocks noChangeAspect="1"/>
          </p:cNvPicPr>
          <p:nvPr/>
        </p:nvPicPr>
        <p:blipFill>
          <a:blip r:embed="rId2"/>
          <a:stretch>
            <a:fillRect/>
          </a:stretch>
        </p:blipFill>
        <p:spPr>
          <a:xfrm>
            <a:off x="4982210" y="962025"/>
            <a:ext cx="3053715" cy="933450"/>
          </a:xfrm>
          <a:prstGeom prst="rect">
            <a:avLst/>
          </a:prstGeom>
          <a:ln>
            <a:solidFill>
              <a:schemeClr val="accent1"/>
            </a:solidFill>
          </a:ln>
        </p:spPr>
      </p:pic>
      <p:pic>
        <p:nvPicPr>
          <p:cNvPr id="10" name="图片 9"/>
          <p:cNvPicPr>
            <a:picLocks noChangeAspect="1"/>
          </p:cNvPicPr>
          <p:nvPr/>
        </p:nvPicPr>
        <p:blipFill>
          <a:blip r:embed="rId3"/>
          <a:srcRect r="15775" b="49064"/>
          <a:stretch>
            <a:fillRect/>
          </a:stretch>
        </p:blipFill>
        <p:spPr>
          <a:xfrm>
            <a:off x="4982210" y="3120390"/>
            <a:ext cx="3052445" cy="777240"/>
          </a:xfrm>
          <a:prstGeom prst="rect">
            <a:avLst/>
          </a:prstGeom>
          <a:ln>
            <a:solidFill>
              <a:schemeClr val="accent1"/>
            </a:solidFill>
          </a:ln>
        </p:spPr>
      </p:pic>
      <p:pic>
        <p:nvPicPr>
          <p:cNvPr id="11" name="图片 10"/>
          <p:cNvPicPr>
            <a:picLocks noChangeAspect="1"/>
          </p:cNvPicPr>
          <p:nvPr/>
        </p:nvPicPr>
        <p:blipFill>
          <a:blip r:embed="rId4"/>
          <a:stretch>
            <a:fillRect/>
          </a:stretch>
        </p:blipFill>
        <p:spPr>
          <a:xfrm>
            <a:off x="4982210" y="2055495"/>
            <a:ext cx="3053080" cy="904875"/>
          </a:xfrm>
          <a:prstGeom prst="rect">
            <a:avLst/>
          </a:prstGeom>
          <a:ln>
            <a:solidFill>
              <a:schemeClr val="accent1"/>
            </a:solidFill>
          </a:ln>
        </p:spPr>
      </p:pic>
      <p:pic>
        <p:nvPicPr>
          <p:cNvPr id="13" name="图片 12"/>
          <p:cNvPicPr>
            <a:picLocks noChangeAspect="1"/>
          </p:cNvPicPr>
          <p:nvPr/>
        </p:nvPicPr>
        <p:blipFill>
          <a:blip r:embed="rId5"/>
          <a:stretch>
            <a:fillRect/>
          </a:stretch>
        </p:blipFill>
        <p:spPr>
          <a:xfrm>
            <a:off x="8344535" y="962025"/>
            <a:ext cx="3434080" cy="1352550"/>
          </a:xfrm>
          <a:prstGeom prst="rect">
            <a:avLst/>
          </a:prstGeom>
          <a:ln>
            <a:solidFill>
              <a:schemeClr val="accent1"/>
            </a:solidFill>
          </a:ln>
        </p:spPr>
      </p:pic>
      <p:pic>
        <p:nvPicPr>
          <p:cNvPr id="14" name="图片 13"/>
          <p:cNvPicPr>
            <a:picLocks noChangeAspect="1"/>
          </p:cNvPicPr>
          <p:nvPr/>
        </p:nvPicPr>
        <p:blipFill>
          <a:blip r:embed="rId6"/>
          <a:stretch>
            <a:fillRect/>
          </a:stretch>
        </p:blipFill>
        <p:spPr>
          <a:xfrm>
            <a:off x="8344535" y="2413000"/>
            <a:ext cx="3434080" cy="1628775"/>
          </a:xfrm>
          <a:prstGeom prst="rect">
            <a:avLst/>
          </a:prstGeom>
          <a:ln>
            <a:solidFill>
              <a:schemeClr val="accent1"/>
            </a:solidFill>
          </a:ln>
        </p:spPr>
      </p:pic>
      <p:pic>
        <p:nvPicPr>
          <p:cNvPr id="15" name="图片 14"/>
          <p:cNvPicPr>
            <a:picLocks noChangeAspect="1"/>
          </p:cNvPicPr>
          <p:nvPr/>
        </p:nvPicPr>
        <p:blipFill>
          <a:blip r:embed="rId7"/>
          <a:stretch>
            <a:fillRect/>
          </a:stretch>
        </p:blipFill>
        <p:spPr>
          <a:xfrm>
            <a:off x="4982210" y="3969385"/>
            <a:ext cx="3054350" cy="1095375"/>
          </a:xfrm>
          <a:prstGeom prst="rect">
            <a:avLst/>
          </a:prstGeom>
          <a:ln>
            <a:solidFill>
              <a:schemeClr val="accent1"/>
            </a:solidFill>
          </a:ln>
        </p:spPr>
      </p:pic>
      <p:pic>
        <p:nvPicPr>
          <p:cNvPr id="16" name="图片 15"/>
          <p:cNvPicPr>
            <a:picLocks noChangeAspect="1"/>
          </p:cNvPicPr>
          <p:nvPr/>
        </p:nvPicPr>
        <p:blipFill>
          <a:blip r:embed="rId8"/>
          <a:srcRect r="9271"/>
          <a:stretch>
            <a:fillRect/>
          </a:stretch>
        </p:blipFill>
        <p:spPr>
          <a:xfrm>
            <a:off x="8344535" y="4140200"/>
            <a:ext cx="3434715" cy="1047750"/>
          </a:xfrm>
          <a:prstGeom prst="rect">
            <a:avLst/>
          </a:prstGeom>
          <a:ln>
            <a:solidFill>
              <a:schemeClr val="accent1"/>
            </a:solidFill>
          </a:ln>
        </p:spPr>
      </p:pic>
      <p:pic>
        <p:nvPicPr>
          <p:cNvPr id="17" name="图片 16"/>
          <p:cNvPicPr>
            <a:picLocks noChangeAspect="1"/>
          </p:cNvPicPr>
          <p:nvPr/>
        </p:nvPicPr>
        <p:blipFill>
          <a:blip r:embed="rId9"/>
          <a:stretch>
            <a:fillRect/>
          </a:stretch>
        </p:blipFill>
        <p:spPr>
          <a:xfrm>
            <a:off x="4982210" y="5136515"/>
            <a:ext cx="3054350" cy="1162050"/>
          </a:xfrm>
          <a:prstGeom prst="rect">
            <a:avLst/>
          </a:prstGeom>
          <a:ln>
            <a:solidFill>
              <a:schemeClr val="accent1"/>
            </a:solidFill>
          </a:ln>
        </p:spPr>
      </p:pic>
      <p:pic>
        <p:nvPicPr>
          <p:cNvPr id="18" name="图片 17"/>
          <p:cNvPicPr>
            <a:picLocks noChangeAspect="1"/>
          </p:cNvPicPr>
          <p:nvPr/>
        </p:nvPicPr>
        <p:blipFill>
          <a:blip r:embed="rId10"/>
          <a:stretch>
            <a:fillRect/>
          </a:stretch>
        </p:blipFill>
        <p:spPr>
          <a:xfrm>
            <a:off x="8344535" y="5311140"/>
            <a:ext cx="2962275" cy="1000125"/>
          </a:xfrm>
          <a:prstGeom prst="rect">
            <a:avLst/>
          </a:prstGeom>
          <a:ln>
            <a:solidFill>
              <a:schemeClr val="accent1"/>
            </a:solidFill>
          </a:ln>
        </p:spPr>
      </p:pic>
    </p:spTree>
    <p:custDataLst>
      <p:tags r:id="rId1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alpha val="59000"/>
          </a:schemeClr>
        </a:solidFill>
        <a:effectLst/>
      </p:bgPr>
    </p:bg>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承压形态逐渐增加</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rcRect t="3069"/>
          <a:stretch>
            <a:fillRect/>
          </a:stretch>
        </p:blipFill>
        <p:spPr>
          <a:xfrm>
            <a:off x="108585" y="768350"/>
            <a:ext cx="4300220" cy="334962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4004945" y="1609090"/>
            <a:ext cx="3794760" cy="3455670"/>
          </a:xfrm>
          <a:prstGeom prst="rect">
            <a:avLst/>
          </a:prstGeom>
          <a:ln>
            <a:solidFill>
              <a:schemeClr val="accent1"/>
            </a:solidFill>
          </a:ln>
        </p:spPr>
      </p:pic>
      <p:pic>
        <p:nvPicPr>
          <p:cNvPr id="13" name="图片 12"/>
          <p:cNvPicPr>
            <a:picLocks noChangeAspect="1"/>
          </p:cNvPicPr>
          <p:nvPr/>
        </p:nvPicPr>
        <p:blipFill>
          <a:blip r:embed="rId3"/>
          <a:stretch>
            <a:fillRect/>
          </a:stretch>
        </p:blipFill>
        <p:spPr>
          <a:xfrm>
            <a:off x="7082155" y="3959225"/>
            <a:ext cx="4493260" cy="2432685"/>
          </a:xfrm>
          <a:prstGeom prst="rect">
            <a:avLst/>
          </a:prstGeom>
          <a:ln>
            <a:solidFill>
              <a:schemeClr val="accent1"/>
            </a:solidFill>
          </a:ln>
        </p:spPr>
      </p:pic>
      <p:pic>
        <p:nvPicPr>
          <p:cNvPr id="14" name="图片 13"/>
          <p:cNvPicPr>
            <a:picLocks noChangeAspect="1"/>
          </p:cNvPicPr>
          <p:nvPr/>
        </p:nvPicPr>
        <p:blipFill>
          <a:blip r:embed="rId4"/>
          <a:stretch>
            <a:fillRect/>
          </a:stretch>
        </p:blipFill>
        <p:spPr>
          <a:xfrm>
            <a:off x="7799705" y="819150"/>
            <a:ext cx="3804285" cy="2987040"/>
          </a:xfrm>
          <a:prstGeom prst="rect">
            <a:avLst/>
          </a:prstGeom>
          <a:ln>
            <a:solidFill>
              <a:schemeClr val="accent1"/>
            </a:solidFill>
          </a:ln>
        </p:spPr>
      </p:pic>
      <p:sp>
        <p:nvSpPr>
          <p:cNvPr id="15" name="文本框 14"/>
          <p:cNvSpPr txBox="1"/>
          <p:nvPr/>
        </p:nvSpPr>
        <p:spPr>
          <a:xfrm>
            <a:off x="1891665" y="1818005"/>
            <a:ext cx="2346960"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触角（脉冲回落）</a:t>
            </a:r>
            <a:endParaRPr lang="zh-CN" altLang="en-US">
              <a:highlight>
                <a:srgbClr val="FFFF00"/>
              </a:highlight>
            </a:endParaRPr>
          </a:p>
        </p:txBody>
      </p:sp>
      <p:sp>
        <p:nvSpPr>
          <p:cNvPr id="16" name="文本框 15"/>
          <p:cNvSpPr txBox="1"/>
          <p:nvPr/>
        </p:nvSpPr>
        <p:spPr>
          <a:xfrm>
            <a:off x="5005070" y="4148455"/>
            <a:ext cx="1320800" cy="368300"/>
          </a:xfrm>
          <a:prstGeom prst="rect">
            <a:avLst/>
          </a:prstGeom>
          <a:noFill/>
        </p:spPr>
        <p:txBody>
          <a:bodyPr wrap="square" rtlCol="0">
            <a:spAutoFit/>
          </a:bodyPr>
          <a:p>
            <a:r>
              <a:rPr lang="en-US" altLang="zh-CN">
                <a:highlight>
                  <a:srgbClr val="FFFF00"/>
                </a:highlight>
              </a:rPr>
              <a:t>3.</a:t>
            </a:r>
            <a:r>
              <a:rPr lang="zh-CN" altLang="en-US">
                <a:highlight>
                  <a:srgbClr val="FFFF00"/>
                </a:highlight>
              </a:rPr>
              <a:t>墓碑量</a:t>
            </a:r>
            <a:endParaRPr lang="zh-CN" altLang="en-US">
              <a:highlight>
                <a:srgbClr val="FFFF00"/>
              </a:highlight>
            </a:endParaRPr>
          </a:p>
        </p:txBody>
      </p:sp>
      <p:sp>
        <p:nvSpPr>
          <p:cNvPr id="17" name="文本框 16"/>
          <p:cNvSpPr txBox="1"/>
          <p:nvPr/>
        </p:nvSpPr>
        <p:spPr>
          <a:xfrm>
            <a:off x="7537450" y="4434205"/>
            <a:ext cx="1506220"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筹码松动</a:t>
            </a:r>
            <a:endParaRPr lang="zh-CN" altLang="en-US">
              <a:highlight>
                <a:srgbClr val="FFFF00"/>
              </a:highlight>
            </a:endParaRPr>
          </a:p>
        </p:txBody>
      </p:sp>
      <p:sp>
        <p:nvSpPr>
          <p:cNvPr id="18" name="文本框 17"/>
          <p:cNvSpPr txBox="1"/>
          <p:nvPr/>
        </p:nvSpPr>
        <p:spPr>
          <a:xfrm>
            <a:off x="9741535" y="2054860"/>
            <a:ext cx="205232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捕捞季节背离</a:t>
            </a:r>
            <a:endParaRPr lang="zh-CN" altLang="en-US">
              <a:highlight>
                <a:srgbClr val="FFFF00"/>
              </a:highlight>
            </a:endParaRPr>
          </a:p>
        </p:txBody>
      </p:sp>
      <p:pic>
        <p:nvPicPr>
          <p:cNvPr id="19" name="图片 18"/>
          <p:cNvPicPr>
            <a:picLocks noChangeAspect="1"/>
          </p:cNvPicPr>
          <p:nvPr/>
        </p:nvPicPr>
        <p:blipFill>
          <a:blip r:embed="rId5"/>
          <a:stretch>
            <a:fillRect/>
          </a:stretch>
        </p:blipFill>
        <p:spPr>
          <a:xfrm>
            <a:off x="108585" y="3909060"/>
            <a:ext cx="3679190" cy="2482850"/>
          </a:xfrm>
          <a:prstGeom prst="rect">
            <a:avLst/>
          </a:prstGeom>
          <a:ln>
            <a:solidFill>
              <a:schemeClr val="accent1"/>
            </a:solidFill>
          </a:ln>
        </p:spPr>
      </p:pic>
      <p:sp>
        <p:nvSpPr>
          <p:cNvPr id="20" name="文本框 19"/>
          <p:cNvSpPr txBox="1"/>
          <p:nvPr/>
        </p:nvSpPr>
        <p:spPr>
          <a:xfrm>
            <a:off x="1969770" y="5174615"/>
            <a:ext cx="152273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资金翻绿</a:t>
            </a:r>
            <a:endParaRPr lang="zh-CN" altLang="en-US">
              <a:highlight>
                <a:srgbClr val="FFFF00"/>
              </a:highlight>
            </a:endParaRPr>
          </a:p>
        </p:txBody>
      </p:sp>
    </p:spTree>
    <p:custDataLst>
      <p:tags r:id="rId6"/>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主线（医药）</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rcRect t="9650" b="7465"/>
          <a:stretch>
            <a:fillRect/>
          </a:stretch>
        </p:blipFill>
        <p:spPr>
          <a:xfrm>
            <a:off x="6915785" y="768350"/>
            <a:ext cx="4679950" cy="1565275"/>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133985" y="768350"/>
            <a:ext cx="6096635" cy="3965575"/>
          </a:xfrm>
          <a:prstGeom prst="rect">
            <a:avLst/>
          </a:prstGeom>
          <a:ln>
            <a:solidFill>
              <a:schemeClr val="accent1"/>
            </a:solidFill>
          </a:ln>
        </p:spPr>
      </p:pic>
      <p:pic>
        <p:nvPicPr>
          <p:cNvPr id="7" name="图片 6"/>
          <p:cNvPicPr>
            <a:picLocks noChangeAspect="1"/>
          </p:cNvPicPr>
          <p:nvPr/>
        </p:nvPicPr>
        <p:blipFill>
          <a:blip r:embed="rId3"/>
          <a:srcRect l="19541"/>
          <a:stretch>
            <a:fillRect/>
          </a:stretch>
        </p:blipFill>
        <p:spPr>
          <a:xfrm>
            <a:off x="3616960" y="3127375"/>
            <a:ext cx="2866390" cy="3281680"/>
          </a:xfrm>
          <a:prstGeom prst="rect">
            <a:avLst/>
          </a:prstGeom>
          <a:ln>
            <a:solidFill>
              <a:schemeClr val="accent1"/>
            </a:solidFill>
          </a:ln>
        </p:spPr>
      </p:pic>
      <p:pic>
        <p:nvPicPr>
          <p:cNvPr id="10" name="图片 9"/>
          <p:cNvPicPr>
            <a:picLocks noChangeAspect="1"/>
          </p:cNvPicPr>
          <p:nvPr/>
        </p:nvPicPr>
        <p:blipFill>
          <a:blip r:embed="rId4"/>
          <a:srcRect b="4882"/>
          <a:stretch>
            <a:fillRect/>
          </a:stretch>
        </p:blipFill>
        <p:spPr>
          <a:xfrm>
            <a:off x="6536690" y="3126740"/>
            <a:ext cx="2785745" cy="3272790"/>
          </a:xfrm>
          <a:prstGeom prst="rect">
            <a:avLst/>
          </a:prstGeom>
          <a:ln>
            <a:solidFill>
              <a:schemeClr val="accent1"/>
            </a:solidFill>
          </a:ln>
        </p:spPr>
      </p:pic>
      <p:sp>
        <p:nvSpPr>
          <p:cNvPr id="11" name="文本框 10"/>
          <p:cNvSpPr txBox="1"/>
          <p:nvPr/>
        </p:nvSpPr>
        <p:spPr>
          <a:xfrm>
            <a:off x="337185" y="4829810"/>
            <a:ext cx="3223260" cy="1282065"/>
          </a:xfrm>
          <a:prstGeom prst="rect">
            <a:avLst/>
          </a:prstGeom>
          <a:noFill/>
        </p:spPr>
        <p:txBody>
          <a:bodyPr wrap="square" rtlCol="0">
            <a:spAutoFit/>
          </a:bodyPr>
          <a:p>
            <a:pPr>
              <a:lnSpc>
                <a:spcPct val="110000"/>
              </a:lnSpc>
            </a:pPr>
            <a:r>
              <a:rPr lang="zh-CN" altLang="en-US">
                <a:highlight>
                  <a:srgbClr val="FFFF00"/>
                </a:highlight>
              </a:rPr>
              <a:t>①板块资金翻红</a:t>
            </a:r>
            <a:r>
              <a:rPr lang="en-US" altLang="zh-CN">
                <a:highlight>
                  <a:srgbClr val="FFFF00"/>
                </a:highlight>
              </a:rPr>
              <a:t>+</a:t>
            </a:r>
            <a:r>
              <a:rPr lang="zh-CN" altLang="en-US">
                <a:highlight>
                  <a:srgbClr val="FFFF00"/>
                </a:highlight>
              </a:rPr>
              <a:t>熊线上移</a:t>
            </a:r>
            <a:endParaRPr lang="zh-CN" altLang="en-US">
              <a:highlight>
                <a:srgbClr val="FFFF00"/>
              </a:highlight>
            </a:endParaRPr>
          </a:p>
          <a:p>
            <a:pPr>
              <a:lnSpc>
                <a:spcPct val="110000"/>
              </a:lnSpc>
            </a:pPr>
            <a:r>
              <a:rPr lang="zh-CN" altLang="en-US">
                <a:highlight>
                  <a:srgbClr val="FFFF00"/>
                </a:highlight>
              </a:rPr>
              <a:t>②突破个股增多（筹码锁仓）</a:t>
            </a:r>
            <a:endParaRPr lang="zh-CN" altLang="en-US">
              <a:highlight>
                <a:srgbClr val="FFFF00"/>
              </a:highlight>
            </a:endParaRPr>
          </a:p>
          <a:p>
            <a:pPr>
              <a:lnSpc>
                <a:spcPct val="110000"/>
              </a:lnSpc>
            </a:pPr>
            <a:r>
              <a:rPr lang="zh-CN" altLang="en-US">
                <a:highlight>
                  <a:srgbClr val="FFFF00"/>
                </a:highlight>
              </a:rPr>
              <a:t>③涨停排名前三</a:t>
            </a:r>
            <a:endParaRPr lang="zh-CN" altLang="en-US">
              <a:highlight>
                <a:srgbClr val="FFFF00"/>
              </a:highlight>
            </a:endParaRPr>
          </a:p>
          <a:p>
            <a:endParaRPr lang="zh-CN" altLang="en-US">
              <a:highlight>
                <a:srgbClr val="FFFF00"/>
              </a:highlight>
            </a:endParaRPr>
          </a:p>
        </p:txBody>
      </p:sp>
      <p:pic>
        <p:nvPicPr>
          <p:cNvPr id="12" name="图片 11"/>
          <p:cNvPicPr>
            <a:picLocks noChangeAspect="1"/>
          </p:cNvPicPr>
          <p:nvPr/>
        </p:nvPicPr>
        <p:blipFill>
          <a:blip r:embed="rId5"/>
          <a:stretch>
            <a:fillRect/>
          </a:stretch>
        </p:blipFill>
        <p:spPr>
          <a:xfrm>
            <a:off x="7499985" y="2333625"/>
            <a:ext cx="3705860" cy="756285"/>
          </a:xfrm>
          <a:prstGeom prst="rect">
            <a:avLst/>
          </a:prstGeom>
          <a:ln>
            <a:solidFill>
              <a:schemeClr val="accent1"/>
            </a:solidFill>
          </a:ln>
        </p:spPr>
      </p:pic>
      <p:pic>
        <p:nvPicPr>
          <p:cNvPr id="13" name="图片 12"/>
          <p:cNvPicPr>
            <a:picLocks noChangeAspect="1"/>
          </p:cNvPicPr>
          <p:nvPr/>
        </p:nvPicPr>
        <p:blipFill>
          <a:blip r:embed="rId6"/>
          <a:stretch>
            <a:fillRect/>
          </a:stretch>
        </p:blipFill>
        <p:spPr>
          <a:xfrm>
            <a:off x="9375775" y="3132455"/>
            <a:ext cx="2760345" cy="3268980"/>
          </a:xfrm>
          <a:prstGeom prst="rect">
            <a:avLst/>
          </a:prstGeom>
          <a:ln>
            <a:solidFill>
              <a:schemeClr val="accent1"/>
            </a:solidFill>
          </a:ln>
        </p:spPr>
      </p:pic>
    </p:spTree>
    <p:custDataLst>
      <p:tags r:id="rId7"/>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八月下旬策略</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3" name="文本框 2"/>
          <p:cNvSpPr txBox="1"/>
          <p:nvPr/>
        </p:nvSpPr>
        <p:spPr>
          <a:xfrm>
            <a:off x="1347470" y="1713230"/>
            <a:ext cx="9936480" cy="2760980"/>
          </a:xfrm>
          <a:prstGeom prst="rect">
            <a:avLst/>
          </a:prstGeom>
          <a:noFill/>
        </p:spPr>
        <p:txBody>
          <a:bodyPr wrap="square" rtlCol="0">
            <a:spAutoFit/>
          </a:bodyPr>
          <a:p>
            <a:pPr>
              <a:lnSpc>
                <a:spcPct val="130000"/>
              </a:lnSpc>
            </a:pPr>
            <a:r>
              <a:rPr lang="en-US" altLang="zh-CN" sz="2800"/>
              <a:t>1.</a:t>
            </a:r>
            <a:r>
              <a:rPr lang="zh-CN" altLang="en-US" sz="2800"/>
              <a:t>市场</a:t>
            </a:r>
            <a:r>
              <a:rPr lang="zh-CN" altLang="en-US" sz="2800">
                <a:solidFill>
                  <a:srgbClr val="0029DA"/>
                </a:solidFill>
              </a:rPr>
              <a:t>缩量</a:t>
            </a:r>
            <a:r>
              <a:rPr lang="zh-CN" altLang="en-US" sz="2800"/>
              <a:t>涨到压力，指数类适当</a:t>
            </a:r>
            <a:r>
              <a:rPr lang="zh-CN" altLang="en-US" sz="2800">
                <a:solidFill>
                  <a:srgbClr val="0029DA"/>
                </a:solidFill>
              </a:rPr>
              <a:t>收缩仓位。</a:t>
            </a:r>
            <a:endParaRPr lang="zh-CN" altLang="en-US" sz="2800">
              <a:solidFill>
                <a:srgbClr val="0029DA"/>
              </a:solidFill>
            </a:endParaRPr>
          </a:p>
          <a:p>
            <a:pPr>
              <a:lnSpc>
                <a:spcPct val="130000"/>
              </a:lnSpc>
            </a:pPr>
            <a:r>
              <a:rPr lang="en-US" altLang="zh-CN" sz="2800"/>
              <a:t>2.</a:t>
            </a:r>
            <a:r>
              <a:rPr lang="zh-CN" altLang="en-US" sz="2800">
                <a:solidFill>
                  <a:srgbClr val="0029DA"/>
                </a:solidFill>
              </a:rPr>
              <a:t>资金弱势股</a:t>
            </a:r>
            <a:r>
              <a:rPr lang="zh-CN" altLang="en-US" sz="2800"/>
              <a:t>先规避，大单突破，趋势形成后再接回。</a:t>
            </a:r>
            <a:endParaRPr lang="zh-CN" altLang="en-US" sz="2800"/>
          </a:p>
          <a:p>
            <a:pPr>
              <a:lnSpc>
                <a:spcPct val="130000"/>
              </a:lnSpc>
            </a:pPr>
            <a:r>
              <a:rPr lang="en-US" altLang="zh-CN" sz="2800"/>
              <a:t>3.</a:t>
            </a:r>
            <a:r>
              <a:rPr lang="zh-CN" altLang="en-US" sz="2800">
                <a:sym typeface="+mn-ea"/>
              </a:rPr>
              <a:t>震荡中</a:t>
            </a:r>
            <a:r>
              <a:rPr lang="zh-CN" altLang="en-US" sz="2800">
                <a:solidFill>
                  <a:srgbClr val="FF0000"/>
                </a:solidFill>
              </a:rPr>
              <a:t>聚焦主线</a:t>
            </a:r>
            <a:r>
              <a:rPr lang="zh-CN" altLang="en-US" sz="2800"/>
              <a:t>（大单</a:t>
            </a:r>
            <a:r>
              <a:rPr lang="en-US" altLang="zh-CN" sz="2800"/>
              <a:t>+</a:t>
            </a:r>
            <a:r>
              <a:rPr lang="zh-CN" altLang="en-US" sz="2800"/>
              <a:t>熊线上移</a:t>
            </a:r>
            <a:r>
              <a:rPr lang="en-US" altLang="zh-CN" sz="2800"/>
              <a:t>+</a:t>
            </a:r>
            <a:r>
              <a:rPr lang="zh-CN" altLang="en-US" sz="2800"/>
              <a:t>涨停增加）</a:t>
            </a:r>
            <a:endParaRPr lang="zh-CN" altLang="en-US" sz="2800"/>
          </a:p>
          <a:p>
            <a:pPr>
              <a:lnSpc>
                <a:spcPct val="130000"/>
              </a:lnSpc>
            </a:pPr>
            <a:r>
              <a:rPr lang="en-US" altLang="zh-CN" sz="2800"/>
              <a:t>4.</a:t>
            </a:r>
            <a:r>
              <a:rPr lang="zh-CN" altLang="en-US" sz="2800"/>
              <a:t>月底</a:t>
            </a:r>
            <a:r>
              <a:rPr lang="zh-CN" altLang="en-US" sz="2800">
                <a:solidFill>
                  <a:srgbClr val="FF0000"/>
                </a:solidFill>
              </a:rPr>
              <a:t>业绩披露潮</a:t>
            </a:r>
            <a:r>
              <a:rPr lang="zh-CN" altLang="en-US" sz="2800"/>
              <a:t>，优先做绩优，适当排雷（高风险，雷标等）</a:t>
            </a:r>
            <a:endParaRPr lang="zh-CN" altLang="en-US" sz="2800"/>
          </a:p>
          <a:p>
            <a:endParaRPr lang="zh-CN" altLang="en-US" sz="280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1112</Words>
  <Application>WPS 演示</Application>
  <PresentationFormat>宽屏</PresentationFormat>
  <Paragraphs>132</Paragraphs>
  <Slides>19</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19</vt:i4>
      </vt:variant>
    </vt:vector>
  </HeadingPairs>
  <TitlesOfParts>
    <vt:vector size="32"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俏俏</cp:lastModifiedBy>
  <cp:revision>1333</cp:revision>
  <dcterms:created xsi:type="dcterms:W3CDTF">2019-06-19T02:08:00Z</dcterms:created>
  <dcterms:modified xsi:type="dcterms:W3CDTF">2026-08-13T09:01:10Z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67F8E99CA25843CDBAFD0150A9FB820A</vt:lpwstr>
  </property>
</Properties>
</file>