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67" r:id="rId4"/>
    <p:sldId id="284" r:id="rId5"/>
    <p:sldId id="274" r:id="rId6"/>
    <p:sldId id="353" r:id="rId8"/>
    <p:sldId id="354" r:id="rId9"/>
    <p:sldId id="331" r:id="rId10"/>
    <p:sldId id="270" r:id="rId11"/>
    <p:sldId id="355" r:id="rId12"/>
    <p:sldId id="292" r:id="rId13"/>
    <p:sldId id="318" r:id="rId14"/>
    <p:sldId id="311" r:id="rId15"/>
    <p:sldId id="317" r:id="rId16"/>
    <p:sldId id="310" r:id="rId17"/>
    <p:sldId id="379" r:id="rId18"/>
    <p:sldId id="380" r:id="rId19"/>
    <p:sldId id="356" r:id="rId20"/>
    <p:sldId id="312" r:id="rId21"/>
    <p:sldId id="333" r:id="rId22"/>
    <p:sldId id="319" r:id="rId23"/>
    <p:sldId id="315" r:id="rId24"/>
    <p:sldId id="381" r:id="rId25"/>
    <p:sldId id="338" r:id="rId26"/>
    <p:sldId id="357" r:id="rId27"/>
    <p:sldId id="334" r:id="rId28"/>
    <p:sldId id="316" r:id="rId29"/>
    <p:sldId id="336" r:id="rId30"/>
    <p:sldId id="337" r:id="rId31"/>
    <p:sldId id="339" r:id="rId32"/>
    <p:sldId id="335" r:id="rId33"/>
    <p:sldId id="378" r:id="rId34"/>
    <p:sldId id="271" r:id="rId35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F6"/>
    <a:srgbClr val="B10310"/>
    <a:srgbClr val="F81210"/>
    <a:srgbClr val="7F7F7F"/>
    <a:srgbClr val="9A030B"/>
    <a:srgbClr val="D22B2C"/>
    <a:srgbClr val="FFEC4C"/>
    <a:srgbClr val="FFFAD2"/>
    <a:srgbClr val="FFEC52"/>
    <a:srgbClr val="FFF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74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没止损而被深套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264160"/>
            <a:ext cx="1176020" cy="255905"/>
          </a:xfrm>
          <a:prstGeom prst="rect">
            <a:avLst/>
          </a:prstGeom>
        </p:spPr>
      </p:pic>
      <p:pic>
        <p:nvPicPr>
          <p:cNvPr id="9" name="图片 8" descr="形状 1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5290" y="220980"/>
            <a:ext cx="1416050" cy="29908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264160"/>
            <a:ext cx="1176020" cy="255905"/>
          </a:xfrm>
          <a:prstGeom prst="rect">
            <a:avLst/>
          </a:prstGeom>
        </p:spPr>
      </p:pic>
      <p:pic>
        <p:nvPicPr>
          <p:cNvPr id="9" name="图片 8" descr="形状 1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5290" y="220980"/>
            <a:ext cx="1416050" cy="299085"/>
          </a:xfrm>
          <a:prstGeom prst="rect">
            <a:avLst/>
          </a:prstGeom>
        </p:spPr>
      </p:pic>
      <p:pic>
        <p:nvPicPr>
          <p:cNvPr id="2" name="图片 1" descr="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275" y="264160"/>
            <a:ext cx="1176020" cy="255905"/>
          </a:xfrm>
          <a:prstGeom prst="rect">
            <a:avLst/>
          </a:prstGeom>
        </p:spPr>
      </p:pic>
      <p:pic>
        <p:nvPicPr>
          <p:cNvPr id="13" name="图片 12" descr="形状 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290" y="220980"/>
            <a:ext cx="1416050" cy="299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275" y="264160"/>
            <a:ext cx="1176020" cy="255905"/>
          </a:xfrm>
          <a:prstGeom prst="rect">
            <a:avLst/>
          </a:prstGeom>
        </p:spPr>
      </p:pic>
      <p:pic>
        <p:nvPicPr>
          <p:cNvPr id="10" name="图片 9" descr="形状 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290" y="220980"/>
            <a:ext cx="1416050" cy="299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152400"/>
            <a:ext cx="1176020" cy="255905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0" y="6514465"/>
            <a:ext cx="12125960" cy="305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1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方建伟丨执业编</a:t>
            </a:r>
            <a:r>
              <a:rPr lang="zh-CN" sz="1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号：</a:t>
            </a:r>
            <a:r>
              <a:rPr lang="en-US" altLang="zh-CN" sz="120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A1120613090012  </a:t>
            </a:r>
            <a:r>
              <a:rPr lang="zh-CN" altLang="en-US" sz="1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  <a:p>
            <a:pPr algn="ctr"/>
            <a:endParaRPr lang="zh-CN" altLang="en-US" sz="12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275" y="264160"/>
            <a:ext cx="1176020" cy="255905"/>
          </a:xfrm>
          <a:prstGeom prst="rect">
            <a:avLst/>
          </a:prstGeom>
        </p:spPr>
      </p:pic>
      <p:pic>
        <p:nvPicPr>
          <p:cNvPr id="9" name="图片 8" descr="形状 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290" y="220980"/>
            <a:ext cx="1416050" cy="299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2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0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8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9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0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9.xml"/><Relationship Id="rId1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0.xml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1.xml"/><Relationship Id="rId1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37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1435" y="791210"/>
            <a:ext cx="8038465" cy="2251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" y="3171190"/>
            <a:ext cx="3284220" cy="31616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990" y="3171190"/>
            <a:ext cx="4740910" cy="3184525"/>
          </a:xfrm>
          <a:prstGeom prst="rect">
            <a:avLst/>
          </a:prstGeom>
        </p:spPr>
      </p:pic>
      <p:sp>
        <p:nvSpPr>
          <p:cNvPr id="5" name="右箭头标注 4"/>
          <p:cNvSpPr/>
          <p:nvPr/>
        </p:nvSpPr>
        <p:spPr>
          <a:xfrm>
            <a:off x="756285" y="1120140"/>
            <a:ext cx="2865120" cy="1397635"/>
          </a:xfrm>
          <a:prstGeom prst="rightArrowCallou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涨停棱镜</a:t>
            </a:r>
            <a:endParaRPr lang="zh-CN" altLang="en-US"/>
          </a:p>
          <a:p>
            <a:pPr algn="ctr"/>
            <a:r>
              <a:rPr lang="zh-CN" altLang="en-US"/>
              <a:t>上榜前</a:t>
            </a:r>
            <a:r>
              <a:rPr lang="en-US" altLang="zh-CN"/>
              <a:t>5</a:t>
            </a:r>
            <a:endParaRPr lang="en-US" altLang="zh-CN"/>
          </a:p>
        </p:txBody>
      </p:sp>
      <p:sp>
        <p:nvSpPr>
          <p:cNvPr id="7" name="右箭头标注 6"/>
          <p:cNvSpPr/>
          <p:nvPr/>
        </p:nvSpPr>
        <p:spPr>
          <a:xfrm>
            <a:off x="4090035" y="4958080"/>
            <a:ext cx="2865120" cy="1397635"/>
          </a:xfrm>
          <a:prstGeom prst="rightArrowCallou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板块涨停</a:t>
            </a:r>
            <a:endParaRPr lang="zh-CN" altLang="en-US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家数</a:t>
            </a:r>
            <a:r>
              <a:rPr lang="zh-CN" altLang="en-US">
                <a:sym typeface="+mn-ea"/>
              </a:rPr>
              <a:t>5+</a:t>
            </a:r>
            <a:endParaRPr lang="zh-CN" altLang="en-US">
              <a:sym typeface="+mn-ea"/>
            </a:endParaRPr>
          </a:p>
        </p:txBody>
      </p:sp>
      <p:sp>
        <p:nvSpPr>
          <p:cNvPr id="9" name="左箭头标注 8"/>
          <p:cNvSpPr/>
          <p:nvPr/>
        </p:nvSpPr>
        <p:spPr>
          <a:xfrm>
            <a:off x="4005580" y="3222625"/>
            <a:ext cx="2944495" cy="1415415"/>
          </a:xfrm>
          <a:prstGeom prst="leftArrowCallou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主力净买额</a:t>
            </a:r>
            <a:endParaRPr lang="zh-CN" altLang="en-US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流入前</a:t>
            </a:r>
            <a:r>
              <a:rPr lang="zh-CN" altLang="en-US">
                <a:sym typeface="+mn-ea"/>
              </a:rPr>
              <a:t>5</a:t>
            </a:r>
            <a:endParaRPr lang="zh-CN" altLang="en-US">
              <a:sym typeface="+mn-ea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10287000" y="670560"/>
            <a:ext cx="829945" cy="601980"/>
          </a:xfrm>
          <a:prstGeom prst="wedgeRoundRectCallout">
            <a:avLst>
              <a:gd name="adj1" fmla="val 82287"/>
              <a:gd name="adj2" fmla="val -4636"/>
              <a:gd name="adj3" fmla="val 1666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剔除</a:t>
            </a:r>
            <a:r>
              <a:rPr lang="en-US" altLang="zh-CN"/>
              <a:t>ST</a:t>
            </a:r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555原则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668" y="897890"/>
            <a:ext cx="10908665" cy="2931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5" y="3885565"/>
            <a:ext cx="5492750" cy="244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220" y="3885565"/>
            <a:ext cx="5126990" cy="24472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6</a:t>
            </a:r>
            <a:r>
              <a:rPr 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月【国产芯片】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640" y="772795"/>
            <a:ext cx="10594975" cy="56241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6775" y="3646170"/>
            <a:ext cx="3030855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7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10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：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1-1-16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，符合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7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11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：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3-</a:t>
            </a:r>
            <a:r>
              <a:rPr lang="en-US" altLang="zh-CN" b="1">
                <a:solidFill>
                  <a:srgbClr val="00B05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14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-11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，不符合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7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12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：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4-3-6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，符合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7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15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：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1-3-6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，符合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7月【智能驾驶】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75" y="1959610"/>
            <a:ext cx="3907790" cy="431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005" y="1959610"/>
            <a:ext cx="3813175" cy="4344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705" y="1986280"/>
            <a:ext cx="3800475" cy="4317365"/>
          </a:xfrm>
          <a:prstGeom prst="rect">
            <a:avLst/>
          </a:prstGeom>
        </p:spPr>
      </p:pic>
      <p:sp>
        <p:nvSpPr>
          <p:cNvPr id="5" name="下箭头标注 4"/>
          <p:cNvSpPr/>
          <p:nvPr/>
        </p:nvSpPr>
        <p:spPr>
          <a:xfrm>
            <a:off x="971550" y="785495"/>
            <a:ext cx="2096770" cy="1100455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最高涨幅</a:t>
            </a:r>
            <a:r>
              <a:rPr lang="en-US" altLang="zh-CN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249%</a:t>
            </a:r>
            <a:endParaRPr lang="en-US" altLang="zh-CN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下箭头标注 5"/>
          <p:cNvSpPr/>
          <p:nvPr/>
        </p:nvSpPr>
        <p:spPr>
          <a:xfrm>
            <a:off x="5204460" y="785495"/>
            <a:ext cx="2096770" cy="1100455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最高涨幅</a:t>
            </a: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150</a:t>
            </a: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%</a:t>
            </a:r>
            <a:endParaRPr lang="zh-CN" altLang="en-US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7" name="下箭头标注 6"/>
          <p:cNvSpPr/>
          <p:nvPr/>
        </p:nvSpPr>
        <p:spPr>
          <a:xfrm>
            <a:off x="9175750" y="785495"/>
            <a:ext cx="2096770" cy="1100455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回踩后涨</a:t>
            </a: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46%</a:t>
            </a:r>
            <a:endParaRPr lang="zh-CN" altLang="en-US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3525" y="1938655"/>
            <a:ext cx="3931285" cy="4498975"/>
          </a:xfrm>
          <a:prstGeom prst="rect">
            <a:avLst/>
          </a:prstGeom>
          <a:solidFill>
            <a:schemeClr val="accent3">
              <a:alpha val="9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321810" y="1938655"/>
            <a:ext cx="3931285" cy="4498975"/>
          </a:xfrm>
          <a:prstGeom prst="rect">
            <a:avLst/>
          </a:prstGeom>
          <a:solidFill>
            <a:schemeClr val="accent3">
              <a:alpha val="9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380095" y="1938655"/>
            <a:ext cx="3631565" cy="4498975"/>
          </a:xfrm>
          <a:prstGeom prst="rect">
            <a:avLst/>
          </a:prstGeom>
          <a:solidFill>
            <a:schemeClr val="accent3">
              <a:alpha val="9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【</a:t>
            </a: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智能驾驶】强势股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775" y="781050"/>
            <a:ext cx="10363835" cy="5614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66775" y="3646170"/>
            <a:ext cx="5166360" cy="922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7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30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日【医药】开始连续上榜，并且越排越前；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8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日符合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555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原则。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</a:rPr>
              <a:t>8月</a:t>
            </a: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【医药】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610" y="812165"/>
            <a:ext cx="11319510" cy="5509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6925" y="3375025"/>
            <a:ext cx="2866390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8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13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日：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2-4-7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，符合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8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14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日：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1-1-10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，符合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8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15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日：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1-2-12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，符合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8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16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日：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1-4-7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，符合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最近【VR&amp;AR】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890" y="875665"/>
            <a:ext cx="6334125" cy="206692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160" y="875665"/>
            <a:ext cx="3865245" cy="533019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88035" y="3429000"/>
            <a:ext cx="5633720" cy="23069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利用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555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原则看出来的热点，短线一般会有一定表现。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不一定每天都有符合的主题。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天内：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一次符合可以先关注，并提前选股；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两次符合就可以适当参与其中；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连续符合就更强了。</a:t>
            </a:r>
            <a:endParaRPr lang="en-US" altLang="zh-CN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8035" y="2511425"/>
            <a:ext cx="482028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zh-CN" altLang="en-US"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900" b="0" i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用户抓到【VR&amp;AR】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3195638" y="2973705"/>
            <a:ext cx="5800725" cy="749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个股：建立股票池</a:t>
            </a:r>
            <a:endParaRPr lang="zh-CN" altLang="en-US" sz="4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175250" y="1096010"/>
            <a:ext cx="2455545" cy="1791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0" b="1" i="1">
                <a:solidFill>
                  <a:schemeClr val="bg1"/>
                </a:solidFill>
                <a:latin typeface="+mj-lt"/>
                <a:cs typeface="+mj-lt"/>
              </a:rPr>
              <a:t>03</a:t>
            </a:r>
            <a:endParaRPr lang="en-US" altLang="zh-CN" sz="12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" name="文本框 66"/>
          <p:cNvSpPr txBox="1"/>
          <p:nvPr/>
        </p:nvSpPr>
        <p:spPr>
          <a:xfrm>
            <a:off x="427355" y="762635"/>
            <a:ext cx="5162550" cy="190627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选股方法：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符合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555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当天时涨停板的个股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）打板策略：一字板个股最为强势，但难买；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2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）追涨策略：涨停时间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10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：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00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前，结合资金、盘口；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）低吸策略：一个实体板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+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上午涨停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+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主力状态红等。</a:t>
            </a:r>
            <a:endParaRPr lang="zh-CN" altLang="en-US" sz="1600" dirty="0">
              <a:solidFill>
                <a:schemeClr val="dk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355" y="2742565"/>
            <a:ext cx="5162550" cy="357187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365" y="910590"/>
            <a:ext cx="2762250" cy="5403850"/>
          </a:xfrm>
          <a:prstGeom prst="rect">
            <a:avLst/>
          </a:prstGeom>
        </p:spPr>
      </p:pic>
      <p:sp>
        <p:nvSpPr>
          <p:cNvPr id="4" name="流程图: 过程 3"/>
          <p:cNvSpPr/>
          <p:nvPr/>
        </p:nvSpPr>
        <p:spPr>
          <a:xfrm>
            <a:off x="6085840" y="1834515"/>
            <a:ext cx="1308100" cy="464820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锦江在线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955" y="909955"/>
            <a:ext cx="2626995" cy="5404485"/>
          </a:xfrm>
          <a:prstGeom prst="rect">
            <a:avLst/>
          </a:prstGeom>
        </p:spPr>
      </p:pic>
      <p:sp>
        <p:nvSpPr>
          <p:cNvPr id="6" name="流程图: 过程 5"/>
          <p:cNvSpPr/>
          <p:nvPr/>
        </p:nvSpPr>
        <p:spPr>
          <a:xfrm>
            <a:off x="9110980" y="1496695"/>
            <a:ext cx="1308100" cy="464820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星网宇达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714365" y="823595"/>
            <a:ext cx="2762250" cy="5563870"/>
          </a:xfrm>
          <a:prstGeom prst="rect">
            <a:avLst/>
          </a:prstGeom>
          <a:solidFill>
            <a:schemeClr val="accent3">
              <a:alpha val="9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775700" y="824230"/>
            <a:ext cx="2762250" cy="5563235"/>
          </a:xfrm>
          <a:prstGeom prst="rect">
            <a:avLst/>
          </a:prstGeom>
          <a:solidFill>
            <a:schemeClr val="accent3">
              <a:alpha val="9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强势股票池-涨停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85" y="2254885"/>
            <a:ext cx="3434715" cy="41687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6085" y="2255520"/>
            <a:ext cx="3434080" cy="4168140"/>
          </a:xfrm>
          <a:prstGeom prst="rect">
            <a:avLst/>
          </a:prstGeom>
          <a:solidFill>
            <a:schemeClr val="accent3">
              <a:alpha val="9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流程图: 过程 3"/>
          <p:cNvSpPr/>
          <p:nvPr/>
        </p:nvSpPr>
        <p:spPr>
          <a:xfrm>
            <a:off x="1855470" y="4260850"/>
            <a:ext cx="1308100" cy="464820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</a:rPr>
              <a:t>江铃汽车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300355" y="690245"/>
            <a:ext cx="5796280" cy="149542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低吸策略：</a:t>
            </a:r>
            <a:endParaRPr lang="zh-CN" altLang="en-US" sz="1600" b="1" dirty="0">
              <a:solidFill>
                <a:schemeClr val="dk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）主力状态红色网状；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2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</a:t>
            </a:r>
            <a:r>
              <a:rPr 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一个实体板的个股；</a:t>
            </a:r>
            <a:endParaRPr lang="zh-CN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</a:t>
            </a:r>
            <a:r>
              <a:rPr 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）缩量小阳小阴回踩智能辅助线为买点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；</a:t>
            </a:r>
            <a:endParaRPr lang="zh-CN" altLang="en-US" sz="1600" dirty="0">
              <a:solidFill>
                <a:schemeClr val="dk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080" y="2254885"/>
            <a:ext cx="3342005" cy="41884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31005" y="2255520"/>
            <a:ext cx="3434080" cy="4168140"/>
          </a:xfrm>
          <a:prstGeom prst="rect">
            <a:avLst/>
          </a:prstGeom>
          <a:solidFill>
            <a:schemeClr val="accent3">
              <a:alpha val="9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流程图: 过程 6"/>
          <p:cNvSpPr/>
          <p:nvPr/>
        </p:nvSpPr>
        <p:spPr>
          <a:xfrm>
            <a:off x="5631180" y="4260850"/>
            <a:ext cx="1308100" cy="464820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</a:rPr>
              <a:t>德赛西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</a:rPr>
              <a:t>威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420" y="2255520"/>
            <a:ext cx="3338830" cy="419227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128000" y="2254885"/>
            <a:ext cx="3434080" cy="4168140"/>
          </a:xfrm>
          <a:prstGeom prst="rect">
            <a:avLst/>
          </a:prstGeom>
          <a:solidFill>
            <a:schemeClr val="accent3">
              <a:alpha val="9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流程图: 过程 12"/>
          <p:cNvSpPr/>
          <p:nvPr/>
        </p:nvSpPr>
        <p:spPr>
          <a:xfrm>
            <a:off x="9201785" y="4260850"/>
            <a:ext cx="1308100" cy="464820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</a:rPr>
              <a:t>华阳集团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6502400" y="971550"/>
            <a:ext cx="1851025" cy="862965"/>
          </a:xfrm>
          <a:prstGeom prst="wedgeRoundRectCallout">
            <a:avLst>
              <a:gd name="adj1" fmla="val -41252"/>
              <a:gd name="adj2" fmla="val 849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无主力状态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9556115" y="971550"/>
            <a:ext cx="1851025" cy="862965"/>
          </a:xfrm>
          <a:prstGeom prst="wedgeRoundRectCallout">
            <a:avLst>
              <a:gd name="adj1" fmla="val -41252"/>
              <a:gd name="adj2" fmla="val 849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涨停时间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13:31:24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强势股票池-涨停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6" name="直接连接符 5"/>
          <p:cNvCxnSpPr/>
          <p:nvPr/>
        </p:nvCxnSpPr>
        <p:spPr>
          <a:xfrm flipV="1">
            <a:off x="6868795" y="3369310"/>
            <a:ext cx="0" cy="243840"/>
          </a:xfrm>
          <a:prstGeom prst="line">
            <a:avLst/>
          </a:prstGeom>
          <a:ln>
            <a:solidFill>
              <a:srgbClr val="FFFAC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422775" y="1059180"/>
            <a:ext cx="7279005" cy="13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sz="80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在对策中前行</a:t>
            </a:r>
            <a:endParaRPr lang="zh-CN" sz="80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365" y="865505"/>
            <a:ext cx="2514600" cy="398145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580" y="865505"/>
            <a:ext cx="5124450" cy="548640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7" name="文本框 66"/>
          <p:cNvSpPr txBox="1"/>
          <p:nvPr/>
        </p:nvSpPr>
        <p:spPr>
          <a:xfrm>
            <a:off x="8462645" y="789305"/>
            <a:ext cx="3399155" cy="548640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选股方法</a:t>
            </a:r>
            <a:r>
              <a:rPr lang="en-US" altLang="zh-CN" sz="1600" b="1" dirty="0">
                <a:solidFill>
                  <a:schemeClr val="dk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1</a:t>
            </a:r>
            <a:r>
              <a:rPr lang="zh-CN" altLang="en-US" sz="1600" b="1" dirty="0">
                <a:solidFill>
                  <a:schemeClr val="dk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：</a:t>
            </a:r>
            <a:endParaRPr lang="zh-CN" altLang="en-US" sz="1600" b="1" dirty="0">
              <a:solidFill>
                <a:schemeClr val="dk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</a:t>
            </a:r>
            <a:r>
              <a:rPr 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点开【热点纵览】</a:t>
            </a:r>
            <a:endParaRPr lang="zh-CN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2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</a:t>
            </a:r>
            <a:r>
              <a:rPr 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确定主题方向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；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）勾选核心股；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）对核心个股做持续性跟踪。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选股方法2：</a:t>
            </a:r>
            <a:endParaRPr lang="zh-CN" altLang="en-US" sz="1600" b="1" dirty="0">
              <a:solidFill>
                <a:schemeClr val="dk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）智能盯盘直接过滤：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主题热点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+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细分行业龙头的交集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2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）对相应的个股进行基本面分析。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zh-CN" altLang="en-US" sz="1600" dirty="0">
              <a:solidFill>
                <a:schemeClr val="dk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龙头股票池-跟踪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465" y="825500"/>
            <a:ext cx="5687060" cy="548703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060" y="835025"/>
            <a:ext cx="5954395" cy="54667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龙头股票池-</a:t>
            </a: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选股1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" y="1187450"/>
            <a:ext cx="5989320" cy="34874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475" y="1187450"/>
            <a:ext cx="4945380" cy="353695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073468" y="5063490"/>
            <a:ext cx="10045065" cy="1014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0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先思考自己想要什么样的操作策略？</a:t>
            </a:r>
            <a:endParaRPr lang="en-US" altLang="zh-CN" sz="20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20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0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再结合策略当中相应的指标来过滤个股，最终选出符合自己操作策略的个股。</a:t>
            </a:r>
            <a:endParaRPr lang="en-US" altLang="zh-CN" sz="20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龙头股票池-</a:t>
            </a: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选股2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410" y="863600"/>
            <a:ext cx="11720830" cy="546989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风格股票池-</a:t>
            </a: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价值30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232410" y="3656330"/>
            <a:ext cx="6951345" cy="263334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 anchorCtr="0">
            <a:no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策略逻辑：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策略在沪深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300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指数成分股中，通过周频神经网络因子与基本面因子，精选出短期基本面预期向好，且量价指标看好的股票。</a:t>
            </a:r>
            <a:endParaRPr lang="zh-CN" altLang="en-US" sz="1600" dirty="0">
              <a:solidFill>
                <a:schemeClr val="dk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200000"/>
              </a:lnSpc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持仓标的：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沪深300指数成分股，精选30只；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algn="l" fontAlgn="auto">
              <a:lnSpc>
                <a:spcPct val="200000"/>
              </a:lnSpc>
              <a:buClrTx/>
              <a:buSzTx/>
              <a:buFontTx/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业绩基准</a:t>
            </a:r>
            <a:r>
              <a:rPr lang="zh-CN" altLang="en-US" sz="1600" dirty="0">
                <a:solidFill>
                  <a:schemeClr val="dk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：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沪深300指数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algn="l" fontAlgn="auto">
              <a:lnSpc>
                <a:spcPct val="200000"/>
              </a:lnSpc>
              <a:buClrTx/>
              <a:buSzTx/>
              <a:buFontTx/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调仓时间：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每周首个交易日早盘9：30左右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3195638" y="2973705"/>
            <a:ext cx="5800725" cy="749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交易：三种买法</a:t>
            </a:r>
            <a:endParaRPr lang="zh-CN" altLang="en-US" sz="4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175250" y="1096010"/>
            <a:ext cx="2455545" cy="1791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0" b="1" i="1">
                <a:solidFill>
                  <a:schemeClr val="bg1"/>
                </a:solidFill>
                <a:latin typeface="+mj-lt"/>
                <a:cs typeface="+mj-lt"/>
              </a:rPr>
              <a:t>04</a:t>
            </a:r>
            <a:endParaRPr lang="en-US" altLang="zh-CN" sz="10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0" name="直接连接符 9"/>
          <p:cNvCxnSpPr/>
          <p:nvPr/>
        </p:nvCxnSpPr>
        <p:spPr>
          <a:xfrm>
            <a:off x="2219960" y="2398395"/>
            <a:ext cx="7867650" cy="38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219960" y="3846830"/>
            <a:ext cx="7900670" cy="19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V="1">
            <a:off x="2219960" y="3030855"/>
            <a:ext cx="7859395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任意多边形 13"/>
          <p:cNvSpPr/>
          <p:nvPr/>
        </p:nvSpPr>
        <p:spPr>
          <a:xfrm>
            <a:off x="2342515" y="1873250"/>
            <a:ext cx="7646035" cy="2188845"/>
          </a:xfrm>
          <a:custGeom>
            <a:avLst/>
            <a:gdLst>
              <a:gd name="connisteX0" fmla="*/ 0 w 7646035"/>
              <a:gd name="connsiteY0" fmla="*/ 0 h 2189058"/>
              <a:gd name="connisteX1" fmla="*/ 347345 w 7646035"/>
              <a:gd name="connsiteY1" fmla="*/ 942340 h 2189058"/>
              <a:gd name="connisteX2" fmla="*/ 1165225 w 7646035"/>
              <a:gd name="connsiteY2" fmla="*/ 528955 h 2189058"/>
              <a:gd name="connisteX3" fmla="*/ 1619885 w 7646035"/>
              <a:gd name="connsiteY3" fmla="*/ 1975485 h 2189058"/>
              <a:gd name="connisteX4" fmla="*/ 1991995 w 7646035"/>
              <a:gd name="connsiteY4" fmla="*/ 1892935 h 2189058"/>
              <a:gd name="connisteX5" fmla="*/ 2644775 w 7646035"/>
              <a:gd name="connsiteY5" fmla="*/ 2182495 h 2189058"/>
              <a:gd name="connisteX6" fmla="*/ 3066415 w 7646035"/>
              <a:gd name="connsiteY6" fmla="*/ 1619885 h 2189058"/>
              <a:gd name="connisteX7" fmla="*/ 3636645 w 7646035"/>
              <a:gd name="connsiteY7" fmla="*/ 1694815 h 2189058"/>
              <a:gd name="connisteX8" fmla="*/ 4083050 w 7646035"/>
              <a:gd name="connsiteY8" fmla="*/ 512445 h 2189058"/>
              <a:gd name="connisteX9" fmla="*/ 4860290 w 7646035"/>
              <a:gd name="connsiteY9" fmla="*/ 1562100 h 2189058"/>
              <a:gd name="connisteX10" fmla="*/ 5703570 w 7646035"/>
              <a:gd name="connsiteY10" fmla="*/ 273050 h 2189058"/>
              <a:gd name="connisteX11" fmla="*/ 6315075 w 7646035"/>
              <a:gd name="connsiteY11" fmla="*/ 967105 h 2189058"/>
              <a:gd name="connisteX12" fmla="*/ 6504940 w 7646035"/>
              <a:gd name="connsiteY12" fmla="*/ 1099185 h 2189058"/>
              <a:gd name="connisteX13" fmla="*/ 6802755 w 7646035"/>
              <a:gd name="connsiteY13" fmla="*/ 760730 h 2189058"/>
              <a:gd name="connisteX14" fmla="*/ 7017385 w 7646035"/>
              <a:gd name="connsiteY14" fmla="*/ 1074420 h 2189058"/>
              <a:gd name="connisteX15" fmla="*/ 7290435 w 7646035"/>
              <a:gd name="connsiteY15" fmla="*/ 777240 h 2189058"/>
              <a:gd name="connisteX16" fmla="*/ 7579360 w 7646035"/>
              <a:gd name="connsiteY16" fmla="*/ 1802130 h 2189058"/>
              <a:gd name="connisteX17" fmla="*/ 7646035 w 7646035"/>
              <a:gd name="connsiteY17" fmla="*/ 2124710 h 21890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</a:cxnLst>
            <a:rect l="l" t="t" r="r" b="b"/>
            <a:pathLst>
              <a:path w="7646035" h="2189059">
                <a:moveTo>
                  <a:pt x="0" y="0"/>
                </a:moveTo>
                <a:cubicBezTo>
                  <a:pt x="53340" y="196850"/>
                  <a:pt x="114300" y="836295"/>
                  <a:pt x="347345" y="942340"/>
                </a:cubicBezTo>
                <a:cubicBezTo>
                  <a:pt x="580390" y="1048385"/>
                  <a:pt x="910590" y="322580"/>
                  <a:pt x="1165225" y="528955"/>
                </a:cubicBezTo>
                <a:cubicBezTo>
                  <a:pt x="1419860" y="735330"/>
                  <a:pt x="1454785" y="1702435"/>
                  <a:pt x="1619885" y="1975485"/>
                </a:cubicBezTo>
                <a:cubicBezTo>
                  <a:pt x="1784985" y="2248535"/>
                  <a:pt x="1786890" y="1851660"/>
                  <a:pt x="1991995" y="1892935"/>
                </a:cubicBezTo>
                <a:cubicBezTo>
                  <a:pt x="2197100" y="1934210"/>
                  <a:pt x="2430145" y="2237105"/>
                  <a:pt x="2644775" y="2182495"/>
                </a:cubicBezTo>
                <a:cubicBezTo>
                  <a:pt x="2859405" y="2127885"/>
                  <a:pt x="2868295" y="1717675"/>
                  <a:pt x="3066415" y="1619885"/>
                </a:cubicBezTo>
                <a:cubicBezTo>
                  <a:pt x="3264535" y="1522095"/>
                  <a:pt x="3433445" y="1916430"/>
                  <a:pt x="3636645" y="1694815"/>
                </a:cubicBezTo>
                <a:cubicBezTo>
                  <a:pt x="3839845" y="1473200"/>
                  <a:pt x="3838575" y="539115"/>
                  <a:pt x="4083050" y="512445"/>
                </a:cubicBezTo>
                <a:cubicBezTo>
                  <a:pt x="4327525" y="485775"/>
                  <a:pt x="4536440" y="1609725"/>
                  <a:pt x="4860290" y="1562100"/>
                </a:cubicBezTo>
                <a:cubicBezTo>
                  <a:pt x="5184140" y="1514475"/>
                  <a:pt x="5412740" y="391795"/>
                  <a:pt x="5703570" y="273050"/>
                </a:cubicBezTo>
                <a:cubicBezTo>
                  <a:pt x="5994400" y="154305"/>
                  <a:pt x="6155055" y="802005"/>
                  <a:pt x="6315075" y="967105"/>
                </a:cubicBezTo>
                <a:cubicBezTo>
                  <a:pt x="6475095" y="1132205"/>
                  <a:pt x="6407150" y="1140460"/>
                  <a:pt x="6504940" y="1099185"/>
                </a:cubicBezTo>
                <a:cubicBezTo>
                  <a:pt x="6602730" y="1057910"/>
                  <a:pt x="6700520" y="765810"/>
                  <a:pt x="6802755" y="760730"/>
                </a:cubicBezTo>
                <a:cubicBezTo>
                  <a:pt x="6904990" y="755650"/>
                  <a:pt x="6919595" y="1071245"/>
                  <a:pt x="7017385" y="1074420"/>
                </a:cubicBezTo>
                <a:cubicBezTo>
                  <a:pt x="7115175" y="1077595"/>
                  <a:pt x="7178040" y="631825"/>
                  <a:pt x="7290435" y="777240"/>
                </a:cubicBezTo>
                <a:cubicBezTo>
                  <a:pt x="7402830" y="922655"/>
                  <a:pt x="7508240" y="1532890"/>
                  <a:pt x="7579360" y="1802130"/>
                </a:cubicBezTo>
                <a:cubicBezTo>
                  <a:pt x="7650480" y="2071370"/>
                  <a:pt x="7638415" y="2080895"/>
                  <a:pt x="7646035" y="2124710"/>
                </a:cubicBezTo>
              </a:path>
            </a:pathLst>
          </a:cu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140325" y="3813810"/>
            <a:ext cx="85090" cy="90170"/>
          </a:xfrm>
          <a:prstGeom prst="rect">
            <a:avLst/>
          </a:prstGeom>
          <a:solidFill>
            <a:srgbClr val="D30301"/>
          </a:solidFill>
          <a:ln>
            <a:solidFill>
              <a:srgbClr val="D3030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944870" y="3517265"/>
            <a:ext cx="76200" cy="79375"/>
          </a:xfrm>
          <a:prstGeom prst="rect">
            <a:avLst/>
          </a:prstGeom>
          <a:solidFill>
            <a:srgbClr val="D30301"/>
          </a:solidFill>
          <a:ln>
            <a:solidFill>
              <a:srgbClr val="D3030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776335" y="2949575"/>
            <a:ext cx="76200" cy="79375"/>
          </a:xfrm>
          <a:prstGeom prst="rect">
            <a:avLst/>
          </a:prstGeom>
          <a:solidFill>
            <a:srgbClr val="D30301"/>
          </a:solidFill>
          <a:ln>
            <a:solidFill>
              <a:srgbClr val="D3030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403975" y="2373630"/>
            <a:ext cx="76200" cy="79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373745" y="2358390"/>
            <a:ext cx="76200" cy="79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9737725" y="2995930"/>
            <a:ext cx="76200" cy="79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9556115" y="2616835"/>
            <a:ext cx="76200" cy="793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标注 2"/>
          <p:cNvSpPr/>
          <p:nvPr/>
        </p:nvSpPr>
        <p:spPr>
          <a:xfrm>
            <a:off x="4544695" y="4419600"/>
            <a:ext cx="1590040" cy="847090"/>
          </a:xfrm>
          <a:prstGeom prst="wedgeRoundRectCallout">
            <a:avLst>
              <a:gd name="adj1" fmla="val -11541"/>
              <a:gd name="adj2" fmla="val -870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突破型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403975" y="4295140"/>
            <a:ext cx="1590040" cy="847090"/>
          </a:xfrm>
          <a:prstGeom prst="wedgeRoundRectCallout">
            <a:avLst>
              <a:gd name="adj1" fmla="val -66493"/>
              <a:gd name="adj2" fmla="val -12106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转折型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8688705" y="1198245"/>
            <a:ext cx="1590040" cy="847090"/>
          </a:xfrm>
          <a:prstGeom prst="wedgeRoundRectCallout">
            <a:avLst>
              <a:gd name="adj1" fmla="val -41214"/>
              <a:gd name="adj2" fmla="val 14190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支撑型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三种买卖类型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7855" y="775970"/>
            <a:ext cx="8415655" cy="400431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530860" y="4467225"/>
            <a:ext cx="10857865" cy="17557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p>
            <a:pPr algn="l" fontAlgn="auto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三种买法：</a:t>
            </a:r>
            <a:endParaRPr lang="zh-CN" altLang="en-US" sz="2000" b="1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</a:t>
            </a:r>
            <a:r>
              <a:rPr 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突破型买法：当个股原本在线下，某日突破智能辅助线时有望启动，优看主力动向紫色的突破。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2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）支撑型买法：个股处于上升趋势，死叉后开始调整，调整过程当中伴随缩量并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K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线出现小阳小阴的回踩。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</a:t>
            </a:r>
            <a:r>
              <a:rPr lang="zh-CN" altLang="en-US" sz="1600" dirty="0">
                <a:solidFill>
                  <a:srgbClr val="24292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）转折型买法：个股由原来的下跌转变为上涨，比如调整结束后的金叉启动，特别是金叉共震时的启动为优。</a:t>
            </a:r>
            <a:endParaRPr lang="zh-CN" altLang="en-US" sz="1600" dirty="0">
              <a:solidFill>
                <a:srgbClr val="24292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zh-CN" altLang="en-US" sz="1600" dirty="0">
              <a:solidFill>
                <a:schemeClr val="dk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软件的三种买法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185" y="729615"/>
            <a:ext cx="11760835" cy="56699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91460" y="2007870"/>
            <a:ext cx="297180" cy="3896995"/>
          </a:xfrm>
          <a:prstGeom prst="rect">
            <a:avLst/>
          </a:prstGeom>
          <a:solidFill>
            <a:schemeClr val="accent6">
              <a:alpha val="32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665855" y="2007870"/>
            <a:ext cx="297180" cy="3896995"/>
          </a:xfrm>
          <a:prstGeom prst="rect">
            <a:avLst/>
          </a:prstGeom>
          <a:solidFill>
            <a:schemeClr val="accent6">
              <a:alpha val="32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817735" y="1480820"/>
            <a:ext cx="297180" cy="4423410"/>
          </a:xfrm>
          <a:prstGeom prst="rect">
            <a:avLst/>
          </a:prstGeom>
          <a:solidFill>
            <a:schemeClr val="accent6">
              <a:alpha val="32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777240" y="847725"/>
            <a:ext cx="1908810" cy="858520"/>
          </a:xfrm>
          <a:prstGeom prst="wedgeRoundRectCallout">
            <a:avLst>
              <a:gd name="adj1" fmla="val 76014"/>
              <a:gd name="adj2" fmla="val 671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突破时，优看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主力动向紫色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9" name="右箭头 8"/>
          <p:cNvSpPr/>
          <p:nvPr/>
        </p:nvSpPr>
        <p:spPr>
          <a:xfrm rot="20700000">
            <a:off x="4181475" y="2531110"/>
            <a:ext cx="3410585" cy="349250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突破型买法一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340" y="751840"/>
            <a:ext cx="11786870" cy="56705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690360" y="2260600"/>
            <a:ext cx="297180" cy="3896995"/>
          </a:xfrm>
          <a:prstGeom prst="rect">
            <a:avLst/>
          </a:prstGeom>
          <a:solidFill>
            <a:schemeClr val="accent6">
              <a:alpha val="32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4289425" y="1826260"/>
            <a:ext cx="1908810" cy="858520"/>
          </a:xfrm>
          <a:prstGeom prst="wedgeRoundRectCallout">
            <a:avLst>
              <a:gd name="adj1" fmla="val 76014"/>
              <a:gd name="adj2" fmla="val 671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突破时，优看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主力动向紫色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9" name="右箭头 8"/>
          <p:cNvSpPr/>
          <p:nvPr/>
        </p:nvSpPr>
        <p:spPr>
          <a:xfrm rot="20280000">
            <a:off x="7007225" y="1515110"/>
            <a:ext cx="4039235" cy="349250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突破型买法</a:t>
            </a:r>
            <a:r>
              <a:rPr lang="zh-CN" altLang="en-US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二</a:t>
            </a:r>
            <a:endParaRPr lang="zh-CN" altLang="en-US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665" y="828675"/>
            <a:ext cx="11423650" cy="55035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3690" y="2181860"/>
            <a:ext cx="297180" cy="3896995"/>
          </a:xfrm>
          <a:prstGeom prst="rect">
            <a:avLst/>
          </a:prstGeom>
          <a:solidFill>
            <a:schemeClr val="accent6">
              <a:alpha val="32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7316470" y="5546090"/>
            <a:ext cx="1598930" cy="786765"/>
          </a:xfrm>
          <a:prstGeom prst="wedgeRoundRectCallout">
            <a:avLst>
              <a:gd name="adj1" fmla="val 55725"/>
              <a:gd name="adj2" fmla="val -6305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量能缩小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7505065" y="1209040"/>
            <a:ext cx="1598930" cy="786765"/>
          </a:xfrm>
          <a:prstGeom prst="wedgeRoundRectCallout">
            <a:avLst>
              <a:gd name="adj1" fmla="val 49722"/>
              <a:gd name="adj2" fmla="val 7461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十字星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回踩智能线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9" name="右箭头 8"/>
          <p:cNvSpPr/>
          <p:nvPr/>
        </p:nvSpPr>
        <p:spPr>
          <a:xfrm rot="19800000">
            <a:off x="9098915" y="1221740"/>
            <a:ext cx="2254250" cy="349250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支撑型买法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</a:rPr>
              <a:t>买不买？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869633"/>
            <a:ext cx="11035030" cy="53828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" y="826135"/>
            <a:ext cx="5437505" cy="3865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900" y="4692015"/>
            <a:ext cx="5438140" cy="14763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坐公交的顺序是什么？</a:t>
            </a:r>
            <a:endParaRPr lang="zh-CN" altLang="en-US" sz="2000" b="1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、先确定自己要去哪里；</a:t>
            </a:r>
            <a:endParaRPr lang="zh-CN" altLang="en-US" sz="2000" b="1" dirty="0">
              <a:solidFill>
                <a:srgbClr val="FF0000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、哪路公交可以到站目的地；</a:t>
            </a:r>
            <a:endParaRPr lang="zh-CN" altLang="en-US" sz="2000" b="1" dirty="0">
              <a:solidFill>
                <a:srgbClr val="FF0000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、这路公交车来了，就上车。</a:t>
            </a:r>
            <a:endParaRPr lang="zh-CN" altLang="en-US" sz="2000" b="1" dirty="0">
              <a:solidFill>
                <a:srgbClr val="FF0000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03925" y="1221105"/>
            <a:ext cx="5935345" cy="3244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很多的用户有一个错误的习惯：</a:t>
            </a:r>
            <a:endParaRPr lang="zh-CN" altLang="en-US" sz="2000" b="1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endParaRPr lang="zh-CN" altLang="en-US" sz="2000" b="1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先看个股有没有买点，有就选，没有不选。</a:t>
            </a:r>
            <a:endParaRPr lang="zh-CN" altLang="en-US" sz="2000" b="1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endParaRPr lang="zh-CN" altLang="en-US" sz="2000" b="1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正确的操作是：</a:t>
            </a:r>
            <a:endParaRPr lang="zh-CN" altLang="en-US" sz="2000" b="1" dirty="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、先确定方向及相应的个股；</a:t>
            </a:r>
            <a:r>
              <a:rPr lang="zh-CN" altLang="en-US" sz="2000" b="1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---</a:t>
            </a:r>
            <a:r>
              <a:rPr lang="zh-CN" altLang="en-US" sz="2000" b="1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选股第一</a:t>
            </a:r>
            <a:endParaRPr lang="zh-CN" altLang="en-US" sz="2000" b="1" dirty="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、个股选好之后，等符合规则的买点；</a:t>
            </a:r>
            <a:endParaRPr lang="zh-CN" altLang="en-US" sz="2000" b="1" dirty="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</a:t>
            </a:r>
            <a:r>
              <a:rPr lang="zh-CN" altLang="en-US" sz="2000" b="1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、买点一到，不犹豫的按方法买入。</a:t>
            </a:r>
            <a:endParaRPr lang="zh-CN" altLang="en-US" sz="2000" b="1" dirty="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先有选股后有买点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651125" y="1235075"/>
            <a:ext cx="6888480" cy="41541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600" b="1">
                <a:solidFill>
                  <a:srgbClr val="FF0000"/>
                </a:solidFill>
                <a:effectLst/>
              </a:rPr>
              <a:t>交易系统</a:t>
            </a:r>
            <a:endParaRPr lang="zh-CN" altLang="en-US" sz="6600" b="1">
              <a:solidFill>
                <a:srgbClr val="FF0000"/>
              </a:solidFill>
              <a:effectLst/>
            </a:endParaRPr>
          </a:p>
          <a:p>
            <a:pPr algn="ctr"/>
            <a:r>
              <a:rPr lang="zh-CN" altLang="en-US" sz="6600" b="1">
                <a:solidFill>
                  <a:srgbClr val="FF0000"/>
                </a:solidFill>
                <a:effectLst/>
              </a:rPr>
              <a:t>就是通过系统优势</a:t>
            </a:r>
            <a:endParaRPr lang="zh-CN" altLang="en-US" sz="6600" b="1">
              <a:solidFill>
                <a:srgbClr val="FF0000"/>
              </a:solidFill>
              <a:effectLst/>
            </a:endParaRPr>
          </a:p>
          <a:p>
            <a:pPr algn="ctr"/>
            <a:r>
              <a:rPr lang="zh-CN" altLang="en-US" sz="6600" b="1">
                <a:solidFill>
                  <a:srgbClr val="FF0000"/>
                </a:solidFill>
                <a:effectLst/>
              </a:rPr>
              <a:t>进行投资过滤</a:t>
            </a:r>
            <a:endParaRPr lang="zh-CN" altLang="en-US" sz="6600" b="1">
              <a:solidFill>
                <a:srgbClr val="FF0000"/>
              </a:solidFill>
              <a:effectLst/>
            </a:endParaRPr>
          </a:p>
          <a:p>
            <a:pPr algn="ctr"/>
            <a:r>
              <a:rPr lang="zh-CN" altLang="en-US" sz="6600" b="1">
                <a:solidFill>
                  <a:srgbClr val="FF0000"/>
                </a:solidFill>
                <a:effectLst/>
              </a:rPr>
              <a:t>从而达到概率取胜</a:t>
            </a:r>
            <a:endParaRPr lang="zh-CN" altLang="en-US" sz="6600" b="1">
              <a:solidFill>
                <a:srgbClr val="FF0000"/>
              </a:solidFill>
              <a:effectLst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总结</a:t>
            </a:r>
            <a:endParaRPr lang="en-US" alt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0" y="1092835"/>
            <a:ext cx="11481435" cy="48850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对策从哪来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6516370" y="157480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首位：风险管理</a:t>
            </a:r>
            <a:endParaRPr lang="zh-CN" altLang="en-US" sz="30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6516370" y="260921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方向：555原则</a:t>
            </a:r>
            <a:endParaRPr lang="zh-CN" altLang="en-US" sz="30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6516370" y="366141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个股：建立股票池</a:t>
            </a:r>
            <a:endParaRPr lang="zh-CN" altLang="en-US" sz="30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6516370" y="469138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交易：三种买法</a:t>
            </a:r>
            <a:endParaRPr lang="zh-CN" altLang="en-US" sz="30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210493" y="1325880"/>
            <a:ext cx="1573530" cy="1118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000" b="1" i="1">
                <a:solidFill>
                  <a:schemeClr val="bg1"/>
                </a:solidFill>
                <a:latin typeface="+mj-lt"/>
                <a:cs typeface="+mj-lt"/>
              </a:rPr>
              <a:t>01</a:t>
            </a:r>
            <a:endParaRPr lang="en-US" altLang="zh-CN" sz="6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210493" y="2374265"/>
            <a:ext cx="1573530" cy="1118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000" b="1" i="1">
                <a:solidFill>
                  <a:schemeClr val="bg1"/>
                </a:solidFill>
                <a:latin typeface="+mj-lt"/>
                <a:cs typeface="+mj-lt"/>
              </a:rPr>
              <a:t>02</a:t>
            </a:r>
            <a:endParaRPr lang="en-US" altLang="zh-CN" sz="6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5210493" y="3444875"/>
            <a:ext cx="1573530" cy="1118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000" b="1" i="1">
                <a:solidFill>
                  <a:schemeClr val="bg1"/>
                </a:solidFill>
                <a:latin typeface="+mj-lt"/>
                <a:cs typeface="+mj-lt"/>
              </a:rPr>
              <a:t>03</a:t>
            </a:r>
            <a:endParaRPr lang="en-US" altLang="zh-CN" sz="6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5210493" y="4431030"/>
            <a:ext cx="1573530" cy="1118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000" b="1" i="1">
                <a:solidFill>
                  <a:schemeClr val="bg1"/>
                </a:solidFill>
                <a:latin typeface="+mj-lt"/>
                <a:cs typeface="+mj-lt"/>
              </a:rPr>
              <a:t>04</a:t>
            </a:r>
            <a:endParaRPr lang="en-US" altLang="zh-CN" sz="6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3195638" y="2973705"/>
            <a:ext cx="5800725" cy="749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首位：风险管理</a:t>
            </a:r>
            <a:endParaRPr lang="zh-CN" altLang="en-US" sz="4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249545" y="1259205"/>
            <a:ext cx="1692910" cy="1602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0" b="1" i="1">
                <a:solidFill>
                  <a:schemeClr val="bg1"/>
                </a:solidFill>
                <a:latin typeface="+mj-lt"/>
                <a:cs typeface="+mj-lt"/>
              </a:rPr>
              <a:t>01</a:t>
            </a:r>
            <a:endParaRPr lang="en-US" altLang="zh-CN" sz="10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884045" y="5036185"/>
            <a:ext cx="84239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7200" b="1">
                <a:ln w="15875">
                  <a:noFill/>
                </a:ln>
                <a:solidFill>
                  <a:srgbClr val="FF0000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</a:rPr>
              <a:t>适合自己才是最好的</a:t>
            </a:r>
            <a:endParaRPr lang="zh-CN" altLang="en-US" sz="7200" b="1">
              <a:ln w="15875">
                <a:noFill/>
              </a:ln>
              <a:solidFill>
                <a:srgbClr val="FF0000"/>
              </a:solidFill>
              <a:effectLst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46150" y="1318260"/>
            <a:ext cx="29260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短线？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32960" y="2829560"/>
            <a:ext cx="29260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波</a:t>
            </a:r>
            <a:r>
              <a:rPr lang="zh-CN" alt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段？</a:t>
            </a:r>
            <a:endParaRPr lang="zh-CN" altLang="en-US" sz="7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17460" y="1414145"/>
            <a:ext cx="3840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思源黑体 CN Heavy" panose="020B0A00000000000000" charset="-122"/>
                <a:ea typeface="思源黑体 CN Heavy" panose="020B0A00000000000000" charset="-122"/>
              </a:rPr>
              <a:t>中长线？</a:t>
            </a:r>
            <a:endParaRPr lang="zh-CN" altLang="en-US" sz="72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9565" y="2613025"/>
            <a:ext cx="9956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追强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77745" y="830580"/>
            <a:ext cx="9956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打板</a:t>
            </a:r>
            <a:endParaRPr lang="zh-CN" altLang="en-US" sz="32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73973" y="2383790"/>
            <a:ext cx="65722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T0</a:t>
            </a:r>
            <a:endParaRPr lang="en-US" altLang="zh-CN" sz="32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53765" y="3956685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上升回档</a:t>
            </a:r>
            <a:endParaRPr lang="zh-CN" altLang="en-US" sz="32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43375" y="2383790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龙头跟踪</a:t>
            </a:r>
            <a:endParaRPr lang="zh-CN" altLang="en-US" sz="3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65975" y="830580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网格交易</a:t>
            </a:r>
            <a:endParaRPr lang="zh-CN" altLang="en-US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883140" y="2613025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低估价投</a:t>
            </a:r>
            <a:endParaRPr lang="zh-CN" altLang="en-US" sz="32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87235" y="3589655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200" b="1">
                <a:solidFill>
                  <a:schemeClr val="accent4"/>
                </a:solidFill>
                <a:effectLst/>
              </a:rPr>
              <a:t>产业发展</a:t>
            </a:r>
            <a:endParaRPr lang="zh-CN" altLang="en-US" sz="3200" b="1">
              <a:solidFill>
                <a:schemeClr val="accent4"/>
              </a:solidFill>
              <a:effectLst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风格策略选择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704148" y="4864735"/>
            <a:ext cx="678370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lvl="0" algn="ctr">
              <a:buClrTx/>
              <a:buSzTx/>
              <a:buFontTx/>
            </a:pPr>
            <a:r>
              <a:rPr lang="zh-CN" altLang="en-US" sz="7200" b="1">
                <a:ln w="15875">
                  <a:noFill/>
                </a:ln>
                <a:solidFill>
                  <a:srgbClr val="FF0000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先胜而后求战</a:t>
            </a:r>
            <a:endParaRPr lang="zh-CN" altLang="en-US" sz="7200" b="1">
              <a:ln w="15875">
                <a:noFill/>
              </a:ln>
              <a:solidFill>
                <a:srgbClr val="FF0000"/>
              </a:solidFill>
              <a:effectLst/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87730" y="1343025"/>
          <a:ext cx="10184765" cy="30937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602105"/>
                <a:gridCol w="3869690"/>
                <a:gridCol w="4712970"/>
              </a:tblGrid>
              <a:tr h="454025">
                <a:tc gridSpan="3"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1800" b="1" spc="130" dirty="0">
                          <a:solidFill>
                            <a:schemeClr val="tx1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</a:rPr>
                        <a:t>仓位分配参考（非标准）</a:t>
                      </a:r>
                      <a:endParaRPr lang="zh-CN" altLang="en-US" sz="1800" b="1" spc="130" dirty="0">
                        <a:solidFill>
                          <a:schemeClr val="tx1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cPr marL="108192" marR="108192" marT="54096" marB="54096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 marL="108192" marR="108192" marT="54096" marB="54096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28320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1800" spc="120" dirty="0">
                          <a:solidFill>
                            <a:schemeClr val="tx1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</a:rPr>
                        <a:t>软件信号</a:t>
                      </a:r>
                      <a:endParaRPr lang="zh-CN" altLang="en-US" sz="1800" b="1" spc="120" dirty="0">
                        <a:solidFill>
                          <a:schemeClr val="tx1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1800" spc="120" dirty="0">
                          <a:solidFill>
                            <a:schemeClr val="tx1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</a:rPr>
                        <a:t>流动资金翻红</a:t>
                      </a:r>
                      <a:endParaRPr lang="zh-CN" altLang="en-US" sz="1800" b="1" spc="120" dirty="0">
                        <a:solidFill>
                          <a:schemeClr val="tx1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1800" spc="120" dirty="0">
                          <a:solidFill>
                            <a:schemeClr val="tx1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</a:rPr>
                        <a:t>流动资金翻绿</a:t>
                      </a:r>
                      <a:endParaRPr lang="zh-CN" altLang="en-US" sz="1800" b="1" spc="120" dirty="0">
                        <a:solidFill>
                          <a:schemeClr val="tx1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1800" b="0" spc="120" dirty="0">
                          <a:solidFill>
                            <a:schemeClr val="tx1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</a:rPr>
                        <a:t>金叉</a:t>
                      </a:r>
                      <a:endParaRPr lang="zh-CN" altLang="en-US" sz="1800" b="0" spc="120" dirty="0">
                        <a:solidFill>
                          <a:schemeClr val="tx1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b="0" spc="60" dirty="0">
                          <a:solidFill>
                            <a:schemeClr val="tx1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  <a:cs typeface="黑体" panose="02010609060101010101" charset="-122"/>
                        </a:rPr>
                        <a:t>7-10</a:t>
                      </a:r>
                      <a:endParaRPr lang="en-US" altLang="zh-CN" sz="1800" b="0" spc="60" dirty="0">
                        <a:solidFill>
                          <a:schemeClr val="tx1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  <a:cs typeface="黑体" panose="02010609060101010101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b="0" spc="60" dirty="0">
                          <a:solidFill>
                            <a:schemeClr val="tx1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</a:rPr>
                        <a:t>3-5</a:t>
                      </a:r>
                      <a:endParaRPr lang="en-US" altLang="zh-CN" sz="1800" b="0" spc="60" dirty="0">
                        <a:solidFill>
                          <a:schemeClr val="tx1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28320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1800" spc="120" dirty="0">
                          <a:solidFill>
                            <a:schemeClr val="tx1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</a:rPr>
                        <a:t>死叉</a:t>
                      </a:r>
                      <a:endParaRPr lang="zh-CN" altLang="en-US" sz="1800" b="0" spc="120" dirty="0">
                        <a:solidFill>
                          <a:schemeClr val="tx1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b="0" spc="60" dirty="0">
                          <a:solidFill>
                            <a:schemeClr val="tx1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  <a:cs typeface="黑体" panose="02010609060101010101" charset="-122"/>
                        </a:rPr>
                        <a:t>5-7</a:t>
                      </a:r>
                      <a:endParaRPr lang="en-US" altLang="zh-CN" sz="1800" b="0" spc="60" dirty="0">
                        <a:solidFill>
                          <a:schemeClr val="tx1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  <a:cs typeface="黑体" panose="02010609060101010101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b="0" spc="60" dirty="0">
                          <a:solidFill>
                            <a:schemeClr val="tx1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</a:rPr>
                        <a:t>0-3</a:t>
                      </a:r>
                      <a:endParaRPr lang="en-US" altLang="zh-CN" sz="1800" b="0" spc="60" dirty="0">
                        <a:solidFill>
                          <a:schemeClr val="tx1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53465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zh-CN" altLang="en-US" sz="1800" b="0" spc="120" dirty="0">
                          <a:solidFill>
                            <a:schemeClr val="tx1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</a:rPr>
                        <a:t>备注</a:t>
                      </a:r>
                      <a:endParaRPr lang="zh-CN" altLang="en-US" sz="1800" b="0" spc="120" dirty="0">
                        <a:solidFill>
                          <a:schemeClr val="tx1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</a:endParaRPr>
                    </a:p>
                  </a:txBody>
                  <a:tcPr marL="88900" marR="88900" marT="47625" marB="476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800" b="1" spc="60" dirty="0">
                          <a:solidFill>
                            <a:srgbClr val="FF0000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1</a:t>
                      </a:r>
                      <a:r>
                        <a:rPr lang="zh-CN" altLang="en-US" sz="1800" b="1" spc="60" dirty="0">
                          <a:solidFill>
                            <a:srgbClr val="FF0000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、当牛线下移时，特别是高位下移，容易形成杀跌，此时要注意回避风险为主；</a:t>
                      </a:r>
                      <a:endParaRPr lang="zh-CN" altLang="en-US" sz="1800" b="1" spc="60" dirty="0">
                        <a:solidFill>
                          <a:srgbClr val="FF0000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800" b="1" spc="60" dirty="0">
                          <a:solidFill>
                            <a:srgbClr val="FF0000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2</a:t>
                      </a:r>
                      <a:r>
                        <a:rPr lang="zh-CN" altLang="en-US" sz="1800" b="1" spc="60" dirty="0">
                          <a:solidFill>
                            <a:srgbClr val="FF0000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、当熊线上移时，则行情容易形成持续的上攻机会；</a:t>
                      </a:r>
                      <a:endParaRPr lang="zh-CN" altLang="en-US" sz="1800" b="1" spc="60" dirty="0">
                        <a:solidFill>
                          <a:srgbClr val="FF0000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800" b="1" spc="60" dirty="0">
                          <a:solidFill>
                            <a:srgbClr val="FF0000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3</a:t>
                      </a:r>
                      <a:r>
                        <a:rPr lang="zh-CN" altLang="en-US" sz="1800" b="1" spc="60" dirty="0">
                          <a:solidFill>
                            <a:srgbClr val="FF0000"/>
                          </a:solidFill>
                          <a:uFillTx/>
                          <a:latin typeface="思源黑体 CN Regular" panose="020B0500000000000000" charset="-122"/>
                          <a:ea typeface="思源黑体 CN Regular" panose="020B0500000000000000" charset="-122"/>
                          <a:cs typeface="思源黑体 CN Regular" panose="020B0500000000000000" charset="-122"/>
                        </a:rPr>
                        <a:t>、结合横向统计的红黄线数值判断当下市场所处的位置。</a:t>
                      </a:r>
                      <a:endParaRPr lang="zh-CN" altLang="en-US" sz="1800" b="1" spc="60" dirty="0">
                        <a:solidFill>
                          <a:srgbClr val="FF0000"/>
                        </a:solidFill>
                        <a:uFillTx/>
                        <a:latin typeface="思源黑体 CN Regular" panose="020B0500000000000000" charset="-122"/>
                        <a:ea typeface="思源黑体 CN Regular" panose="020B0500000000000000" charset="-122"/>
                        <a:cs typeface="思源黑体 CN Regular" panose="020B05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 marL="93408" marR="93408" marT="46704" marB="4670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EE4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36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Heavy" panose="020B0A00000000000000" charset="-122"/>
                <a:sym typeface="+mn-ea"/>
              </a:rPr>
              <a:t>仓位管理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3195638" y="2973705"/>
            <a:ext cx="5800725" cy="749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方向：555原则</a:t>
            </a:r>
            <a:endParaRPr lang="zh-CN" altLang="en-US" sz="4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175250" y="1096010"/>
            <a:ext cx="2455545" cy="1791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0" b="1" i="1">
                <a:solidFill>
                  <a:schemeClr val="bg1"/>
                </a:solidFill>
                <a:latin typeface="+mj-lt"/>
                <a:cs typeface="+mj-lt"/>
              </a:rPr>
              <a:t>02</a:t>
            </a:r>
            <a:endParaRPr lang="en-US" altLang="zh-CN" sz="10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31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32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33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34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35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36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39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UNIT_TABLE_BEAUTIFY" val="smartTable{369e485b-1564-4a37-a6cd-107c5a9e3dd1}"/>
  <p:tag name="KSO_WM_UNIT_VALUE" val="1018*2506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806_1*β*1"/>
  <p:tag name="KSO_WM_TEMPLATE_CATEGORY" val="mixed"/>
  <p:tag name="KSO_WM_TEMPLATE_INDEX" val="20203806"/>
  <p:tag name="KSO_WM_UNIT_LAYERLEVEL" val="1"/>
  <p:tag name="KSO_WM_TAG_VERSION" val="1.0"/>
  <p:tag name="KSO_WM_BEAUTIFY_FLAG" val="#wm#"/>
  <p:tag name="TABLE_ENDDRAG_ORIGIN_RECT" val="801*243"/>
  <p:tag name="TABLE_ENDDRAG_RECT" val="69*105*801*243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45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55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64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commondata" val="eyJoZGlkIjoiNmFkOTM4YTBmYzkwNDBjOWYzNjBlMTAzZTIxNjcwNG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1704</Words>
  <Application>WPS 演示</Application>
  <PresentationFormat>宽屏</PresentationFormat>
  <Paragraphs>273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Arial</vt:lpstr>
      <vt:lpstr>宋体</vt:lpstr>
      <vt:lpstr>Wingdings</vt:lpstr>
      <vt:lpstr>Wingdings</vt:lpstr>
      <vt:lpstr>思源黑体 CN Normal</vt:lpstr>
      <vt:lpstr>黑体</vt:lpstr>
      <vt:lpstr>思源黑体 CN Heavy</vt:lpstr>
      <vt:lpstr>思源黑体 CN Bold</vt:lpstr>
      <vt:lpstr>思源黑体 CN Medium</vt:lpstr>
      <vt:lpstr>思源黑体 CN Regular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志在四方</cp:lastModifiedBy>
  <cp:revision>287</cp:revision>
  <dcterms:created xsi:type="dcterms:W3CDTF">2019-06-19T02:08:00Z</dcterms:created>
  <dcterms:modified xsi:type="dcterms:W3CDTF">2024-08-18T02:38:14Z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6B4292F79FAE435F87D38BD1AE4E404E_11</vt:lpwstr>
  </property>
</Properties>
</file>