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3"/>
  </p:handoutMasterIdLst>
  <p:sldIdLst>
    <p:sldId id="447" r:id="rId3"/>
    <p:sldId id="448" r:id="rId4"/>
    <p:sldId id="495" r:id="rId6"/>
    <p:sldId id="497" r:id="rId7"/>
    <p:sldId id="498" r:id="rId8"/>
    <p:sldId id="480" r:id="rId9"/>
    <p:sldId id="530" r:id="rId10"/>
    <p:sldId id="481" r:id="rId11"/>
    <p:sldId id="504" r:id="rId12"/>
    <p:sldId id="518" r:id="rId13"/>
    <p:sldId id="519" r:id="rId14"/>
    <p:sldId id="478" r:id="rId15"/>
    <p:sldId id="482" r:id="rId16"/>
    <p:sldId id="502" r:id="rId17"/>
    <p:sldId id="490" r:id="rId18"/>
    <p:sldId id="477" r:id="rId19"/>
    <p:sldId id="465" r:id="rId20"/>
    <p:sldId id="466" r:id="rId21"/>
    <p:sldId id="260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1DD"/>
    <a:srgbClr val="FFFFFD"/>
    <a:srgbClr val="FFF6DA"/>
    <a:srgbClr val="D3000A"/>
    <a:srgbClr val="FFEFCC"/>
    <a:srgbClr val="F3CC9D"/>
    <a:srgbClr val="D00007"/>
    <a:srgbClr val="FDF248"/>
    <a:srgbClr val="D20009"/>
    <a:srgbClr val="FBDF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60" y="84"/>
      </p:cViewPr>
      <p:guideLst>
        <p:guide orient="horz" pos="2281"/>
        <p:guide pos="36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53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标题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6" name="图片 5" descr="组 19 拷贝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目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3" name="图片 2" descr="组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48130" y="2010093"/>
            <a:ext cx="2786380" cy="2837815"/>
          </a:xfrm>
          <a:prstGeom prst="rect">
            <a:avLst/>
          </a:prstGeom>
        </p:spPr>
      </p:pic>
      <p:pic>
        <p:nvPicPr>
          <p:cNvPr id="7" name="图片 6" descr="组 19 拷贝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椭圆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82273" y="2047875"/>
            <a:ext cx="1229360" cy="130937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49" y="0"/>
            <a:ext cx="12192000" cy="6858000"/>
          </a:xfrm>
          <a:prstGeom prst="rect">
            <a:avLst/>
          </a:prstGeom>
        </p:spPr>
      </p:pic>
      <p:pic>
        <p:nvPicPr>
          <p:cNvPr id="17" name="图片 16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4" name="图片 3" descr="组2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37815" y="2126615"/>
            <a:ext cx="6503670" cy="2605405"/>
          </a:xfrm>
          <a:prstGeom prst="rect">
            <a:avLst/>
          </a:prstGeom>
        </p:spPr>
      </p:pic>
      <p:pic>
        <p:nvPicPr>
          <p:cNvPr id="6" name="图片 5" descr="组 19 拷贝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内容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6" name="图片 5" descr="组 19 拷贝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46705" y="6488430"/>
            <a:ext cx="6490335" cy="208915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/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4.xml"/><Relationship Id="rId2" Type="http://schemas.openxmlformats.org/officeDocument/2006/relationships/image" Target="../media/image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4.xml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5.xml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6.xml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7.xml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8.xml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0.xml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1.xml"/><Relationship Id="rId1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35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6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3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0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1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3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3585" cy="684784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2" name="六边形 1"/>
              <p:cNvSpPr/>
              <p:nvPr/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3" name="六边形 2"/>
              <p:cNvSpPr/>
              <p:nvPr/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pic>
        <p:nvPicPr>
          <p:cNvPr id="14" name="图片 13" descr="矢量智能对象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535" y="269875"/>
            <a:ext cx="1286510" cy="2844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被套个股要不要卖（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9.26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6990" y="843280"/>
            <a:ext cx="9523730" cy="52349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52065" y="6077585"/>
            <a:ext cx="7212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</a:rPr>
              <a:t>出现海洋寻底大底以上信号是中期底部的概率较大，代表非理性杀跌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跳出你的认知看超跌股的玩法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78905" y="2064385"/>
            <a:ext cx="39884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</a:rPr>
              <a:t>海洋寻底中底以上的信号，只要个股不是基本面持续亏损，一般主力状态变紫是高点，蓝色区域没归零就依旧存在超跌反弹需求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4490" y="1062990"/>
            <a:ext cx="5493385" cy="48844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资金复位解套法（海洋寻底）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0455" y="857250"/>
            <a:ext cx="9892030" cy="55111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支撑的几种形式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985" y="1192530"/>
            <a:ext cx="9799320" cy="49517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总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  </a:t>
            </a: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结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28750" y="1350645"/>
            <a:ext cx="995108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1.</a:t>
            </a:r>
            <a:r>
              <a:rPr lang="zh-CN" altLang="en-US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酿酒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整体在震荡，注意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60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分钟死叉的高抛机会，节前急跌再考虑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60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分波段低吸。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2.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今天超跌的</a:t>
            </a:r>
            <a:r>
              <a:rPr lang="zh-CN" altLang="en-US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黄金、煤炭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明天可能会和酿酒（今天涨的）有个互换上涨（可以看煤炭有控盘的）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3.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节前选择</a:t>
            </a:r>
            <a:r>
              <a:rPr lang="zh-CN" altLang="en-US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底背离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不创新低的板块（消费）酿酒、汽车、旅游酒店等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4.</a:t>
            </a:r>
            <a:r>
              <a:rPr lang="zh-CN" altLang="en-US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证券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小机会凸显，小市值证券小底机会。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4.</a:t>
            </a:r>
            <a:r>
              <a:rPr lang="zh-CN" altLang="en-US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四季度规划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：十月反弹承压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60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日线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3200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点附近，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11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月基金排名战（大市值证券、赛道股）</a:t>
            </a:r>
            <a:endParaRPr lang="en-US" altLang="zh-CN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48785" y="5537200"/>
            <a:ext cx="6758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假期间建议大家都观看圈子的教学视频，打好基础，行情没让你赚钱，就一定会让你赚经验。学好经验方法，用经验方法再赚钱。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745" y="3146425"/>
            <a:ext cx="3656330" cy="34220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1071880" y="1746250"/>
            <a:ext cx="966089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第一:</a:t>
            </a:r>
            <a:r>
              <a:rPr lang="zh-CN" altLang="en-US" sz="24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是出底也就是出现大底绝对底</a:t>
            </a:r>
            <a:endParaRPr lang="zh-CN" altLang="en-US" sz="240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第二: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是海洋寻底金叉也就是线下反弹遇到智能线压力回落</a:t>
            </a:r>
            <a:endParaRPr lang="zh-CN" altLang="en-US" sz="240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第三: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低位产生横盘箱体伴随站上智能线出B点</a:t>
            </a:r>
            <a:endParaRPr lang="zh-CN" altLang="en-US" sz="2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第四: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股价逐步突破箱体这个时候就要放量，过箱体上方就是缺口空间</a:t>
            </a:r>
            <a:endParaRPr lang="zh-CN" altLang="en-US" sz="2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第五: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就是回踩箱体上边做休整</a:t>
            </a:r>
            <a:endParaRPr lang="zh-CN" altLang="en-US" sz="240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第六: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回档智能线</a:t>
            </a:r>
            <a:endParaRPr lang="zh-CN" altLang="en-US" sz="240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第七: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就是上方筹码压力区间K线平台压力区间</a:t>
            </a:r>
            <a:endParaRPr lang="zh-CN" altLang="en-US" sz="240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第八: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低位筹码松动和背离高抛判断</a:t>
            </a:r>
            <a:endParaRPr lang="zh-CN" altLang="en-US" sz="2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99970" y="132715"/>
            <a:ext cx="5248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底部股的八个步骤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机会从底部开始（九套战法）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1255" y="861695"/>
            <a:ext cx="9660255" cy="5473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控盘大师_1662466752393_16625457854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635" cy="685800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5352415"/>
            <a:ext cx="12192635" cy="15055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09880" y="317500"/>
            <a:ext cx="11566525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4800" b="1" spc="300">
                <a:solidFill>
                  <a:srgbClr val="FFF1DD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经传多赢投资日历</a:t>
            </a:r>
            <a:r>
              <a:rPr lang="en-US" altLang="zh-CN" sz="4800" b="1" spc="300">
                <a:solidFill>
                  <a:srgbClr val="FFF1DD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2023</a:t>
            </a:r>
            <a:r>
              <a:rPr lang="zh-CN" altLang="en-US" sz="4800" b="1" spc="300">
                <a:solidFill>
                  <a:srgbClr val="FFF1DD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年珍藏版</a:t>
            </a:r>
            <a:endParaRPr lang="zh-CN" altLang="en-US" sz="4800" b="1" spc="300">
              <a:solidFill>
                <a:schemeClr val="bg1"/>
              </a:solidFill>
              <a:effectLst>
                <a:outerShdw blurRad="546100" algn="ctr" rotWithShape="0">
                  <a:schemeClr val="bg1">
                    <a:alpha val="40000"/>
                  </a:schemeClr>
                </a:outerShdw>
              </a:effectLst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0" y="5480050"/>
            <a:ext cx="1219200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9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月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21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日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-9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月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30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日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:</a:t>
            </a:r>
            <a:r>
              <a:rPr lang="zh-CN" altLang="en-US" sz="3200" b="1" i="1" spc="50">
                <a:solidFill>
                  <a:srgbClr val="FF0000"/>
                </a:solidFill>
                <a:uFillTx/>
                <a:latin typeface="思源黑体" panose="020B0500000000000000" charset="-122"/>
                <a:ea typeface="思源黑体" panose="020B0500000000000000" charset="-122"/>
                <a:cs typeface="等线" panose="02010600030101010101" charset="-122"/>
                <a:sym typeface="Arial" panose="020B0604020202020204" pitchFamily="34" charset="0"/>
              </a:rPr>
              <a:t>¥98</a:t>
            </a:r>
            <a:r>
              <a:rPr lang="en-US" altLang="zh-CN" sz="2400" b="1" spc="50">
                <a:uFillTx/>
                <a:latin typeface="思源黑体" panose="020B0500000000000000" charset="-122"/>
                <a:ea typeface="思源黑体" panose="020B0500000000000000" charset="-122"/>
                <a:cs typeface="等线" panose="02010600030101010101" charset="-122"/>
                <a:sym typeface="Arial" panose="020B0604020202020204" pitchFamily="34" charset="0"/>
              </a:rPr>
              <a:t>  </a:t>
            </a:r>
            <a:r>
              <a:rPr lang="en-US" altLang="zh-CN" sz="2000" spc="50"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   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10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月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1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日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-10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月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30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日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等线" panose="02010600030101010101" charset="-122"/>
                <a:sym typeface="Arial" panose="020B0604020202020204" pitchFamily="34" charset="0"/>
              </a:rPr>
              <a:t>:</a:t>
            </a:r>
            <a:r>
              <a:rPr lang="en-US" altLang="zh-CN" sz="2400" b="1" i="1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等线" panose="02010600030101010101" charset="-122"/>
                <a:sym typeface="Arial" panose="020B0604020202020204" pitchFamily="34" charset="0"/>
              </a:rPr>
              <a:t>¥128</a:t>
            </a:r>
            <a:endParaRPr lang="en-US" altLang="zh-CN" sz="2400" b="1" i="1" spc="50">
              <a:solidFill>
                <a:schemeClr val="tx1"/>
              </a:solidFill>
              <a:uFillTx/>
              <a:latin typeface="思源黑体 Light" panose="020B0300000000000000" charset="-122"/>
              <a:ea typeface="思源黑体 Light" panose="020B0300000000000000" charset="-122"/>
              <a:cs typeface="等线" panose="02010600030101010101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0" y="6026785"/>
            <a:ext cx="12192635" cy="55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预售即将结束，仅剩不足</a:t>
            </a:r>
            <a:r>
              <a:rPr lang="en-US" altLang="zh-CN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900</a:t>
            </a:r>
            <a:r>
              <a:rPr lang="zh-CN" altLang="en-US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份，抢完即止！</a:t>
            </a:r>
            <a:endParaRPr lang="en-US" altLang="zh-CN" sz="3000" b="1">
              <a:solidFill>
                <a:srgbClr val="FF0000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77935" y="4102735"/>
            <a:ext cx="2998470" cy="891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手机扫码下单</a:t>
            </a:r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  <a:p>
            <a:pPr algn="ctr"/>
            <a:endParaRPr lang="zh-CN" altLang="en-US" sz="16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902065" y="1236345"/>
            <a:ext cx="2994025" cy="267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 descr="未命名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2725" y="1339850"/>
            <a:ext cx="2548890" cy="2498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" y="1252220"/>
            <a:ext cx="4043680" cy="2695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815" y="1252220"/>
            <a:ext cx="4052570" cy="270129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10515" y="4102735"/>
            <a:ext cx="4043680" cy="891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endParaRPr lang="zh-CN" altLang="en-US" sz="8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摆在您的案几</a:t>
            </a:r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为生活增添一点热烈的</a:t>
            </a:r>
            <a:r>
              <a:rPr lang="en-US" altLang="zh-CN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“</a:t>
            </a:r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红</a:t>
            </a:r>
            <a:r>
              <a:rPr lang="en-US" altLang="zh-CN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”</a:t>
            </a:r>
            <a:endParaRPr lang="en-US" altLang="zh-CN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endParaRPr lang="en-US" altLang="zh-CN" sz="8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615180" y="4102735"/>
            <a:ext cx="4053205" cy="891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endParaRPr lang="zh-CN" altLang="en-US" sz="8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陪伴您的投资生活</a:t>
            </a:r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每天一个投资小知识</a:t>
            </a:r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  <a:p>
            <a:pPr algn="ctr"/>
            <a:endParaRPr lang="zh-CN" altLang="en-US" sz="8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782955" y="4153535"/>
            <a:ext cx="6149340" cy="1397000"/>
            <a:chOff x="1233" y="6475"/>
            <a:chExt cx="9684" cy="2200"/>
          </a:xfrm>
        </p:grpSpPr>
        <p:pic>
          <p:nvPicPr>
            <p:cNvPr id="3" name="图片 2" descr="矩形6拷贝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33" y="6475"/>
              <a:ext cx="9684" cy="22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525" y="6669"/>
              <a:ext cx="9101" cy="1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zh-CN" altLang="en-US" sz="1600">
                  <a:solidFill>
                    <a:srgbClr val="FFF9E7"/>
                  </a:solidFill>
                  <a:latin typeface="Noto Sans S Chinese Regular" panose="020B0500000000000000" charset="-122"/>
                  <a:ea typeface="Noto Sans S Chinese Regular" panose="020B0500000000000000" charset="-122"/>
                  <a:cs typeface="思源黑体 CN Light" panose="020B0300000000000000" charset="-122"/>
                  <a:sym typeface="+mn-ea"/>
                </a:rPr>
                <a:t>十年证券市场经验，本科金融主修。个人独创《底部三买点》《一分钟选股法》 《五进五出法》 </a:t>
              </a:r>
              <a:r>
                <a:rPr lang="en-US" altLang="zh-CN" sz="1600">
                  <a:solidFill>
                    <a:srgbClr val="FFF9E7"/>
                  </a:solidFill>
                  <a:latin typeface="Noto Sans S Chinese Regular" panose="020B0500000000000000" charset="-122"/>
                  <a:ea typeface="Noto Sans S Chinese Regular" panose="020B0500000000000000" charset="-122"/>
                  <a:cs typeface="思源黑体 CN Light" panose="020B0300000000000000" charset="-122"/>
                  <a:sym typeface="+mn-ea"/>
                </a:rPr>
                <a:t>,</a:t>
              </a:r>
              <a:r>
                <a:rPr lang="zh-CN" altLang="en-US" sz="1600">
                  <a:solidFill>
                    <a:srgbClr val="FFF9E7"/>
                  </a:solidFill>
                  <a:latin typeface="Noto Sans S Chinese Regular" panose="020B0500000000000000" charset="-122"/>
                  <a:ea typeface="Noto Sans S Chinese Regular" panose="020B0500000000000000" charset="-122"/>
                  <a:cs typeface="思源黑体 CN Light" panose="020B0300000000000000" charset="-122"/>
                  <a:sym typeface="+mn-ea"/>
                </a:rPr>
                <a:t>配合短线买卖《超级买入法》深入浅出的解析个股买卖原理，提倡用最简单的方式去操作股票。</a:t>
              </a:r>
              <a:endParaRPr lang="zh-CN" altLang="en-US" sz="1600">
                <a:solidFill>
                  <a:srgbClr val="FFF9E7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605790" y="1292225"/>
            <a:ext cx="65049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>
                <a:gradFill>
                  <a:gsLst>
                    <a:gs pos="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消费冠绝两市</a:t>
            </a:r>
            <a:endParaRPr lang="zh-CN" altLang="en-US" sz="8000" dirty="0">
              <a:gradFill>
                <a:gsLst>
                  <a:gs pos="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605790" y="2400300"/>
            <a:ext cx="65049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8000" dirty="0">
                <a:gradFill>
                  <a:gsLst>
                    <a:gs pos="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节前双底布局</a:t>
            </a:r>
            <a:endParaRPr lang="zh-CN" altLang="en-US" sz="8000" dirty="0">
              <a:gradFill>
                <a:gsLst>
                  <a:gs pos="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02640" y="3621405"/>
            <a:ext cx="6111240" cy="460375"/>
            <a:chOff x="1462" y="5760"/>
            <a:chExt cx="9624" cy="725"/>
          </a:xfrm>
        </p:grpSpPr>
        <p:sp>
          <p:nvSpPr>
            <p:cNvPr id="16" name="文本框 15"/>
            <p:cNvSpPr txBox="1"/>
            <p:nvPr/>
          </p:nvSpPr>
          <p:spPr>
            <a:xfrm>
              <a:off x="4573" y="5760"/>
              <a:ext cx="340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9</a:t>
              </a: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27</a:t>
              </a: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</a:t>
              </a: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19:30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819" y="6103"/>
              <a:ext cx="2267" cy="39"/>
            </a:xfrm>
            <a:prstGeom prst="rect">
              <a:avLst/>
            </a:prstGeom>
            <a:gradFill>
              <a:gsLst>
                <a:gs pos="100000">
                  <a:srgbClr val="FAFAFA">
                    <a:lumMod val="0"/>
                    <a:lumOff val="100000"/>
                    <a:alpha val="0"/>
                  </a:srgbClr>
                </a:gs>
                <a:gs pos="0">
                  <a:srgbClr val="FAFAFA"/>
                </a:gs>
              </a:gsLst>
              <a:lin ang="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462" y="6103"/>
              <a:ext cx="2268" cy="39"/>
            </a:xfrm>
            <a:prstGeom prst="rect">
              <a:avLst/>
            </a:prstGeom>
            <a:gradFill>
              <a:gsLst>
                <a:gs pos="0">
                  <a:srgbClr val="FAFAFA">
                    <a:lumMod val="0"/>
                    <a:lumOff val="100000"/>
                    <a:alpha val="0"/>
                  </a:srgbClr>
                </a:gs>
                <a:gs pos="100000">
                  <a:srgbClr val="FAFAFA"/>
                </a:gs>
              </a:gsLst>
              <a:lin ang="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7758833" y="939534"/>
            <a:ext cx="3747600" cy="5686958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7706360" y="1515110"/>
            <a:ext cx="645795" cy="2847340"/>
            <a:chOff x="11559" y="2080"/>
            <a:chExt cx="1017" cy="4484"/>
          </a:xfrm>
        </p:grpSpPr>
        <p:sp>
          <p:nvSpPr>
            <p:cNvPr id="27" name="文本框 26"/>
            <p:cNvSpPr txBox="1"/>
            <p:nvPr/>
          </p:nvSpPr>
          <p:spPr>
            <a:xfrm>
              <a:off x="11949" y="2080"/>
              <a:ext cx="627" cy="238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pPr algn="l"/>
              <a:r>
                <a:rPr lang="zh-CN" altLang="en-US" sz="14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经传多赢资深投顾</a:t>
              </a:r>
              <a:endParaRPr lang="zh-CN" altLang="en-US" sz="1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1559" y="2080"/>
              <a:ext cx="627" cy="126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pPr algn="l"/>
              <a:r>
                <a:rPr lang="zh-CN" altLang="en-US" sz="14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执业编号</a:t>
              </a:r>
              <a:endParaRPr lang="zh-CN" altLang="en-US" sz="1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 rot="5400000">
              <a:off x="10173" y="4622"/>
              <a:ext cx="340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14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:A1120616080001</a:t>
              </a:r>
              <a:endParaRPr lang="en-US" altLang="zh-CN" sz="1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8232775" y="1497965"/>
            <a:ext cx="551815" cy="1456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FFFFFD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罗雪奎</a:t>
            </a:r>
            <a:endParaRPr lang="zh-CN" altLang="en-US" sz="2400">
              <a:solidFill>
                <a:srgbClr val="FFFFFD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8300720" y="1567815"/>
            <a:ext cx="0" cy="88709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股民看新闻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1320" y="697865"/>
            <a:ext cx="11011535" cy="2306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60000"/>
              </a:lnSpc>
            </a:pPr>
            <a:r>
              <a:rPr lang="zh-CN" altLang="en-US">
                <a:solidFill>
                  <a:srgbClr val="FF0000"/>
                </a:solidFill>
              </a:rPr>
              <a:t>今天发生了什么事：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</a:pP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1.</a:t>
            </a:r>
            <a:r>
              <a:rPr lang="en-US" altLang="zh-CN">
                <a:sym typeface="+mn-ea"/>
              </a:rPr>
              <a:t>发改委：猪肉价格进入过度上涨二级预警区间 本周将投放今年</a:t>
            </a:r>
            <a:r>
              <a:rPr lang="en-US" altLang="zh-CN">
                <a:solidFill>
                  <a:srgbClr val="CB02CD"/>
                </a:solidFill>
                <a:sym typeface="+mn-ea"/>
              </a:rPr>
              <a:t>第4批中央猪肉储备</a:t>
            </a:r>
            <a:r>
              <a:rPr lang="zh-CN" altLang="en-US">
                <a:sym typeface="+mn-ea"/>
              </a:rPr>
              <a:t>。（控制</a:t>
            </a:r>
            <a:r>
              <a:rPr lang="en-US" altLang="zh-CN">
                <a:sym typeface="+mn-ea"/>
              </a:rPr>
              <a:t>9</a:t>
            </a:r>
            <a:r>
              <a:rPr lang="zh-CN" altLang="en-US">
                <a:sym typeface="+mn-ea"/>
              </a:rPr>
              <a:t>月</a:t>
            </a:r>
            <a:r>
              <a:rPr lang="en-US" altLang="zh-CN">
                <a:sym typeface="+mn-ea"/>
              </a:rPr>
              <a:t>CPI</a:t>
            </a:r>
            <a:r>
              <a:rPr lang="zh-CN" altLang="en-US">
                <a:sym typeface="+mn-ea"/>
              </a:rPr>
              <a:t>）</a:t>
            </a:r>
            <a:endParaRPr lang="zh-CN" altLang="en-US"/>
          </a:p>
          <a:p>
            <a:pPr>
              <a:lnSpc>
                <a:spcPct val="160000"/>
              </a:lnSpc>
            </a:pP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2.54%的私募机构认为，虽然一些不确定性因素仍然存在，但市场消化已基本充分，“保持</a:t>
            </a:r>
            <a:r>
              <a:rPr lang="en-US" altLang="zh-CN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中性仓位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过节”</a:t>
            </a:r>
            <a:endParaRPr lang="en-US" altLang="zh-CN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60000"/>
              </a:lnSpc>
            </a:pP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3.北溪天然气管道公司发现北溪天然气管道系统的三条管线遭到破坏，破坏情况是前所未有的。北溪天然气管道公司现在</a:t>
            </a:r>
            <a:r>
              <a:rPr lang="en-US" altLang="zh-CN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无法估计天然气输送基础设施将于何时恢复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。</a:t>
            </a:r>
            <a:endParaRPr lang="en-US" altLang="zh-CN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085" y="3004185"/>
            <a:ext cx="5135880" cy="35769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790" y="3004185"/>
            <a:ext cx="3249295" cy="35121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盘面：强美元影响在减弱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6620" y="5476240"/>
            <a:ext cx="29102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1.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离岸人民币加速贬值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2.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北上资金依旧是流入的！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3.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假期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“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预期差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”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的补涨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4.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大消费带动信心回归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6520" y="1052195"/>
            <a:ext cx="3077210" cy="20396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4530" y="1052195"/>
            <a:ext cx="2542540" cy="20396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" y="1052195"/>
            <a:ext cx="5863590" cy="43707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845" y="3225165"/>
            <a:ext cx="4912360" cy="32797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国庆前后上涨的走势（先抑后扬）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2595" y="6044565"/>
            <a:ext cx="3733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（数据来源于数据宝）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971415" y="4417695"/>
            <a:ext cx="58578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市场是否接受新概念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炒作业绩导向还是炒作超跌反弹</a:t>
            </a:r>
            <a:endParaRPr lang="zh-CN" altLang="en-US"/>
          </a:p>
          <a:p>
            <a:r>
              <a:rPr lang="en-US" altLang="zh-CN"/>
              <a:t>3.</a:t>
            </a:r>
            <a:endParaRPr lang="en-US" altLang="zh-CN"/>
          </a:p>
        </p:txBody>
      </p:sp>
      <p:graphicFrame>
        <p:nvGraphicFramePr>
          <p:cNvPr id="2" name="内容占位符 1"/>
          <p:cNvGraphicFramePr/>
          <p:nvPr>
            <p:ph idx="1"/>
            <p:custDataLst>
              <p:tags r:id="rId1"/>
            </p:custDataLst>
          </p:nvPr>
        </p:nvGraphicFramePr>
        <p:xfrm>
          <a:off x="640080" y="926465"/>
          <a:ext cx="10912475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8925"/>
                <a:gridCol w="1558925"/>
                <a:gridCol w="1558925"/>
                <a:gridCol w="1558925"/>
                <a:gridCol w="1558925"/>
                <a:gridCol w="1558925"/>
                <a:gridCol w="1558925"/>
              </a:tblGrid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年份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前</a:t>
                      </a: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20</a:t>
                      </a: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天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前</a:t>
                      </a:r>
                      <a:r>
                        <a:rPr lang="en-US" altLang="zh-CN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10</a:t>
                      </a: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天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前</a:t>
                      </a:r>
                      <a:r>
                        <a:rPr lang="en-US" altLang="zh-CN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天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后</a:t>
                      </a: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5</a:t>
                      </a: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天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后</a:t>
                      </a: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10</a:t>
                      </a: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天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后</a:t>
                      </a: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20</a:t>
                      </a: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天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2010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1.72  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-0.28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2.19 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8.43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12.35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16.24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2011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-8.11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-4.83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-3.43 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3.06 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-1.78 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7.17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2012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1.64 </a:t>
                      </a:r>
                      <a:endParaRPr lang="zh-CN" altLang="en-US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-1.15 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3.03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0.90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2.02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1.48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2013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3.49   </a:t>
                      </a:r>
                      <a:endParaRPr lang="zh-CN" altLang="en-US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-2.97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-0.78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2.90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2.51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-1.15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2014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6.62  </a:t>
                      </a:r>
                      <a:endParaRPr lang="zh-CN" altLang="en-US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1.06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3.23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-0.19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-1.02 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2.83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2015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-5.56 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1.58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-4.17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 6.87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8.78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13.33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2016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-2.28  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-0.62 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-1.24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1.97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2.87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4.01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2017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-0.35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-0.67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 -0.26 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1.24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0.89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0.68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2018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1.88  </a:t>
                      </a:r>
                      <a:endParaRPr lang="zh-CN" altLang="en-US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6.22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3.31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-7.60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-9.60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-5.13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2019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0.49  </a:t>
                      </a: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 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-4.16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-3.37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3.53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1.19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2.42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2020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-5.65   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-2.36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-1.72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3.55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2.93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3.17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2021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1.13 </a:t>
                      </a: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   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-3.96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-1.66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-0.28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0.75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-1.16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平均涨跌幅</a:t>
                      </a:r>
                      <a:endParaRPr lang="zh-CN" altLang="en-US" sz="16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-0.41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-1.01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-0.41 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2.03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1.82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3.66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涨跌幅中位数</a:t>
                      </a:r>
                      <a:endParaRPr lang="zh-CN" altLang="en-US" sz="16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0.81  </a:t>
                      </a:r>
                      <a:endParaRPr lang="zh-CN" altLang="en-US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-0.91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-1.01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2.43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 1.60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2.62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 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节前率先企稳的形态（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9.26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6254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850" y="913130"/>
            <a:ext cx="3783965" cy="26504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" y="3660775"/>
            <a:ext cx="3775710" cy="2383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435" y="913130"/>
            <a:ext cx="3101975" cy="5065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030" y="894715"/>
            <a:ext cx="3032125" cy="5083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3981450" y="6052185"/>
            <a:ext cx="4728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1.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底背离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2.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突破平台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3.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板块标杆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证券股底背离机会来临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695" y="1155700"/>
            <a:ext cx="3164840" cy="49218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290" y="1155700"/>
            <a:ext cx="2880360" cy="27336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220" y="2066925"/>
            <a:ext cx="4528820" cy="30988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524115" y="5930265"/>
            <a:ext cx="3764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利用水手突破</a:t>
            </a:r>
            <a:r>
              <a:rPr lang="en-US" altLang="zh-CN"/>
              <a:t>“</a:t>
            </a:r>
            <a:r>
              <a:rPr lang="zh-CN" altLang="en-US"/>
              <a:t>傻瓜波段法</a:t>
            </a:r>
            <a:r>
              <a:rPr lang="en-US" altLang="zh-CN"/>
              <a:t>”</a:t>
            </a:r>
            <a:r>
              <a:rPr lang="zh-CN" altLang="en-US"/>
              <a:t>把握机会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识别无控盘的回档（分化）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51685" y="6005830"/>
            <a:ext cx="8086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股价新高控盘攀升个股</a:t>
            </a:r>
            <a:endParaRPr lang="zh-CN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15" y="861060"/>
            <a:ext cx="5855335" cy="5135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165" y="869315"/>
            <a:ext cx="5786120" cy="51352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控盘新高的超跌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(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分化）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62150" y="6215380"/>
            <a:ext cx="8086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股价新高控盘攀升个股，企稳在水手突破下轨后往往还有反弹预期</a:t>
            </a:r>
            <a:endParaRPr lang="zh-CN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845" y="1052195"/>
            <a:ext cx="6003290" cy="51631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175" y="1106170"/>
            <a:ext cx="5151755" cy="51098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27710" y="1263015"/>
            <a:ext cx="135128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优：</a:t>
            </a:r>
            <a:endParaRPr lang="zh-CN" altLang="en-US"/>
          </a:p>
          <a:p>
            <a:r>
              <a:rPr lang="zh-CN" altLang="en-US"/>
              <a:t>筹码锁仓</a:t>
            </a:r>
            <a:endParaRPr lang="zh-CN" altLang="en-US"/>
          </a:p>
          <a:p>
            <a:r>
              <a:rPr lang="zh-CN" altLang="en-US"/>
              <a:t>控盘新高</a:t>
            </a:r>
            <a:endParaRPr lang="zh-CN" altLang="en-US"/>
          </a:p>
          <a:p>
            <a:r>
              <a:rPr lang="zh-CN" altLang="en-US"/>
              <a:t>企稳</a:t>
            </a:r>
            <a:r>
              <a:rPr lang="en-US" altLang="zh-CN"/>
              <a:t>60</a:t>
            </a:r>
            <a:r>
              <a:rPr lang="zh-CN" altLang="en-US"/>
              <a:t>日线</a:t>
            </a:r>
            <a:endParaRPr lang="zh-CN" altLang="en-US"/>
          </a:p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350885" y="2526030"/>
            <a:ext cx="2240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劣：</a:t>
            </a:r>
            <a:endParaRPr lang="zh-CN" altLang="en-US"/>
          </a:p>
          <a:p>
            <a:r>
              <a:rPr lang="zh-CN" altLang="en-US"/>
              <a:t>控盘降低</a:t>
            </a:r>
            <a:endParaRPr lang="zh-CN" altLang="en-US"/>
          </a:p>
          <a:p>
            <a:r>
              <a:rPr lang="zh-CN" altLang="en-US"/>
              <a:t>趋势向下</a:t>
            </a:r>
            <a:endParaRPr lang="zh-CN" altLang="en-US"/>
          </a:p>
          <a:p>
            <a:r>
              <a:rPr lang="zh-CN" altLang="en-US"/>
              <a:t>水手突破下轨弱反弹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.xml><?xml version="1.0" encoding="utf-8"?>
<p:tagLst xmlns:p="http://schemas.openxmlformats.org/presentationml/2006/main">
  <p:tag name="KSO_WM_UNIT_TABLE_BEAUTIFY" val="smartTable{0187f0a2-59ee-4e99-a41a-a96ca846a384}"/>
  <p:tag name="TABLE_ENDDRAG_ORIGIN_RECT" val="859*414"/>
  <p:tag name="TABLE_ENDDRAG_RECT" val="50*65*859*414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COMMONDATA" val="eyJoZGlkIjoiNmMwZWZiYmY4MDMwMmJhNTMyNTQ2Mzg2YzlkZTMyYjAifQ=="/>
  <p:tag name="KSO_WPP_MARK_KEY" val="63b73d1f-0b1f-4c5c-8f95-48ef5685f218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1833</Words>
  <Application>WPS 演示</Application>
  <PresentationFormat>宽屏</PresentationFormat>
  <Paragraphs>337</Paragraphs>
  <Slides>19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Noto Sans S Chinese Regular</vt:lpstr>
      <vt:lpstr>思源黑体 CN Light</vt:lpstr>
      <vt:lpstr>思源黑体 CN Regular</vt:lpstr>
      <vt:lpstr>思源黑体</vt:lpstr>
      <vt:lpstr>黑体</vt:lpstr>
      <vt:lpstr>思源黑体 Light</vt:lpstr>
      <vt:lpstr>思源黑体 CN Bold</vt:lpstr>
      <vt:lpstr>等线</vt:lpstr>
      <vt:lpstr>微软雅黑</vt:lpstr>
      <vt:lpstr>Calibri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ziggy</cp:lastModifiedBy>
  <cp:revision>350</cp:revision>
  <dcterms:created xsi:type="dcterms:W3CDTF">2019-06-19T02:08:00Z</dcterms:created>
  <dcterms:modified xsi:type="dcterms:W3CDTF">2022-09-27T09:58:21Z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37AB2F9027FB4DB8A21467E096F82F24</vt:lpwstr>
  </property>
</Properties>
</file>