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3.svg" ContentType="image/svg+xml"/>
  <Override PartName="/ppt/media/image45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354" r:id="rId8"/>
    <p:sldId id="1542" r:id="rId9"/>
    <p:sldId id="1551" r:id="rId10"/>
    <p:sldId id="1545" r:id="rId11"/>
    <p:sldId id="1546" r:id="rId12"/>
    <p:sldId id="1507" r:id="rId13"/>
    <p:sldId id="1543" r:id="rId14"/>
    <p:sldId id="1544" r:id="rId15"/>
    <p:sldId id="1529" r:id="rId16"/>
    <p:sldId id="607" r:id="rId17"/>
    <p:sldId id="1533" r:id="rId18"/>
    <p:sldId id="1494" r:id="rId19"/>
    <p:sldId id="1524" r:id="rId20"/>
    <p:sldId id="1547" r:id="rId21"/>
    <p:sldId id="1534" r:id="rId22"/>
    <p:sldId id="1559" r:id="rId23"/>
    <p:sldId id="1561" r:id="rId24"/>
    <p:sldId id="1560" r:id="rId25"/>
    <p:sldId id="1562" r:id="rId26"/>
    <p:sldId id="1493" r:id="rId27"/>
    <p:sldId id="1516" r:id="rId28"/>
    <p:sldId id="614" r:id="rId29"/>
    <p:sldId id="615" r:id="rId30"/>
    <p:sldId id="635" r:id="rId31"/>
    <p:sldId id="616" r:id="rId32"/>
    <p:sldId id="1556" r:id="rId33"/>
    <p:sldId id="1564" r:id="rId34"/>
    <p:sldId id="1565" r:id="rId35"/>
    <p:sldId id="1566" r:id="rId36"/>
    <p:sldId id="1563" r:id="rId37"/>
    <p:sldId id="1553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4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31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6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0.xml"/><Relationship Id="rId6" Type="http://schemas.openxmlformats.org/officeDocument/2006/relationships/image" Target="../media/image37.png"/><Relationship Id="rId5" Type="http://schemas.openxmlformats.org/officeDocument/2006/relationships/tags" Target="../tags/tag89.xml"/><Relationship Id="rId4" Type="http://schemas.openxmlformats.org/officeDocument/2006/relationships/image" Target="../media/image36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95.xml"/><Relationship Id="rId7" Type="http://schemas.openxmlformats.org/officeDocument/2006/relationships/image" Target="../media/image40.png"/><Relationship Id="rId6" Type="http://schemas.openxmlformats.org/officeDocument/2006/relationships/tags" Target="../tags/tag94.xml"/><Relationship Id="rId5" Type="http://schemas.openxmlformats.org/officeDocument/2006/relationships/image" Target="../media/image39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96.xml"/><Relationship Id="rId1" Type="http://schemas.openxmlformats.org/officeDocument/2006/relationships/tags" Target="../tags/tag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8" Type="http://schemas.openxmlformats.org/officeDocument/2006/relationships/notesSlide" Target="../notesSlides/notesSlide22.xml"/><Relationship Id="rId37" Type="http://schemas.openxmlformats.org/officeDocument/2006/relationships/slideLayout" Target="../slideLayouts/slideLayout5.xml"/><Relationship Id="rId36" Type="http://schemas.openxmlformats.org/officeDocument/2006/relationships/tags" Target="../tags/tag125.xml"/><Relationship Id="rId35" Type="http://schemas.openxmlformats.org/officeDocument/2006/relationships/image" Target="../media/image48.png"/><Relationship Id="rId34" Type="http://schemas.openxmlformats.org/officeDocument/2006/relationships/tags" Target="../tags/tag124.xml"/><Relationship Id="rId33" Type="http://schemas.openxmlformats.org/officeDocument/2006/relationships/tags" Target="../tags/tag123.xml"/><Relationship Id="rId32" Type="http://schemas.openxmlformats.org/officeDocument/2006/relationships/tags" Target="../tags/tag122.xml"/><Relationship Id="rId31" Type="http://schemas.openxmlformats.org/officeDocument/2006/relationships/tags" Target="../tags/tag121.xml"/><Relationship Id="rId30" Type="http://schemas.openxmlformats.org/officeDocument/2006/relationships/image" Target="../media/image47.svg"/><Relationship Id="rId3" Type="http://schemas.openxmlformats.org/officeDocument/2006/relationships/tags" Target="../tags/tag99.xml"/><Relationship Id="rId29" Type="http://schemas.openxmlformats.org/officeDocument/2006/relationships/image" Target="../media/image46.png"/><Relationship Id="rId28" Type="http://schemas.openxmlformats.org/officeDocument/2006/relationships/tags" Target="../tags/tag120.xml"/><Relationship Id="rId27" Type="http://schemas.openxmlformats.org/officeDocument/2006/relationships/image" Target="../media/image45.svg"/><Relationship Id="rId26" Type="http://schemas.openxmlformats.org/officeDocument/2006/relationships/image" Target="../media/image44.png"/><Relationship Id="rId25" Type="http://schemas.openxmlformats.org/officeDocument/2006/relationships/tags" Target="../tags/tag119.xml"/><Relationship Id="rId24" Type="http://schemas.openxmlformats.org/officeDocument/2006/relationships/image" Target="../media/image43.svg"/><Relationship Id="rId23" Type="http://schemas.openxmlformats.org/officeDocument/2006/relationships/image" Target="../media/image42.png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6.xml"/><Relationship Id="rId1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8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9.xml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4760" y="993775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跟对主题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做好趋势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底部启动【领益智造】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861695"/>
            <a:ext cx="11268075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833755"/>
            <a:ext cx="9981565" cy="5763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825500"/>
            <a:ext cx="10153650" cy="5744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10485" y="8699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牛市慢涨急跌是常态，资金轮动是机会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8870" y="920115"/>
            <a:ext cx="9396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这两天的行情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会给大家上了最生动的一课：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牛市中，恐慌性下车的人，最终往往都会在更高的点位匆匆忙忙买回来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聪明的投资者，都是在下跌的时候找机会，新韭菜只会在疯狂中盲目追高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810" y="2292985"/>
            <a:ext cx="2796540" cy="4327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2901315"/>
            <a:ext cx="2495550" cy="2486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265" y="2367915"/>
            <a:ext cx="5285105" cy="1742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460" y="4512945"/>
            <a:ext cx="5756910" cy="2107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硬科技大市值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785" y="745490"/>
            <a:ext cx="8761095" cy="5901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896745" y="5046980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88540" y="86360"/>
            <a:ext cx="711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3200" b="1">
                <a:solidFill>
                  <a:schemeClr val="bg1"/>
                </a:solidFill>
              </a:rPr>
              <a:t>选股</a:t>
            </a:r>
            <a:r>
              <a:rPr lang="zh-CN" altLang="en-US" sz="3200" b="1">
                <a:solidFill>
                  <a:schemeClr val="bg1"/>
                </a:solidFill>
              </a:rPr>
              <a:t>标准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510088" y="3344863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67748" y="4424998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86948" y="305657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股性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525203" y="4283393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市值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78233" y="3344863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658293" y="3064828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157403" y="4054158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934008" y="431514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185545" y="2211070"/>
            <a:ext cx="4150995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股性活跃，资金进入量大，容易形成快速拉升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21268" y="154082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常出涨停或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大阳线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98463" y="4028758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选择底线是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亿以上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58959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市值越大，越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核心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6858953" y="2206943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有控盘代表有趋势和中线资金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6809423" y="1547813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形成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887778" y="402875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业绩非上涨必选项，如果想安全考虑选业绩红紫的即可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（滚动净利润）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873410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有业绩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更好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优质龙头迎来估值修复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837565"/>
            <a:ext cx="10250170" cy="5776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671320" y="4966335"/>
            <a:ext cx="5930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核心资产重视底部启动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/</a:t>
            </a:r>
            <a:r>
              <a:rPr lang="zh-CN" altLang="en-US" b="1">
                <a:highlight>
                  <a:srgbClr val="FFFF00"/>
                </a:highlight>
              </a:rPr>
              <a:t>控盘向上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滚动净利润业绩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400" y="828040"/>
            <a:ext cx="10638155" cy="5762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745490"/>
            <a:ext cx="2432050" cy="2127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深挖核心龙头，底部启动模式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817245"/>
            <a:ext cx="10302240" cy="5799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深挖核心龙头，底部启动模式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6380" y="536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蓝色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绿色是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低估值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515" y="824230"/>
            <a:ext cx="10809605" cy="5793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深挖核心龙头，底部启动模式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6380" y="536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蓝色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绿色是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低估值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大消费补涨，业绩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870" y="786130"/>
            <a:ext cx="10715625" cy="5804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深挖核心龙头，底部启动模式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6380" y="536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蓝色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绿色是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低估值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软件信息龙头，业绩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32485"/>
            <a:ext cx="10305415" cy="5779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深挖核心龙头，底部启动模式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6380" y="536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蓝色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绿色是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低估值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医疗眼科龙头，业绩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做趋势的朋友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93315" y="1905000"/>
            <a:ext cx="76542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自己要相信，市场流动性强的背景下，源源不断的资金</a:t>
            </a:r>
            <a:r>
              <a:rPr lang="en-US" altLang="zh-CN"/>
              <a:t> </a:t>
            </a:r>
            <a:r>
              <a:rPr lang="zh-CN" altLang="en-US"/>
              <a:t>会找机会进场，帮你来抬轿。</a:t>
            </a:r>
            <a:r>
              <a:rPr lang="en-US" altLang="zh-CN"/>
              <a:t> </a:t>
            </a:r>
            <a:r>
              <a:rPr lang="zh-CN" altLang="en-US"/>
              <a:t>只要买的位置不高，都应该多看</a:t>
            </a:r>
            <a:r>
              <a:rPr lang="en-US" altLang="zh-CN"/>
              <a:t>2-3</a:t>
            </a:r>
            <a:r>
              <a:rPr lang="zh-CN" altLang="en-US"/>
              <a:t>根</a:t>
            </a:r>
            <a:r>
              <a:rPr lang="en-US" altLang="zh-CN"/>
              <a:t>K</a:t>
            </a:r>
            <a:r>
              <a:rPr lang="zh-CN" altLang="en-US"/>
              <a:t>线</a:t>
            </a:r>
            <a:r>
              <a:rPr lang="en-US" altLang="zh-CN"/>
              <a:t> </a:t>
            </a:r>
            <a:r>
              <a:rPr lang="zh-CN" altLang="en-US"/>
              <a:t>再判断走向！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咱们陪跑策略</a:t>
            </a:r>
            <a:r>
              <a:rPr lang="en-US" altLang="zh-CN"/>
              <a:t> </a:t>
            </a:r>
            <a:r>
              <a:rPr lang="zh-CN" altLang="en-US"/>
              <a:t>从来都不是追着买股票的，没啥担心，确认了在趋势上行的过程，偶尔调整</a:t>
            </a:r>
            <a:r>
              <a:rPr lang="en-US" altLang="zh-CN"/>
              <a:t> </a:t>
            </a:r>
            <a:r>
              <a:rPr lang="zh-CN" altLang="en-US"/>
              <a:t>低头捡些便宜筹码，如果股票选择困难，就去挣指数的钱，或买点经传严选基金，也会有好的回报！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大级别的牛市行情，</a:t>
            </a:r>
            <a:r>
              <a:rPr lang="en-US" altLang="zh-CN"/>
              <a:t> </a:t>
            </a:r>
            <a:r>
              <a:rPr lang="zh-CN" altLang="en-US"/>
              <a:t>第一波涨情绪，第二波涨趋势，涨到最后都是优质核心公司</a:t>
            </a:r>
            <a:r>
              <a:rPr lang="en-US" altLang="zh-CN"/>
              <a:t> </a:t>
            </a:r>
            <a:r>
              <a:rPr lang="zh-CN" altLang="en-US"/>
              <a:t>跑得最持久！</a:t>
            </a:r>
            <a:r>
              <a:rPr lang="en-US" altLang="zh-CN"/>
              <a:t> </a:t>
            </a:r>
            <a:r>
              <a:rPr lang="zh-CN" altLang="en-US"/>
              <a:t>回调多看优质股机会，减少在巨震中的个人焦虑，</a:t>
            </a:r>
            <a:endParaRPr lang="zh-CN" altLang="en-US"/>
          </a:p>
          <a:p>
            <a:r>
              <a:rPr lang="zh-CN" altLang="en-US"/>
              <a:t>财富会随着你的认识不断提高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82010" y="106680"/>
            <a:ext cx="542734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设置预警，盘中提醒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025" y="955040"/>
            <a:ext cx="9561195" cy="5561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787515" y="463804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②第二步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添加预警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6945" y="497522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①第一步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预警按钮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4130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③第三步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添加指标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4295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④第四步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添加个股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08375" y="106680"/>
            <a:ext cx="587121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资金出逃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回避高位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04545"/>
            <a:ext cx="9833610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037830" y="4147185"/>
            <a:ext cx="3740785" cy="271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近期热点股是涨幅过高透支的，一旦高位资金大绿柱在出逃，就别轻易买在最后一波的回档了。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尽量做底部突破第一波回档，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有自己的熟悉自选（控盘向上或资金持续红）就做做差价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基金产品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2567940" y="3380423"/>
            <a:ext cx="7148335" cy="18701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3395980" y="3458528"/>
            <a:ext cx="5419759" cy="160603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4171315" y="3688398"/>
            <a:ext cx="3868215" cy="114626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4826635" y="3882708"/>
            <a:ext cx="2557332" cy="75781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5498465" y="4081463"/>
            <a:ext cx="1470990" cy="435898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114300"/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3010535" y="4009073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 flipV="1">
            <a:off x="2921635" y="3828098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 flipV="1">
            <a:off x="2962275" y="3869373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 flipV="1">
            <a:off x="7788275" y="303688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>
            <a:off x="7839710" y="3148648"/>
            <a:ext cx="0" cy="1870167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 flipV="1">
            <a:off x="4118610" y="2914968"/>
            <a:ext cx="376625" cy="376614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>
            <a:off x="4305935" y="3322638"/>
            <a:ext cx="0" cy="98819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cxnSp>
        <p:nvCxnSpPr>
          <p:cNvPr id="20" name="直接连接符 19"/>
          <p:cNvCxnSpPr/>
          <p:nvPr>
            <p:custDataLst>
              <p:tags r:id="rId13"/>
            </p:custDataLst>
          </p:nvPr>
        </p:nvCxnSpPr>
        <p:spPr>
          <a:xfrm>
            <a:off x="7150735" y="3019108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 flipV="1">
            <a:off x="7061835" y="2838133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 flipV="1">
            <a:off x="7102475" y="2879408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 flipV="1">
            <a:off x="3874135" y="367442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7"/>
            </p:custDataLst>
          </p:nvPr>
        </p:nvCxnSpPr>
        <p:spPr>
          <a:xfrm>
            <a:off x="3925570" y="3786188"/>
            <a:ext cx="0" cy="108137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5" name="椭圆 24"/>
          <p:cNvSpPr/>
          <p:nvPr>
            <p:custDataLst>
              <p:tags r:id="rId18"/>
            </p:custDataLst>
          </p:nvPr>
        </p:nvSpPr>
        <p:spPr>
          <a:xfrm flipV="1">
            <a:off x="8509635" y="3903663"/>
            <a:ext cx="256545" cy="25653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9"/>
            </p:custDataLst>
          </p:nvPr>
        </p:nvCxnSpPr>
        <p:spPr>
          <a:xfrm>
            <a:off x="8636635" y="4188143"/>
            <a:ext cx="0" cy="40118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7" name="椭圆 26"/>
          <p:cNvSpPr/>
          <p:nvPr>
            <p:custDataLst>
              <p:tags r:id="rId20"/>
            </p:custDataLst>
          </p:nvPr>
        </p:nvSpPr>
        <p:spPr>
          <a:xfrm flipV="1">
            <a:off x="5031105" y="4206558"/>
            <a:ext cx="317778" cy="31776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21"/>
            </p:custDataLst>
          </p:nvPr>
        </p:nvCxnSpPr>
        <p:spPr>
          <a:xfrm>
            <a:off x="5187315" y="4574858"/>
            <a:ext cx="0" cy="701994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pic>
        <p:nvPicPr>
          <p:cNvPr id="29" name="图片 13" descr="343435383038363b343532323339363bd5bdc2d4c4bfb1ea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99685" y="4275138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0" name="图片 17" descr="343439383331313b343532303033333bb1a8bcdbb9a4bedf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47735" y="394176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1" name="图片 14" descr="343435383036303b343532343136303bcfeec4bfbda8d2e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217035" y="301339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32" name="任意多边形: 形状 286"/>
          <p:cNvSpPr/>
          <p:nvPr>
            <p:custDataLst>
              <p:tags r:id="rId31"/>
            </p:custDataLst>
          </p:nvPr>
        </p:nvSpPr>
        <p:spPr>
          <a:xfrm>
            <a:off x="5489575" y="2986088"/>
            <a:ext cx="1305029" cy="1305035"/>
          </a:xfrm>
          <a:custGeom>
            <a:avLst/>
            <a:gdLst>
              <a:gd name="connsiteX0" fmla="*/ 216236 w 216800"/>
              <a:gd name="connsiteY0" fmla="*/ 137858 h 216801"/>
              <a:gd name="connsiteX1" fmla="*/ 216004 w 216800"/>
              <a:gd name="connsiteY1" fmla="*/ 144612 h 216801"/>
              <a:gd name="connsiteX2" fmla="*/ 213679 w 216800"/>
              <a:gd name="connsiteY2" fmla="*/ 152646 h 216801"/>
              <a:gd name="connsiteX3" fmla="*/ 209726 w 216800"/>
              <a:gd name="connsiteY3" fmla="*/ 159981 h 216801"/>
              <a:gd name="connsiteX4" fmla="*/ 204611 w 216800"/>
              <a:gd name="connsiteY4" fmla="*/ 164638 h 216801"/>
              <a:gd name="connsiteX5" fmla="*/ 199728 w 216800"/>
              <a:gd name="connsiteY5" fmla="*/ 166036 h 216801"/>
              <a:gd name="connsiteX6" fmla="*/ 195078 w 216800"/>
              <a:gd name="connsiteY6" fmla="*/ 165104 h 216801"/>
              <a:gd name="connsiteX7" fmla="*/ 189265 w 216800"/>
              <a:gd name="connsiteY7" fmla="*/ 163823 h 216801"/>
              <a:gd name="connsiteX8" fmla="*/ 182173 w 216800"/>
              <a:gd name="connsiteY8" fmla="*/ 163590 h 216801"/>
              <a:gd name="connsiteX9" fmla="*/ 174966 w 216800"/>
              <a:gd name="connsiteY9" fmla="*/ 165104 h 216801"/>
              <a:gd name="connsiteX10" fmla="*/ 168804 w 216800"/>
              <a:gd name="connsiteY10" fmla="*/ 169063 h 216801"/>
              <a:gd name="connsiteX11" fmla="*/ 162293 w 216800"/>
              <a:gd name="connsiteY11" fmla="*/ 182336 h 216801"/>
              <a:gd name="connsiteX12" fmla="*/ 164386 w 216800"/>
              <a:gd name="connsiteY12" fmla="*/ 196542 h 216801"/>
              <a:gd name="connsiteX13" fmla="*/ 163688 w 216800"/>
              <a:gd name="connsiteY13" fmla="*/ 205856 h 216801"/>
              <a:gd name="connsiteX14" fmla="*/ 159271 w 216800"/>
              <a:gd name="connsiteY14" fmla="*/ 209698 h 216801"/>
              <a:gd name="connsiteX15" fmla="*/ 152644 w 216800"/>
              <a:gd name="connsiteY15" fmla="*/ 213307 h 216801"/>
              <a:gd name="connsiteX16" fmla="*/ 145087 w 216800"/>
              <a:gd name="connsiteY16" fmla="*/ 215870 h 216801"/>
              <a:gd name="connsiteX17" fmla="*/ 138112 w 216800"/>
              <a:gd name="connsiteY17" fmla="*/ 216802 h 216801"/>
              <a:gd name="connsiteX18" fmla="*/ 134159 w 216800"/>
              <a:gd name="connsiteY18" fmla="*/ 215171 h 216801"/>
              <a:gd name="connsiteX19" fmla="*/ 131602 w 216800"/>
              <a:gd name="connsiteY19" fmla="*/ 211679 h 216801"/>
              <a:gd name="connsiteX20" fmla="*/ 131369 w 216800"/>
              <a:gd name="connsiteY20" fmla="*/ 211679 h 216801"/>
              <a:gd name="connsiteX21" fmla="*/ 122650 w 216800"/>
              <a:gd name="connsiteY21" fmla="*/ 199219 h 216801"/>
              <a:gd name="connsiteX22" fmla="*/ 108350 w 216800"/>
              <a:gd name="connsiteY22" fmla="*/ 193979 h 216801"/>
              <a:gd name="connsiteX23" fmla="*/ 94051 w 216800"/>
              <a:gd name="connsiteY23" fmla="*/ 199219 h 216801"/>
              <a:gd name="connsiteX24" fmla="*/ 85099 w 216800"/>
              <a:gd name="connsiteY24" fmla="*/ 211444 h 216801"/>
              <a:gd name="connsiteX25" fmla="*/ 81611 w 216800"/>
              <a:gd name="connsiteY25" fmla="*/ 215520 h 216801"/>
              <a:gd name="connsiteX26" fmla="*/ 76496 w 216800"/>
              <a:gd name="connsiteY26" fmla="*/ 216802 h 216801"/>
              <a:gd name="connsiteX27" fmla="*/ 69172 w 216800"/>
              <a:gd name="connsiteY27" fmla="*/ 215636 h 216801"/>
              <a:gd name="connsiteX28" fmla="*/ 61034 w 216800"/>
              <a:gd name="connsiteY28" fmla="*/ 212725 h 216801"/>
              <a:gd name="connsiteX29" fmla="*/ 53710 w 216800"/>
              <a:gd name="connsiteY29" fmla="*/ 208651 h 216801"/>
              <a:gd name="connsiteX30" fmla="*/ 48827 w 216800"/>
              <a:gd name="connsiteY30" fmla="*/ 203993 h 216801"/>
              <a:gd name="connsiteX31" fmla="*/ 47548 w 216800"/>
              <a:gd name="connsiteY31" fmla="*/ 200151 h 216801"/>
              <a:gd name="connsiteX32" fmla="*/ 49292 w 216800"/>
              <a:gd name="connsiteY32" fmla="*/ 193979 h 216801"/>
              <a:gd name="connsiteX33" fmla="*/ 51268 w 216800"/>
              <a:gd name="connsiteY33" fmla="*/ 181754 h 216801"/>
              <a:gd name="connsiteX34" fmla="*/ 45339 w 216800"/>
              <a:gd name="connsiteY34" fmla="*/ 169063 h 216801"/>
              <a:gd name="connsiteX35" fmla="*/ 37434 w 216800"/>
              <a:gd name="connsiteY35" fmla="*/ 164522 h 216801"/>
              <a:gd name="connsiteX36" fmla="*/ 28598 w 216800"/>
              <a:gd name="connsiteY36" fmla="*/ 163707 h 216801"/>
              <a:gd name="connsiteX37" fmla="*/ 18600 w 216800"/>
              <a:gd name="connsiteY37" fmla="*/ 165570 h 216801"/>
              <a:gd name="connsiteX38" fmla="*/ 12090 w 216800"/>
              <a:gd name="connsiteY38" fmla="*/ 165104 h 216801"/>
              <a:gd name="connsiteX39" fmla="*/ 7323 w 216800"/>
              <a:gd name="connsiteY39" fmla="*/ 160796 h 216801"/>
              <a:gd name="connsiteX40" fmla="*/ 3371 w 216800"/>
              <a:gd name="connsiteY40" fmla="*/ 153344 h 216801"/>
              <a:gd name="connsiteX41" fmla="*/ 696 w 216800"/>
              <a:gd name="connsiteY41" fmla="*/ 144961 h 216801"/>
              <a:gd name="connsiteX42" fmla="*/ 231 w 216800"/>
              <a:gd name="connsiteY42" fmla="*/ 137858 h 216801"/>
              <a:gd name="connsiteX43" fmla="*/ 4882 w 216800"/>
              <a:gd name="connsiteY43" fmla="*/ 131338 h 216801"/>
              <a:gd name="connsiteX44" fmla="*/ 17437 w 216800"/>
              <a:gd name="connsiteY44" fmla="*/ 122140 h 216801"/>
              <a:gd name="connsiteX45" fmla="*/ 23018 w 216800"/>
              <a:gd name="connsiteY45" fmla="*/ 107818 h 216801"/>
              <a:gd name="connsiteX46" fmla="*/ 17437 w 216800"/>
              <a:gd name="connsiteY46" fmla="*/ 93613 h 216801"/>
              <a:gd name="connsiteX47" fmla="*/ 4882 w 216800"/>
              <a:gd name="connsiteY47" fmla="*/ 84764 h 216801"/>
              <a:gd name="connsiteX48" fmla="*/ 1394 w 216800"/>
              <a:gd name="connsiteY48" fmla="*/ 81388 h 216801"/>
              <a:gd name="connsiteX49" fmla="*/ -1 w 216800"/>
              <a:gd name="connsiteY49" fmla="*/ 75915 h 216801"/>
              <a:gd name="connsiteX50" fmla="*/ 929 w 216800"/>
              <a:gd name="connsiteY50" fmla="*/ 69162 h 216801"/>
              <a:gd name="connsiteX51" fmla="*/ 3371 w 216800"/>
              <a:gd name="connsiteY51" fmla="*/ 61943 h 216801"/>
              <a:gd name="connsiteX52" fmla="*/ 6858 w 216800"/>
              <a:gd name="connsiteY52" fmla="*/ 55539 h 216801"/>
              <a:gd name="connsiteX53" fmla="*/ 11160 w 216800"/>
              <a:gd name="connsiteY53" fmla="*/ 51231 h 216801"/>
              <a:gd name="connsiteX54" fmla="*/ 14764 w 216800"/>
              <a:gd name="connsiteY54" fmla="*/ 50300 h 216801"/>
              <a:gd name="connsiteX55" fmla="*/ 18600 w 216800"/>
              <a:gd name="connsiteY55" fmla="*/ 51231 h 216801"/>
              <a:gd name="connsiteX56" fmla="*/ 33132 w 216800"/>
              <a:gd name="connsiteY56" fmla="*/ 52978 h 216801"/>
              <a:gd name="connsiteX57" fmla="*/ 46502 w 216800"/>
              <a:gd name="connsiteY57" fmla="*/ 46341 h 216801"/>
              <a:gd name="connsiteX58" fmla="*/ 50571 w 216800"/>
              <a:gd name="connsiteY58" fmla="*/ 39471 h 216801"/>
              <a:gd name="connsiteX59" fmla="*/ 52198 w 216800"/>
              <a:gd name="connsiteY59" fmla="*/ 31437 h 216801"/>
              <a:gd name="connsiteX60" fmla="*/ 52198 w 216800"/>
              <a:gd name="connsiteY60" fmla="*/ 24218 h 216801"/>
              <a:gd name="connsiteX61" fmla="*/ 51617 w 216800"/>
              <a:gd name="connsiteY61" fmla="*/ 19561 h 216801"/>
              <a:gd name="connsiteX62" fmla="*/ 50803 w 216800"/>
              <a:gd name="connsiteY62" fmla="*/ 16301 h 216801"/>
              <a:gd name="connsiteX63" fmla="*/ 51152 w 216800"/>
              <a:gd name="connsiteY63" fmla="*/ 13041 h 216801"/>
              <a:gd name="connsiteX64" fmla="*/ 56151 w 216800"/>
              <a:gd name="connsiteY64" fmla="*/ 7335 h 216801"/>
              <a:gd name="connsiteX65" fmla="*/ 63940 w 216800"/>
              <a:gd name="connsiteY65" fmla="*/ 3260 h 216801"/>
              <a:gd name="connsiteX66" fmla="*/ 72078 w 216800"/>
              <a:gd name="connsiteY66" fmla="*/ 815 h 216801"/>
              <a:gd name="connsiteX67" fmla="*/ 78356 w 216800"/>
              <a:gd name="connsiteY67" fmla="*/ 0 h 216801"/>
              <a:gd name="connsiteX68" fmla="*/ 83123 w 216800"/>
              <a:gd name="connsiteY68" fmla="*/ 1980 h 216801"/>
              <a:gd name="connsiteX69" fmla="*/ 85564 w 216800"/>
              <a:gd name="connsiteY69" fmla="*/ 6055 h 216801"/>
              <a:gd name="connsiteX70" fmla="*/ 93934 w 216800"/>
              <a:gd name="connsiteY70" fmla="*/ 17116 h 216801"/>
              <a:gd name="connsiteX71" fmla="*/ 107653 w 216800"/>
              <a:gd name="connsiteY71" fmla="*/ 21890 h 216801"/>
              <a:gd name="connsiteX72" fmla="*/ 122069 w 216800"/>
              <a:gd name="connsiteY72" fmla="*/ 17349 h 216801"/>
              <a:gd name="connsiteX73" fmla="*/ 130904 w 216800"/>
              <a:gd name="connsiteY73" fmla="*/ 5822 h 216801"/>
              <a:gd name="connsiteX74" fmla="*/ 133811 w 216800"/>
              <a:gd name="connsiteY74" fmla="*/ 1980 h 216801"/>
              <a:gd name="connsiteX75" fmla="*/ 137879 w 216800"/>
              <a:gd name="connsiteY75" fmla="*/ 0 h 216801"/>
              <a:gd name="connsiteX76" fmla="*/ 144971 w 216800"/>
              <a:gd name="connsiteY76" fmla="*/ 931 h 216801"/>
              <a:gd name="connsiteX77" fmla="*/ 152528 w 216800"/>
              <a:gd name="connsiteY77" fmla="*/ 3493 h 216801"/>
              <a:gd name="connsiteX78" fmla="*/ 159387 w 216800"/>
              <a:gd name="connsiteY78" fmla="*/ 7685 h 216801"/>
              <a:gd name="connsiteX79" fmla="*/ 164386 w 216800"/>
              <a:gd name="connsiteY79" fmla="*/ 13273 h 216801"/>
              <a:gd name="connsiteX80" fmla="*/ 165083 w 216800"/>
              <a:gd name="connsiteY80" fmla="*/ 17349 h 216801"/>
              <a:gd name="connsiteX81" fmla="*/ 164153 w 216800"/>
              <a:gd name="connsiteY81" fmla="*/ 20493 h 216801"/>
              <a:gd name="connsiteX82" fmla="*/ 162293 w 216800"/>
              <a:gd name="connsiteY82" fmla="*/ 34697 h 216801"/>
              <a:gd name="connsiteX83" fmla="*/ 169036 w 216800"/>
              <a:gd name="connsiteY83" fmla="*/ 47738 h 216801"/>
              <a:gd name="connsiteX84" fmla="*/ 182755 w 216800"/>
              <a:gd name="connsiteY84" fmla="*/ 53909 h 216801"/>
              <a:gd name="connsiteX85" fmla="*/ 197869 w 216800"/>
              <a:gd name="connsiteY85" fmla="*/ 51231 h 216801"/>
              <a:gd name="connsiteX86" fmla="*/ 202402 w 216800"/>
              <a:gd name="connsiteY86" fmla="*/ 50300 h 216801"/>
              <a:gd name="connsiteX87" fmla="*/ 206935 w 216800"/>
              <a:gd name="connsiteY87" fmla="*/ 52395 h 216801"/>
              <a:gd name="connsiteX88" fmla="*/ 213097 w 216800"/>
              <a:gd name="connsiteY88" fmla="*/ 62292 h 216801"/>
              <a:gd name="connsiteX89" fmla="*/ 216701 w 216800"/>
              <a:gd name="connsiteY89" fmla="*/ 75682 h 216801"/>
              <a:gd name="connsiteX90" fmla="*/ 215424 w 216800"/>
              <a:gd name="connsiteY90" fmla="*/ 81853 h 216801"/>
              <a:gd name="connsiteX91" fmla="*/ 211818 w 216800"/>
              <a:gd name="connsiteY91" fmla="*/ 84764 h 216801"/>
              <a:gd name="connsiteX92" fmla="*/ 199496 w 216800"/>
              <a:gd name="connsiteY92" fmla="*/ 93730 h 216801"/>
              <a:gd name="connsiteX93" fmla="*/ 194380 w 216800"/>
              <a:gd name="connsiteY93" fmla="*/ 108284 h 216801"/>
              <a:gd name="connsiteX94" fmla="*/ 198681 w 216800"/>
              <a:gd name="connsiteY94" fmla="*/ 122140 h 216801"/>
              <a:gd name="connsiteX95" fmla="*/ 209959 w 216800"/>
              <a:gd name="connsiteY95" fmla="*/ 130639 h 216801"/>
              <a:gd name="connsiteX96" fmla="*/ 212748 w 216800"/>
              <a:gd name="connsiteY96" fmla="*/ 132502 h 216801"/>
              <a:gd name="connsiteX97" fmla="*/ 216236 w 216800"/>
              <a:gd name="connsiteY97" fmla="*/ 137858 h 216801"/>
              <a:gd name="connsiteX98" fmla="*/ 108118 w 216800"/>
              <a:gd name="connsiteY98" fmla="*/ 158816 h 216801"/>
              <a:gd name="connsiteX99" fmla="*/ 127881 w 216800"/>
              <a:gd name="connsiteY99" fmla="*/ 154858 h 216801"/>
              <a:gd name="connsiteX100" fmla="*/ 144041 w 216800"/>
              <a:gd name="connsiteY100" fmla="*/ 143913 h 216801"/>
              <a:gd name="connsiteX101" fmla="*/ 154853 w 216800"/>
              <a:gd name="connsiteY101" fmla="*/ 127729 h 216801"/>
              <a:gd name="connsiteX102" fmla="*/ 158805 w 216800"/>
              <a:gd name="connsiteY102" fmla="*/ 108051 h 216801"/>
              <a:gd name="connsiteX103" fmla="*/ 154853 w 216800"/>
              <a:gd name="connsiteY103" fmla="*/ 88374 h 216801"/>
              <a:gd name="connsiteX104" fmla="*/ 144041 w 216800"/>
              <a:gd name="connsiteY104" fmla="*/ 72306 h 216801"/>
              <a:gd name="connsiteX105" fmla="*/ 127881 w 216800"/>
              <a:gd name="connsiteY105" fmla="*/ 61477 h 216801"/>
              <a:gd name="connsiteX106" fmla="*/ 108118 w 216800"/>
              <a:gd name="connsiteY106" fmla="*/ 57519 h 216801"/>
              <a:gd name="connsiteX107" fmla="*/ 88470 w 216800"/>
              <a:gd name="connsiteY107" fmla="*/ 61477 h 216801"/>
              <a:gd name="connsiteX108" fmla="*/ 72427 w 216800"/>
              <a:gd name="connsiteY108" fmla="*/ 72306 h 216801"/>
              <a:gd name="connsiteX109" fmla="*/ 61615 w 216800"/>
              <a:gd name="connsiteY109" fmla="*/ 88374 h 216801"/>
              <a:gd name="connsiteX110" fmla="*/ 57662 w 216800"/>
              <a:gd name="connsiteY110" fmla="*/ 108051 h 216801"/>
              <a:gd name="connsiteX111" fmla="*/ 61615 w 216800"/>
              <a:gd name="connsiteY111" fmla="*/ 127729 h 216801"/>
              <a:gd name="connsiteX112" fmla="*/ 72427 w 216800"/>
              <a:gd name="connsiteY112" fmla="*/ 143913 h 216801"/>
              <a:gd name="connsiteX113" fmla="*/ 88470 w 216800"/>
              <a:gd name="connsiteY113" fmla="*/ 154858 h 216801"/>
              <a:gd name="connsiteX114" fmla="*/ 108118 w 216800"/>
              <a:gd name="connsiteY114" fmla="*/ 158816 h 2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16800" h="216801">
                <a:moveTo>
                  <a:pt x="216236" y="137858"/>
                </a:moveTo>
                <a:cubicBezTo>
                  <a:pt x="216547" y="139721"/>
                  <a:pt x="216471" y="141972"/>
                  <a:pt x="216004" y="144612"/>
                </a:cubicBezTo>
                <a:cubicBezTo>
                  <a:pt x="215539" y="147251"/>
                  <a:pt x="214765" y="149929"/>
                  <a:pt x="213679" y="152646"/>
                </a:cubicBezTo>
                <a:cubicBezTo>
                  <a:pt x="212594" y="155362"/>
                  <a:pt x="211277" y="157808"/>
                  <a:pt x="209726" y="159981"/>
                </a:cubicBezTo>
                <a:cubicBezTo>
                  <a:pt x="208175" y="162154"/>
                  <a:pt x="206470" y="163707"/>
                  <a:pt x="204611" y="164638"/>
                </a:cubicBezTo>
                <a:cubicBezTo>
                  <a:pt x="202750" y="165570"/>
                  <a:pt x="201123" y="166036"/>
                  <a:pt x="199728" y="166036"/>
                </a:cubicBezTo>
                <a:cubicBezTo>
                  <a:pt x="198334" y="166036"/>
                  <a:pt x="196783" y="165725"/>
                  <a:pt x="195078" y="165104"/>
                </a:cubicBezTo>
                <a:cubicBezTo>
                  <a:pt x="193527" y="164638"/>
                  <a:pt x="191589" y="164211"/>
                  <a:pt x="189265" y="163823"/>
                </a:cubicBezTo>
                <a:cubicBezTo>
                  <a:pt x="186939" y="163435"/>
                  <a:pt x="184575" y="163358"/>
                  <a:pt x="182173" y="163590"/>
                </a:cubicBezTo>
                <a:cubicBezTo>
                  <a:pt x="179771" y="163823"/>
                  <a:pt x="177368" y="164328"/>
                  <a:pt x="174966" y="165104"/>
                </a:cubicBezTo>
                <a:cubicBezTo>
                  <a:pt x="172563" y="165880"/>
                  <a:pt x="170509" y="167200"/>
                  <a:pt x="168804" y="169063"/>
                </a:cubicBezTo>
                <a:cubicBezTo>
                  <a:pt x="165083" y="172944"/>
                  <a:pt x="162913" y="177369"/>
                  <a:pt x="162293" y="182336"/>
                </a:cubicBezTo>
                <a:cubicBezTo>
                  <a:pt x="161673" y="187303"/>
                  <a:pt x="162371" y="192039"/>
                  <a:pt x="164386" y="196542"/>
                </a:cubicBezTo>
                <a:cubicBezTo>
                  <a:pt x="165936" y="199645"/>
                  <a:pt x="165704" y="202751"/>
                  <a:pt x="163688" y="205856"/>
                </a:cubicBezTo>
                <a:cubicBezTo>
                  <a:pt x="162758" y="207098"/>
                  <a:pt x="161286" y="208380"/>
                  <a:pt x="159271" y="209698"/>
                </a:cubicBezTo>
                <a:cubicBezTo>
                  <a:pt x="157255" y="211018"/>
                  <a:pt x="155046" y="212221"/>
                  <a:pt x="152644" y="213307"/>
                </a:cubicBezTo>
                <a:cubicBezTo>
                  <a:pt x="150241" y="214395"/>
                  <a:pt x="147722" y="215249"/>
                  <a:pt x="145087" y="215870"/>
                </a:cubicBezTo>
                <a:cubicBezTo>
                  <a:pt x="142452" y="216491"/>
                  <a:pt x="140127" y="216802"/>
                  <a:pt x="138112" y="216802"/>
                </a:cubicBezTo>
                <a:cubicBezTo>
                  <a:pt x="136717" y="216802"/>
                  <a:pt x="135399" y="216257"/>
                  <a:pt x="134159" y="215171"/>
                </a:cubicBezTo>
                <a:cubicBezTo>
                  <a:pt x="132919" y="214085"/>
                  <a:pt x="132067" y="212919"/>
                  <a:pt x="131602" y="211679"/>
                </a:cubicBezTo>
                <a:lnTo>
                  <a:pt x="131369" y="211679"/>
                </a:lnTo>
                <a:cubicBezTo>
                  <a:pt x="129664" y="206866"/>
                  <a:pt x="126757" y="202712"/>
                  <a:pt x="122650" y="199219"/>
                </a:cubicBezTo>
                <a:cubicBezTo>
                  <a:pt x="118542" y="195727"/>
                  <a:pt x="113775" y="193979"/>
                  <a:pt x="108350" y="193979"/>
                </a:cubicBezTo>
                <a:cubicBezTo>
                  <a:pt x="103080" y="193979"/>
                  <a:pt x="98313" y="195727"/>
                  <a:pt x="94051" y="199219"/>
                </a:cubicBezTo>
                <a:cubicBezTo>
                  <a:pt x="89788" y="202712"/>
                  <a:pt x="86804" y="206788"/>
                  <a:pt x="85099" y="211444"/>
                </a:cubicBezTo>
                <a:cubicBezTo>
                  <a:pt x="84324" y="213307"/>
                  <a:pt x="83161" y="214667"/>
                  <a:pt x="81611" y="215520"/>
                </a:cubicBezTo>
                <a:cubicBezTo>
                  <a:pt x="80061" y="216374"/>
                  <a:pt x="78356" y="216802"/>
                  <a:pt x="76496" y="216802"/>
                </a:cubicBezTo>
                <a:cubicBezTo>
                  <a:pt x="74326" y="216802"/>
                  <a:pt x="71884" y="216413"/>
                  <a:pt x="69172" y="215636"/>
                </a:cubicBezTo>
                <a:cubicBezTo>
                  <a:pt x="66459" y="214860"/>
                  <a:pt x="63746" y="213889"/>
                  <a:pt x="61034" y="212725"/>
                </a:cubicBezTo>
                <a:cubicBezTo>
                  <a:pt x="58321" y="211561"/>
                  <a:pt x="55879" y="210204"/>
                  <a:pt x="53710" y="208651"/>
                </a:cubicBezTo>
                <a:cubicBezTo>
                  <a:pt x="51540" y="207098"/>
                  <a:pt x="49912" y="205546"/>
                  <a:pt x="48827" y="203993"/>
                </a:cubicBezTo>
                <a:cubicBezTo>
                  <a:pt x="48052" y="202907"/>
                  <a:pt x="47625" y="201626"/>
                  <a:pt x="47548" y="200151"/>
                </a:cubicBezTo>
                <a:cubicBezTo>
                  <a:pt x="47471" y="198676"/>
                  <a:pt x="48052" y="196620"/>
                  <a:pt x="49292" y="193979"/>
                </a:cubicBezTo>
                <a:cubicBezTo>
                  <a:pt x="50997" y="190409"/>
                  <a:pt x="51656" y="186334"/>
                  <a:pt x="51268" y="181754"/>
                </a:cubicBezTo>
                <a:cubicBezTo>
                  <a:pt x="50881" y="177174"/>
                  <a:pt x="48904" y="172944"/>
                  <a:pt x="45339" y="169063"/>
                </a:cubicBezTo>
                <a:cubicBezTo>
                  <a:pt x="43169" y="166734"/>
                  <a:pt x="40534" y="165220"/>
                  <a:pt x="37434" y="164522"/>
                </a:cubicBezTo>
                <a:cubicBezTo>
                  <a:pt x="34334" y="163823"/>
                  <a:pt x="31388" y="163551"/>
                  <a:pt x="28598" y="163707"/>
                </a:cubicBezTo>
                <a:cubicBezTo>
                  <a:pt x="25343" y="163862"/>
                  <a:pt x="22010" y="164483"/>
                  <a:pt x="18600" y="165570"/>
                </a:cubicBezTo>
                <a:cubicBezTo>
                  <a:pt x="16430" y="166191"/>
                  <a:pt x="14260" y="166036"/>
                  <a:pt x="12090" y="165104"/>
                </a:cubicBezTo>
                <a:cubicBezTo>
                  <a:pt x="10385" y="164483"/>
                  <a:pt x="8796" y="163047"/>
                  <a:pt x="7323" y="160796"/>
                </a:cubicBezTo>
                <a:cubicBezTo>
                  <a:pt x="5851" y="158545"/>
                  <a:pt x="4533" y="156061"/>
                  <a:pt x="3371" y="153344"/>
                </a:cubicBezTo>
                <a:cubicBezTo>
                  <a:pt x="2208" y="150627"/>
                  <a:pt x="1317" y="147833"/>
                  <a:pt x="696" y="144961"/>
                </a:cubicBezTo>
                <a:cubicBezTo>
                  <a:pt x="77" y="142089"/>
                  <a:pt x="-79" y="139721"/>
                  <a:pt x="231" y="137858"/>
                </a:cubicBezTo>
                <a:cubicBezTo>
                  <a:pt x="696" y="134443"/>
                  <a:pt x="2246" y="132270"/>
                  <a:pt x="4882" y="131338"/>
                </a:cubicBezTo>
                <a:cubicBezTo>
                  <a:pt x="9532" y="129475"/>
                  <a:pt x="13717" y="126409"/>
                  <a:pt x="17437" y="122140"/>
                </a:cubicBezTo>
                <a:cubicBezTo>
                  <a:pt x="21158" y="117870"/>
                  <a:pt x="23018" y="113097"/>
                  <a:pt x="23018" y="107818"/>
                </a:cubicBezTo>
                <a:cubicBezTo>
                  <a:pt x="23018" y="102385"/>
                  <a:pt x="21158" y="97650"/>
                  <a:pt x="17437" y="93613"/>
                </a:cubicBezTo>
                <a:cubicBezTo>
                  <a:pt x="13717" y="89577"/>
                  <a:pt x="9532" y="86627"/>
                  <a:pt x="4882" y="84764"/>
                </a:cubicBezTo>
                <a:cubicBezTo>
                  <a:pt x="3487" y="84299"/>
                  <a:pt x="2324" y="83173"/>
                  <a:pt x="1394" y="81388"/>
                </a:cubicBezTo>
                <a:cubicBezTo>
                  <a:pt x="464" y="79602"/>
                  <a:pt x="-1" y="77778"/>
                  <a:pt x="-1" y="75915"/>
                </a:cubicBezTo>
                <a:cubicBezTo>
                  <a:pt x="-1" y="73897"/>
                  <a:pt x="309" y="71646"/>
                  <a:pt x="929" y="69162"/>
                </a:cubicBezTo>
                <a:cubicBezTo>
                  <a:pt x="1549" y="66678"/>
                  <a:pt x="2363" y="64272"/>
                  <a:pt x="3371" y="61943"/>
                </a:cubicBezTo>
                <a:cubicBezTo>
                  <a:pt x="4378" y="59615"/>
                  <a:pt x="5541" y="57480"/>
                  <a:pt x="6858" y="55539"/>
                </a:cubicBezTo>
                <a:cubicBezTo>
                  <a:pt x="8176" y="53599"/>
                  <a:pt x="9609" y="52163"/>
                  <a:pt x="11160" y="51231"/>
                </a:cubicBezTo>
                <a:cubicBezTo>
                  <a:pt x="12400" y="50455"/>
                  <a:pt x="13601" y="50144"/>
                  <a:pt x="14764" y="50300"/>
                </a:cubicBezTo>
                <a:cubicBezTo>
                  <a:pt x="15926" y="50455"/>
                  <a:pt x="17205" y="50765"/>
                  <a:pt x="18600" y="51231"/>
                </a:cubicBezTo>
                <a:cubicBezTo>
                  <a:pt x="23250" y="53094"/>
                  <a:pt x="28094" y="53676"/>
                  <a:pt x="33132" y="52978"/>
                </a:cubicBezTo>
                <a:cubicBezTo>
                  <a:pt x="38170" y="52279"/>
                  <a:pt x="42626" y="50067"/>
                  <a:pt x="46502" y="46341"/>
                </a:cubicBezTo>
                <a:cubicBezTo>
                  <a:pt x="48362" y="44478"/>
                  <a:pt x="49718" y="42188"/>
                  <a:pt x="50571" y="39471"/>
                </a:cubicBezTo>
                <a:cubicBezTo>
                  <a:pt x="51423" y="36754"/>
                  <a:pt x="51966" y="34076"/>
                  <a:pt x="52198" y="31437"/>
                </a:cubicBezTo>
                <a:cubicBezTo>
                  <a:pt x="52431" y="28798"/>
                  <a:pt x="52431" y="26392"/>
                  <a:pt x="52198" y="24218"/>
                </a:cubicBezTo>
                <a:cubicBezTo>
                  <a:pt x="51966" y="22045"/>
                  <a:pt x="51772" y="20493"/>
                  <a:pt x="51617" y="19561"/>
                </a:cubicBezTo>
                <a:cubicBezTo>
                  <a:pt x="51307" y="18630"/>
                  <a:pt x="51036" y="17543"/>
                  <a:pt x="50803" y="16301"/>
                </a:cubicBezTo>
                <a:cubicBezTo>
                  <a:pt x="50571" y="15059"/>
                  <a:pt x="50687" y="13972"/>
                  <a:pt x="51152" y="13041"/>
                </a:cubicBezTo>
                <a:cubicBezTo>
                  <a:pt x="52082" y="10867"/>
                  <a:pt x="53748" y="8966"/>
                  <a:pt x="56151" y="7335"/>
                </a:cubicBezTo>
                <a:cubicBezTo>
                  <a:pt x="58554" y="5705"/>
                  <a:pt x="61150" y="4347"/>
                  <a:pt x="63940" y="3260"/>
                </a:cubicBezTo>
                <a:cubicBezTo>
                  <a:pt x="66730" y="2173"/>
                  <a:pt x="69443" y="1358"/>
                  <a:pt x="72078" y="815"/>
                </a:cubicBezTo>
                <a:cubicBezTo>
                  <a:pt x="74713" y="272"/>
                  <a:pt x="76806" y="0"/>
                  <a:pt x="78356" y="0"/>
                </a:cubicBezTo>
                <a:cubicBezTo>
                  <a:pt x="80371" y="0"/>
                  <a:pt x="81960" y="660"/>
                  <a:pt x="83123" y="1980"/>
                </a:cubicBezTo>
                <a:cubicBezTo>
                  <a:pt x="84285" y="3299"/>
                  <a:pt x="85099" y="4658"/>
                  <a:pt x="85564" y="6055"/>
                </a:cubicBezTo>
                <a:cubicBezTo>
                  <a:pt x="87269" y="10246"/>
                  <a:pt x="90059" y="13933"/>
                  <a:pt x="93934" y="17116"/>
                </a:cubicBezTo>
                <a:cubicBezTo>
                  <a:pt x="97810" y="20298"/>
                  <a:pt x="102382" y="21890"/>
                  <a:pt x="107653" y="21890"/>
                </a:cubicBezTo>
                <a:cubicBezTo>
                  <a:pt x="113078" y="21890"/>
                  <a:pt x="117883" y="20376"/>
                  <a:pt x="122069" y="17349"/>
                </a:cubicBezTo>
                <a:cubicBezTo>
                  <a:pt x="126254" y="14322"/>
                  <a:pt x="129199" y="10479"/>
                  <a:pt x="130904" y="5822"/>
                </a:cubicBezTo>
                <a:cubicBezTo>
                  <a:pt x="131524" y="4580"/>
                  <a:pt x="132493" y="3299"/>
                  <a:pt x="133811" y="1980"/>
                </a:cubicBezTo>
                <a:cubicBezTo>
                  <a:pt x="135128" y="660"/>
                  <a:pt x="136484" y="0"/>
                  <a:pt x="137879" y="0"/>
                </a:cubicBezTo>
                <a:cubicBezTo>
                  <a:pt x="140049" y="0"/>
                  <a:pt x="142413" y="311"/>
                  <a:pt x="144971" y="931"/>
                </a:cubicBezTo>
                <a:cubicBezTo>
                  <a:pt x="147529" y="1553"/>
                  <a:pt x="150047" y="2406"/>
                  <a:pt x="152528" y="3493"/>
                </a:cubicBezTo>
                <a:cubicBezTo>
                  <a:pt x="155008" y="4580"/>
                  <a:pt x="157294" y="5977"/>
                  <a:pt x="159387" y="7685"/>
                </a:cubicBezTo>
                <a:cubicBezTo>
                  <a:pt x="161480" y="9392"/>
                  <a:pt x="163146" y="11255"/>
                  <a:pt x="164386" y="13273"/>
                </a:cubicBezTo>
                <a:cubicBezTo>
                  <a:pt x="165161" y="14515"/>
                  <a:pt x="165393" y="15874"/>
                  <a:pt x="165083" y="17349"/>
                </a:cubicBezTo>
                <a:cubicBezTo>
                  <a:pt x="164774" y="18824"/>
                  <a:pt x="164463" y="19871"/>
                  <a:pt x="164153" y="20493"/>
                </a:cubicBezTo>
                <a:cubicBezTo>
                  <a:pt x="162138" y="24995"/>
                  <a:pt x="161518" y="29730"/>
                  <a:pt x="162293" y="34697"/>
                </a:cubicBezTo>
                <a:cubicBezTo>
                  <a:pt x="163068" y="39665"/>
                  <a:pt x="165316" y="44012"/>
                  <a:pt x="169036" y="47738"/>
                </a:cubicBezTo>
                <a:cubicBezTo>
                  <a:pt x="172756" y="51464"/>
                  <a:pt x="177329" y="53521"/>
                  <a:pt x="182755" y="53909"/>
                </a:cubicBezTo>
                <a:cubicBezTo>
                  <a:pt x="188179" y="54297"/>
                  <a:pt x="193218" y="53404"/>
                  <a:pt x="197869" y="51231"/>
                </a:cubicBezTo>
                <a:cubicBezTo>
                  <a:pt x="199107" y="50455"/>
                  <a:pt x="200619" y="50144"/>
                  <a:pt x="202402" y="50300"/>
                </a:cubicBezTo>
                <a:cubicBezTo>
                  <a:pt x="204185" y="50455"/>
                  <a:pt x="205695" y="51154"/>
                  <a:pt x="206935" y="52395"/>
                </a:cubicBezTo>
                <a:cubicBezTo>
                  <a:pt x="209261" y="54569"/>
                  <a:pt x="211314" y="57868"/>
                  <a:pt x="213097" y="62292"/>
                </a:cubicBezTo>
                <a:cubicBezTo>
                  <a:pt x="214881" y="66717"/>
                  <a:pt x="216082" y="71180"/>
                  <a:pt x="216701" y="75682"/>
                </a:cubicBezTo>
                <a:cubicBezTo>
                  <a:pt x="217012" y="78321"/>
                  <a:pt x="216586" y="80379"/>
                  <a:pt x="215424" y="81853"/>
                </a:cubicBezTo>
                <a:cubicBezTo>
                  <a:pt x="214260" y="83328"/>
                  <a:pt x="213058" y="84299"/>
                  <a:pt x="211818" y="84764"/>
                </a:cubicBezTo>
                <a:cubicBezTo>
                  <a:pt x="207013" y="86472"/>
                  <a:pt x="202906" y="89461"/>
                  <a:pt x="199496" y="93730"/>
                </a:cubicBezTo>
                <a:cubicBezTo>
                  <a:pt x="196085" y="97999"/>
                  <a:pt x="194380" y="102850"/>
                  <a:pt x="194380" y="108284"/>
                </a:cubicBezTo>
                <a:cubicBezTo>
                  <a:pt x="194380" y="113563"/>
                  <a:pt x="195814" y="118181"/>
                  <a:pt x="198681" y="122140"/>
                </a:cubicBezTo>
                <a:cubicBezTo>
                  <a:pt x="201548" y="126098"/>
                  <a:pt x="205308" y="128932"/>
                  <a:pt x="209959" y="130639"/>
                </a:cubicBezTo>
                <a:cubicBezTo>
                  <a:pt x="211043" y="131261"/>
                  <a:pt x="211974" y="131881"/>
                  <a:pt x="212748" y="132502"/>
                </a:cubicBezTo>
                <a:cubicBezTo>
                  <a:pt x="214453" y="133900"/>
                  <a:pt x="215617" y="135685"/>
                  <a:pt x="216236" y="137858"/>
                </a:cubicBezTo>
                <a:close/>
                <a:moveTo>
                  <a:pt x="108118" y="158816"/>
                </a:moveTo>
                <a:cubicBezTo>
                  <a:pt x="115093" y="158816"/>
                  <a:pt x="121681" y="157497"/>
                  <a:pt x="127881" y="154858"/>
                </a:cubicBezTo>
                <a:cubicBezTo>
                  <a:pt x="134082" y="152219"/>
                  <a:pt x="139468" y="148570"/>
                  <a:pt x="144041" y="143913"/>
                </a:cubicBezTo>
                <a:cubicBezTo>
                  <a:pt x="148614" y="139256"/>
                  <a:pt x="152218" y="133861"/>
                  <a:pt x="154853" y="127729"/>
                </a:cubicBezTo>
                <a:cubicBezTo>
                  <a:pt x="157488" y="121596"/>
                  <a:pt x="158805" y="115037"/>
                  <a:pt x="158805" y="108051"/>
                </a:cubicBezTo>
                <a:cubicBezTo>
                  <a:pt x="158805" y="101065"/>
                  <a:pt x="157488" y="94506"/>
                  <a:pt x="154853" y="88374"/>
                </a:cubicBezTo>
                <a:cubicBezTo>
                  <a:pt x="152218" y="82242"/>
                  <a:pt x="148614" y="76886"/>
                  <a:pt x="144041" y="72306"/>
                </a:cubicBezTo>
                <a:cubicBezTo>
                  <a:pt x="139468" y="67726"/>
                  <a:pt x="134082" y="64116"/>
                  <a:pt x="127881" y="61477"/>
                </a:cubicBezTo>
                <a:cubicBezTo>
                  <a:pt x="121681" y="58838"/>
                  <a:pt x="115093" y="57519"/>
                  <a:pt x="108118" y="57519"/>
                </a:cubicBezTo>
                <a:cubicBezTo>
                  <a:pt x="101142" y="57519"/>
                  <a:pt x="94593" y="58838"/>
                  <a:pt x="88470" y="61477"/>
                </a:cubicBezTo>
                <a:cubicBezTo>
                  <a:pt x="82348" y="64116"/>
                  <a:pt x="77000" y="67726"/>
                  <a:pt x="72427" y="72306"/>
                </a:cubicBezTo>
                <a:cubicBezTo>
                  <a:pt x="67854" y="76886"/>
                  <a:pt x="64250" y="82242"/>
                  <a:pt x="61615" y="88374"/>
                </a:cubicBezTo>
                <a:cubicBezTo>
                  <a:pt x="58980" y="94506"/>
                  <a:pt x="57662" y="101065"/>
                  <a:pt x="57662" y="108051"/>
                </a:cubicBezTo>
                <a:cubicBezTo>
                  <a:pt x="57662" y="115037"/>
                  <a:pt x="58980" y="121596"/>
                  <a:pt x="61615" y="127729"/>
                </a:cubicBezTo>
                <a:cubicBezTo>
                  <a:pt x="64250" y="133861"/>
                  <a:pt x="67854" y="139256"/>
                  <a:pt x="72427" y="143913"/>
                </a:cubicBezTo>
                <a:cubicBezTo>
                  <a:pt x="77000" y="148570"/>
                  <a:pt x="82348" y="152219"/>
                  <a:pt x="88470" y="154858"/>
                </a:cubicBezTo>
                <a:cubicBezTo>
                  <a:pt x="94593" y="157497"/>
                  <a:pt x="101142" y="158816"/>
                  <a:pt x="108118" y="158816"/>
                </a:cubicBezTo>
                <a:close/>
              </a:path>
            </a:pathLst>
          </a:custGeom>
          <a:gradFill flip="none" rotWithShape="1">
            <a:gsLst>
              <a:gs pos="92000">
                <a:schemeClr val="accent1">
                  <a:lumMod val="75000"/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0"/>
                </a:schemeClr>
              </a:gs>
              <a:gs pos="40000">
                <a:schemeClr val="accent1">
                  <a:lumMod val="60000"/>
                  <a:lumOff val="40000"/>
                  <a:alpha val="100000"/>
                </a:schemeClr>
              </a:gs>
              <a:gs pos="64000">
                <a:schemeClr val="accent1">
                  <a:alpha val="100000"/>
                </a:schemeClr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  <a:scene3d>
            <a:camera prst="isometricOffAxis2Left"/>
            <a:lightRig rig="threePt" dir="t">
              <a:rot lat="0" lon="0" rev="10800000"/>
            </a:lightRig>
          </a:scene3d>
          <a:sp3d extrusionH="2032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0" name="正文"/>
          <p:cNvSpPr txBox="1"/>
          <p:nvPr>
            <p:custDataLst>
              <p:tags r:id="rId32"/>
            </p:custDataLst>
          </p:nvPr>
        </p:nvSpPr>
        <p:spPr>
          <a:xfrm>
            <a:off x="398780" y="1688465"/>
            <a:ext cx="2934335" cy="221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稳钱：理财最佳替代</a:t>
            </a:r>
            <a:endParaRPr lang="zh-CN" altLang="en-US" b="1" spc="15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固收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1400" u="sng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创金合信鑫祥混合</a:t>
            </a:r>
            <a:r>
              <a:rPr lang="en-US" altLang="zh-CN" sz="1400" u="sng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、金鹰恒润债券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短债：金鹰添瑞中短债债券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创金合信鑫日享短债债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33"/>
            </p:custDataLst>
          </p:nvPr>
        </p:nvSpPr>
        <p:spPr>
          <a:xfrm>
            <a:off x="9116060" y="2388553"/>
            <a:ext cx="2520000" cy="72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6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活钱：定存最佳替代</a:t>
            </a:r>
            <a:endParaRPr lang="zh-CN" altLang="en-US" sz="1600" b="1" spc="15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sz="14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金鹰货币</a:t>
            </a:r>
            <a:r>
              <a:rPr lang="en-US" altLang="zh-CN" sz="14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endParaRPr lang="en-US" altLang="zh-CN" sz="14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创金合信货币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34"/>
            </p:custDataLst>
          </p:nvPr>
        </p:nvSpPr>
        <p:spPr>
          <a:xfrm>
            <a:off x="4118610" y="993775"/>
            <a:ext cx="5597525" cy="13950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长钱：严选指增产品为主，穿越牛熊</a:t>
            </a:r>
            <a:endParaRPr lang="zh-CN" altLang="en-US" b="1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小盘：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明亚中证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1000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指数增强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u="sng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红利：创金合信红利甄选量化选股混合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赛道：金鹰科技创新股票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13410" y="5271135"/>
            <a:ext cx="110794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sz="2000" b="1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长钱重点推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明亚中证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1000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，强势行情下追求更高收益；</a:t>
            </a:r>
            <a:endParaRPr lang="zh-CN" altLang="en-US" sz="20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稳钱重点推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创金合信鑫祥混合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，强势行情下稳中求进；活钱重点推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金鹰货币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，收益稳健</a:t>
            </a:r>
            <a:endParaRPr lang="zh-CN" altLang="en-US" sz="2000" b="1" kern="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endParaRPr lang="zh-CN" altLang="en-US" sz="2000" b="1" kern="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300" y="6210300"/>
            <a:ext cx="11950700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基金的过往业绩并不预示其未来表现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基金管理人管理的其他基金的业绩并不构成基金业绩表现的保证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市场有风险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投资需谨慎！</a:t>
            </a:r>
            <a:endParaRPr lang="zh-CN" altLang="en-US" sz="1200" kern="0" spc="15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-41910"/>
            <a:ext cx="12192635" cy="6900545"/>
          </a:xfrm>
          <a:prstGeom prst="rect">
            <a:avLst/>
          </a:prstGeom>
        </p:spPr>
      </p:pic>
    </p:spTree>
    <p:custDataLst>
      <p:tags r:id="rId3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822960"/>
            <a:ext cx="10031730" cy="579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十年一遇大级别行情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2555" y="4168140"/>
            <a:ext cx="84537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b="1">
                <a:highlight>
                  <a:srgbClr val="FFFF00"/>
                </a:highlight>
              </a:rPr>
              <a:t>增量资金决定市场的方向，除了</a:t>
            </a:r>
            <a:r>
              <a:rPr lang="en-US" altLang="zh-CN" sz="1600" b="1">
                <a:highlight>
                  <a:srgbClr val="FFFF00"/>
                </a:highlight>
              </a:rPr>
              <a:t>A</a:t>
            </a:r>
            <a:r>
              <a:rPr lang="zh-CN" altLang="en-US" sz="1600" b="1">
                <a:highlight>
                  <a:srgbClr val="FFFF00"/>
                </a:highlight>
              </a:rPr>
              <a:t>股以外，资金别无去处，流动资金已创新高</a:t>
            </a:r>
            <a:r>
              <a:rPr lang="en-US" altLang="zh-CN" sz="1600" b="1">
                <a:highlight>
                  <a:srgbClr val="FFFF00"/>
                </a:highlight>
              </a:rPr>
              <a:t>!</a:t>
            </a:r>
            <a:endParaRPr lang="en-US" altLang="zh-CN" sz="1600" b="1">
              <a:highlight>
                <a:srgbClr val="FFFF00"/>
              </a:highlight>
            </a:endParaRPr>
          </a:p>
          <a:p>
            <a:pPr algn="l"/>
            <a:endParaRPr lang="zh-CN" altLang="en-US" sz="1600" b="1">
              <a:highlight>
                <a:srgbClr val="FFFF00"/>
              </a:highlight>
            </a:endParaRPr>
          </a:p>
          <a:p>
            <a:pPr algn="l"/>
            <a:r>
              <a:rPr lang="zh-CN" altLang="en-US" sz="1600" b="1">
                <a:highlight>
                  <a:srgbClr val="FFFF00"/>
                </a:highlight>
              </a:rPr>
              <a:t>别太快，越慢越健康！</a:t>
            </a:r>
            <a:endParaRPr lang="zh-CN" altLang="en-US" sz="1600" b="1">
              <a:highlight>
                <a:srgbClr val="FFFF00"/>
              </a:highlight>
            </a:endParaRPr>
          </a:p>
          <a:p>
            <a:pPr algn="l"/>
            <a:endParaRPr lang="zh-CN" altLang="en-US" sz="1600" b="1">
              <a:highlight>
                <a:srgbClr val="FFFF00"/>
              </a:highlight>
            </a:endParaRPr>
          </a:p>
          <a:p>
            <a:pPr algn="l"/>
            <a:r>
              <a:rPr lang="zh-CN" altLang="en-US" sz="1600" b="1">
                <a:highlight>
                  <a:srgbClr val="FFFF00"/>
                </a:highlight>
              </a:rPr>
              <a:t>场外资金都在找机会进场</a:t>
            </a:r>
            <a:r>
              <a:rPr lang="en-US" altLang="zh-CN" sz="1600" b="1">
                <a:highlight>
                  <a:srgbClr val="FFFF00"/>
                </a:highlight>
              </a:rPr>
              <a:t>!</a:t>
            </a:r>
            <a:endParaRPr lang="en-US" altLang="zh-CN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9.2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市场消息汇总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4710" y="1703705"/>
            <a:ext cx="8389620" cy="4462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b="1"/>
          </a:p>
          <a:p>
            <a:r>
              <a:rPr lang="en-US" altLang="zh-CN" b="1"/>
              <a:t>1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机器人</a:t>
            </a:r>
            <a:r>
              <a:rPr lang="zh-CN" altLang="en-US" b="1"/>
              <a:t>：马斯克表示，</a:t>
            </a:r>
            <a:r>
              <a:rPr lang="en-US" altLang="zh-CN" b="1"/>
              <a:t>Optimus</a:t>
            </a:r>
            <a:r>
              <a:rPr lang="zh-CN" altLang="en-US" b="1"/>
              <a:t>机器人有望在未来几年内实现大规模应用，并成为公司核心业务之一。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2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算力相关</a:t>
            </a:r>
            <a:r>
              <a:rPr lang="zh-CN" altLang="en-US" b="1"/>
              <a:t>：阿里云营收同比增长</a:t>
            </a:r>
            <a:r>
              <a:rPr lang="en-US" altLang="zh-CN" b="1"/>
              <a:t>26%</a:t>
            </a:r>
            <a:r>
              <a:rPr lang="zh-CN" altLang="en-US" b="1"/>
              <a:t>，在人工智能和云基础设施上的资本支出投资达</a:t>
            </a:r>
            <a:r>
              <a:rPr lang="en-US" altLang="zh-CN" b="1"/>
              <a:t>386</a:t>
            </a:r>
            <a:r>
              <a:rPr lang="zh-CN" altLang="en-US" b="1"/>
              <a:t>亿元人民币。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3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北斗导航</a:t>
            </a:r>
            <a:r>
              <a:rPr lang="zh-CN" altLang="en-US" b="1"/>
              <a:t>：中方在</a:t>
            </a:r>
            <a:r>
              <a:rPr lang="en-US" altLang="zh-CN" b="1"/>
              <a:t>“</a:t>
            </a:r>
            <a:r>
              <a:rPr lang="zh-CN" altLang="en-US" b="1"/>
              <a:t>上海合作组织＋</a:t>
            </a:r>
            <a:r>
              <a:rPr lang="en-US" altLang="zh-CN" b="1"/>
              <a:t>”</a:t>
            </a:r>
            <a:r>
              <a:rPr lang="zh-CN" altLang="en-US" b="1"/>
              <a:t>会议上表示，欢迎各方使用北斗卫星导航系统。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4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证券</a:t>
            </a:r>
            <a:r>
              <a:rPr lang="zh-CN" altLang="en-US" b="1"/>
              <a:t>：证券行业上半年净利同比增逾</a:t>
            </a:r>
            <a:r>
              <a:rPr lang="en-US" altLang="zh-CN" b="1"/>
              <a:t>40%</a:t>
            </a:r>
            <a:r>
              <a:rPr lang="zh-CN" altLang="en-US" b="1"/>
              <a:t>，下半年市场成交额持续攀升，经纪业务有望持续增长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---</a:t>
            </a:r>
            <a:r>
              <a:rPr lang="zh-CN" altLang="en-US" b="1"/>
              <a:t>来源于财联社</a:t>
            </a:r>
            <a:endParaRPr lang="zh-CN" altLang="en-US" b="1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底部启动【数据港】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866140"/>
            <a:ext cx="11550650" cy="5775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390" y="811530"/>
            <a:ext cx="11415395" cy="5770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底部启动【虹软科技】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330" y="816610"/>
            <a:ext cx="11736705" cy="5807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底部启动【先导智能】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385" y="808355"/>
            <a:ext cx="10594975" cy="5790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4"/>
  <p:tag name="KSO_WM_UNIT_ID" val="diagram20231444_2*l_i*1_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solidLine&quot;:{&quot;brightness&quot;:0,&quot;colorType&quot;:1,&quot;foreColorIndex&quot;:5,&quot;transparency&quot;:0.85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5"/>
  <p:tag name="KSO_WM_UNIT_ID" val="diagram20231444_2*l_i*1_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6"/>
  <p:tag name="KSO_WM_UNIT_ID" val="diagram20231444_2*l_i*1_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7"/>
  <p:tag name="KSO_WM_UNIT_ID" val="diagram20231444_2*l_i*1_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8"/>
  <p:tag name="KSO_WM_UNIT_ID" val="diagram20231444_2*l_i*1_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9"/>
  <p:tag name="KSO_WM_UNIT_ID" val="diagram20231444_2*l_i*1_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0"/>
  <p:tag name="KSO_WM_UNIT_ID" val="diagram20231444_2*l_i*1_1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1"/>
  <p:tag name="KSO_WM_UNIT_ID" val="diagram20231444_2*l_i*1_1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2"/>
  <p:tag name="KSO_WM_UNIT_ID" val="diagram20231444_2*l_i*1_1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3"/>
  <p:tag name="KSO_WM_UNIT_ID" val="diagram20231444_2*l_i*1_1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4"/>
  <p:tag name="KSO_WM_UNIT_ID" val="diagram20231444_2*l_i*1_1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5"/>
  <p:tag name="KSO_WM_UNIT_ID" val="diagram20231444_2*l_i*1_1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6"/>
  <p:tag name="KSO_WM_UNIT_ID" val="diagram20231444_2*l_i*1_1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7"/>
  <p:tag name="KSO_WM_UNIT_ID" val="diagram20231444_2*l_i*1_1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8"/>
  <p:tag name="KSO_WM_UNIT_ID" val="diagram20231444_2*l_i*1_1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9"/>
  <p:tag name="KSO_WM_UNIT_ID" val="diagram20231444_2*l_i*1_1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0"/>
  <p:tag name="KSO_WM_UNIT_ID" val="diagram20231444_2*l_i*1_2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1"/>
  <p:tag name="KSO_WM_UNIT_ID" val="diagram20231444_2*l_i*1_2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2"/>
  <p:tag name="KSO_WM_UNIT_ID" val="diagram20231444_2*l_i*1_2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3"/>
  <p:tag name="KSO_WM_UNIT_ID" val="diagram20231444_2*l_i*1_2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4"/>
  <p:tag name="KSO_WM_UNIT_ID" val="diagram20231444_2*l_i*1_2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5"/>
  <p:tag name="KSO_WM_UNIT_ID" val="diagram20231444_2*l_i*1_2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-0.25,&quot;colorType&quot;:1,&quot;foreColorIndex&quot;:5,&quot;pos&quot;:0.9200000166893005,&quot;transparency&quot;:0},{&quot;brightness&quot;:0.800000011920929,&quot;colorType&quot;:1,&quot;foreColorIndex&quot;:5,&quot;pos&quot;:0,&quot;transparency&quot;:0},{&quot;brightness&quot;:0.4000000059604645,&quot;colorType&quot;:1,&quot;foreColorIndex&quot;:5,&quot;pos&quot;:0.4000000059604645,&quot;transparency&quot;:0},{&quot;brightness&quot;:0,&quot;colorType&quot;:1,&quot;foreColorIndex&quot;:5,&quot;pos&quot;:0.6399999856948853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444_2*l_h_f*1_1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444_2*l_h_f*1_3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444_2*l_h_f*1_2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357]}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"/>
  <p:tag name="KSO_WM_UNIT_ID" val="diagram20231444_2*l_i*1_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"/>
  <p:tag name="KSO_WM_UNIT_ID" val="diagram20231444_2*l_i*1_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3"/>
  <p:tag name="KSO_WM_UNIT_ID" val="diagram20231444_2*l_i*1_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2420</Words>
  <Application>WPS 演示</Application>
  <PresentationFormat>宽屏</PresentationFormat>
  <Paragraphs>217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Arial</vt:lpstr>
      <vt:lpstr>DIN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1745</cp:revision>
  <dcterms:created xsi:type="dcterms:W3CDTF">2019-06-19T02:08:00Z</dcterms:created>
  <dcterms:modified xsi:type="dcterms:W3CDTF">2025-09-02T09:03:07Z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98B0645011BC43B0BFB9BFC8374894E3</vt:lpwstr>
  </property>
</Properties>
</file>