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42"/>
  </p:handoutMasterIdLst>
  <p:sldIdLst>
    <p:sldId id="720" r:id="rId3"/>
    <p:sldId id="267" r:id="rId4"/>
    <p:sldId id="329" r:id="rId5"/>
    <p:sldId id="686" r:id="rId6"/>
    <p:sldId id="648" r:id="rId7"/>
    <p:sldId id="685" r:id="rId8"/>
    <p:sldId id="688" r:id="rId9"/>
    <p:sldId id="687" r:id="rId10"/>
    <p:sldId id="689" r:id="rId11"/>
    <p:sldId id="690" r:id="rId12"/>
    <p:sldId id="692" r:id="rId13"/>
    <p:sldId id="649" r:id="rId14"/>
    <p:sldId id="506" r:id="rId15"/>
    <p:sldId id="608" r:id="rId16"/>
    <p:sldId id="508" r:id="rId17"/>
    <p:sldId id="609" r:id="rId18"/>
    <p:sldId id="527" r:id="rId19"/>
    <p:sldId id="610" r:id="rId20"/>
    <p:sldId id="556" r:id="rId21"/>
    <p:sldId id="581" r:id="rId22"/>
    <p:sldId id="611" r:id="rId23"/>
    <p:sldId id="509" r:id="rId24"/>
    <p:sldId id="510" r:id="rId25"/>
    <p:sldId id="511" r:id="rId26"/>
    <p:sldId id="512" r:id="rId27"/>
    <p:sldId id="513" r:id="rId28"/>
    <p:sldId id="514" r:id="rId29"/>
    <p:sldId id="515" r:id="rId30"/>
    <p:sldId id="516" r:id="rId31"/>
    <p:sldId id="517" r:id="rId32"/>
    <p:sldId id="518" r:id="rId33"/>
    <p:sldId id="519" r:id="rId34"/>
    <p:sldId id="520" r:id="rId35"/>
    <p:sldId id="521" r:id="rId37"/>
    <p:sldId id="573" r:id="rId38"/>
    <p:sldId id="722" r:id="rId39"/>
    <p:sldId id="721" r:id="rId40"/>
    <p:sldId id="272" r:id="rId41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31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84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眉占位符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29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：陈锵行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A1120620020001</a:t>
            </a:r>
            <a:r>
              <a:rPr lang="zh-CN" altLang="en-US" sz="1200" b="0" i="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21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image" Target="../media/image26.png"/><Relationship Id="rId1" Type="http://schemas.openxmlformats.org/officeDocument/2006/relationships/tags" Target="../tags/tag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21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28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8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2.xml"/><Relationship Id="rId3" Type="http://schemas.openxmlformats.org/officeDocument/2006/relationships/image" Target="../media/image35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6.xml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0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81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6.png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20: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703" y="1034098"/>
            <a:ext cx="95275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  <a:sym typeface="+mn-ea"/>
              </a:rPr>
              <a:t>趋势龙头定主题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785" y="800735"/>
            <a:ext cx="3199130" cy="5274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587375"/>
            <a:ext cx="7379335" cy="6020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075" y="1090930"/>
            <a:ext cx="50901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1B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三紫战法优中选优：</a:t>
            </a:r>
            <a:endParaRPr lang="en-US" altLang="zh-CN" sz="3200" b="1" dirty="0" smtClean="0">
              <a:solidFill>
                <a:srgbClr val="0001B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主力动向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（主导资金）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旗子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（机构资金）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滚动净利润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（业绩超预期）</a:t>
            </a:r>
            <a:endParaRPr lang="zh-CN" altLang="en-US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44235" y="854075"/>
            <a:ext cx="5628005" cy="57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854075" y="4900295"/>
            <a:ext cx="3575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加分指标：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1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、超级单（主力抢筹）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2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、主力控盘（锁仓上涨）</a:t>
            </a:r>
            <a:endParaRPr lang="zh-CN" altLang="en-US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（不跌破熊线）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36720" y="228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热点板块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660" y="1520190"/>
            <a:ext cx="4221480" cy="3268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10" y="1520190"/>
            <a:ext cx="5113020" cy="2598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热点个股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8015"/>
            <a:ext cx="5776595" cy="6009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26860" y="1880870"/>
            <a:ext cx="40640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一键选【</a:t>
            </a:r>
            <a:r>
              <a:rPr lang="zh-CN" altLang="en-US" sz="2800">
                <a:sym typeface="+mn-ea"/>
              </a:rPr>
              <a:t>主题爆量个股</a:t>
            </a:r>
            <a:r>
              <a:rPr lang="zh-CN" altLang="en-US" sz="2800"/>
              <a:t>】</a:t>
            </a:r>
            <a:endParaRPr lang="zh-CN" altLang="en-US" sz="28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05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570" y="898525"/>
            <a:ext cx="12017375" cy="3946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/>
        </p:nvSpPr>
        <p:spPr>
          <a:xfrm>
            <a:off x="635" y="70485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风口浪尖</a:t>
            </a:r>
            <a:endParaRPr lang="zh-CN" altLang="en-US" sz="4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90058"/>
            <a:ext cx="10525125" cy="558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464800" y="1877482"/>
            <a:ext cx="1727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选择涨停板家数最多那一天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或板块启动的第一天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行情解读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热点板块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热点个股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（不跌破熊线、辅助线）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水下低吸</a:t>
            </a:r>
            <a:endParaRPr 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28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水下低吸：</a:t>
            </a:r>
            <a:br>
              <a:rPr lang="en-US" sz="2400" b="1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</a:b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看</a:t>
            </a:r>
            <a:r>
              <a:rPr lang="zh-CN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多天分时图</a:t>
            </a: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更清晰！</a:t>
            </a:r>
            <a:endParaRPr lang="zh-CN" sz="24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b="1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适用于震荡行情！</a:t>
            </a:r>
            <a:endParaRPr lang="zh-CN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9510" y="816610"/>
            <a:ext cx="2677795" cy="5076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490" y="746760"/>
            <a:ext cx="2184400" cy="5274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" y="877570"/>
            <a:ext cx="4089400" cy="51441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5720" y="6021705"/>
            <a:ext cx="948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2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分化第二天大幅跌穿分化第一天的最低点，</a:t>
            </a:r>
            <a:r>
              <a:rPr 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不做！</a:t>
            </a:r>
            <a:endParaRPr lang="zh-CN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7210" y="425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弱势形态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4065"/>
            <a:ext cx="2324100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55" y="825500"/>
            <a:ext cx="333121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951865"/>
            <a:ext cx="3246755" cy="555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475" y="62865"/>
            <a:ext cx="774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资金承接力度强的图形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872490"/>
            <a:ext cx="845375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买点</a:t>
            </a:r>
            <a:r>
              <a:rPr lang="en-US" alt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：只买绿盘，不买红盘</a:t>
            </a:r>
            <a:endParaRPr lang="zh-CN" altLang="en-US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智能交易蓝线，厂字型水下支撑位，熊线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、分化第二天下午（绿盘），或第三天早盘（绿盘）找买点（不单边下跌）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、当天光头阴线击穿智能交易蓝线，先备选观望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、尽量做厂字型走势的，水下低吸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en-US" altLang="zh-CN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、跌破熊线则不参与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、当天红盘的个股，也作为备选看下一天绿盘机会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87360" y="2995930"/>
            <a:ext cx="3833495" cy="339598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253490" y="0"/>
            <a:ext cx="8170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买点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9625"/>
            <a:ext cx="6069330" cy="2365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" y="3510280"/>
            <a:ext cx="5544820" cy="1331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35" y="948055"/>
            <a:ext cx="5739765" cy="42506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5525" y="5921375"/>
            <a:ext cx="9777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4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546340" cy="6633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8025" y="2392680"/>
            <a:ext cx="5463540" cy="103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70" y="3679190"/>
            <a:ext cx="5641340" cy="3178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" y="5219700"/>
            <a:ext cx="5280660" cy="1638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" y="1290320"/>
            <a:ext cx="5065395" cy="3540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510" y="-88265"/>
            <a:ext cx="4479290" cy="2385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9375" y="4831080"/>
            <a:ext cx="497332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7049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695"/>
            <a:ext cx="11546205" cy="1498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695"/>
            <a:ext cx="5172710" cy="5624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5" y="1598295"/>
            <a:ext cx="6894195" cy="5014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05025" y="5794375"/>
            <a:ext cx="277495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8830"/>
            <a:ext cx="8966835" cy="58299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8765" y="5521325"/>
            <a:ext cx="4446905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5"/>
          <p:cNvSpPr txBox="1"/>
          <p:nvPr/>
        </p:nvSpPr>
        <p:spPr>
          <a:xfrm>
            <a:off x="762000" y="-317"/>
            <a:ext cx="9143524" cy="6223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r>
              <a:rPr lang="en-US" altLang="zh-CN" sz="3600" b="1" dirty="0" smtClean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</a:t>
            </a:r>
            <a:r>
              <a:rPr lang="zh-CN" altLang="en-US" sz="3600" b="1" dirty="0" smtClean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的买卖点</a:t>
            </a:r>
            <a:endParaRPr lang="zh-CN" altLang="en-US" sz="3600" b="1" dirty="0" smtClean="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0" y="782320"/>
            <a:ext cx="3629025" cy="10839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三天原则：</a:t>
            </a:r>
            <a:br>
              <a:rPr lang="en-US" altLang="zh-CN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</a:br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死叉三天之后找支撑位买点</a:t>
            </a:r>
            <a:endParaRPr lang="en-US" altLang="zh-CN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金叉三天之后找卖点</a:t>
            </a:r>
            <a:endParaRPr lang="zh-CN" altLang="en-US" sz="2400" b="1" dirty="0" smtClean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6365" y="2811711"/>
            <a:ext cx="2804160" cy="10375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pitchFamily="34" charset="-122"/>
              </a:rPr>
              <a:t>重要支撑位参考买点：</a:t>
            </a:r>
            <a:endParaRPr lang="en-US" altLang="zh-CN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pitchFamily="34" charset="-122"/>
            </a:endParaRPr>
          </a:p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pitchFamily="34" charset="-122"/>
              </a:rPr>
              <a:t>缺口、智能辅助线、</a:t>
            </a:r>
            <a:endParaRPr lang="en-US" altLang="zh-CN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pitchFamily="34" charset="-122"/>
            </a:endParaRPr>
          </a:p>
          <a:p>
            <a:r>
              <a:rPr lang="zh-CN" altLang="en-US" sz="2100" b="1" dirty="0" smtClean="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pitchFamily="34" charset="-122"/>
              </a:rPr>
              <a:t>智能交易线、箱体下沿</a:t>
            </a:r>
            <a:endParaRPr lang="zh-CN" altLang="en-US" sz="2100" b="1" dirty="0" smtClean="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0" y="883285"/>
            <a:ext cx="6369685" cy="56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710565"/>
            <a:ext cx="8952865" cy="3021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825" y="4088765"/>
            <a:ext cx="7977505" cy="27692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0655" y="5802630"/>
            <a:ext cx="4446905" cy="561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90" y="792480"/>
            <a:ext cx="11830050" cy="5600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05675" y="30810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买点</a:t>
            </a:r>
            <a:r>
              <a:rPr lang="en-US" altLang="zh-CN" sz="2400" b="1"/>
              <a:t>1              </a:t>
            </a:r>
            <a:r>
              <a:rPr lang="zh-CN" altLang="en-US" sz="2400" b="1"/>
              <a:t>买点</a:t>
            </a:r>
            <a:r>
              <a:rPr lang="en-US" altLang="zh-CN" sz="2400" b="1"/>
              <a:t>2 </a:t>
            </a:r>
            <a:endParaRPr lang="en-US" altLang="zh-CN" sz="24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0" y="734695"/>
            <a:ext cx="5620385" cy="5659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25295" y="6308725"/>
            <a:ext cx="97777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2870" y="700405"/>
            <a:ext cx="10324465" cy="5972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521825" y="5581650"/>
            <a:ext cx="2670175" cy="632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olidFill>
                  <a:srgbClr val="FF0000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以上为公司用户部分较好的反馈展示，个别情况不代表普遍现象，个股历史涨幅不预示其未来表现，过往收益亦不代表未来收益承诺。市场有风险，投资需谨慎！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rgbClr val="FF0000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yncCopiedImage_1725529827085_17255300279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×1080 拷贝 3_1706780846943_17255300046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" y="622300"/>
            <a:ext cx="4660265" cy="5983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52060" y="1315720"/>
            <a:ext cx="70415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</a:rPr>
              <a:t>银行落，万物生</a:t>
            </a:r>
            <a:endParaRPr lang="zh-CN" altLang="en-US" sz="2400" b="1">
              <a:solidFill>
                <a:srgbClr val="0070C0"/>
              </a:solidFill>
            </a:endParaRPr>
          </a:p>
          <a:p>
            <a:r>
              <a:rPr lang="zh-CN" altLang="en-US" sz="2400" b="1">
                <a:solidFill>
                  <a:srgbClr val="0070C0"/>
                </a:solidFill>
              </a:rPr>
              <a:t>市场风格转变，资金开始回流题材方向</a:t>
            </a:r>
            <a:endParaRPr lang="zh-CN" altLang="en-US" sz="2400" b="1">
              <a:solidFill>
                <a:srgbClr val="0070C0"/>
              </a:solidFill>
            </a:endParaRPr>
          </a:p>
          <a:p>
            <a:endParaRPr lang="zh-CN" altLang="en-US" sz="2400" b="1">
              <a:solidFill>
                <a:srgbClr val="0070C0"/>
              </a:solidFill>
            </a:endParaRPr>
          </a:p>
          <a:p>
            <a:endParaRPr lang="zh-CN" altLang="en-US" sz="2400" b="1">
              <a:solidFill>
                <a:srgbClr val="0070C0"/>
              </a:solidFill>
            </a:endParaRPr>
          </a:p>
          <a:p>
            <a:endParaRPr lang="zh-CN" altLang="en-US" sz="2400" b="1">
              <a:solidFill>
                <a:srgbClr val="0070C0"/>
              </a:solidFill>
            </a:endParaRPr>
          </a:p>
          <a:p>
            <a:r>
              <a:rPr lang="zh-CN" altLang="en-US" sz="2400" b="1">
                <a:solidFill>
                  <a:srgbClr val="0070C0"/>
                </a:solidFill>
              </a:rPr>
              <a:t>大盘信号：</a:t>
            </a:r>
            <a:endParaRPr lang="zh-CN" altLang="en-US" sz="2400" b="1">
              <a:solidFill>
                <a:srgbClr val="0070C0"/>
              </a:solidFill>
            </a:endParaRPr>
          </a:p>
          <a:p>
            <a:r>
              <a:rPr lang="en-US" altLang="zh-CN" sz="2400" b="1">
                <a:solidFill>
                  <a:srgbClr val="0070C0"/>
                </a:solidFill>
              </a:rPr>
              <a:t>1</a:t>
            </a:r>
            <a:r>
              <a:rPr lang="zh-CN" altLang="en-US" sz="2400" b="1">
                <a:solidFill>
                  <a:srgbClr val="0070C0"/>
                </a:solidFill>
              </a:rPr>
              <a:t>、平均股价短线上攻数值，趋势向上</a:t>
            </a:r>
            <a:endParaRPr lang="zh-CN" altLang="en-US" sz="2400" b="1">
              <a:solidFill>
                <a:srgbClr val="0070C0"/>
              </a:solidFill>
            </a:endParaRPr>
          </a:p>
          <a:p>
            <a:r>
              <a:rPr lang="en-US" altLang="zh-CN" sz="2400" b="1">
                <a:solidFill>
                  <a:srgbClr val="0070C0"/>
                </a:solidFill>
              </a:rPr>
              <a:t>2</a:t>
            </a:r>
            <a:r>
              <a:rPr lang="zh-CN" altLang="en-US" sz="2400" b="1">
                <a:solidFill>
                  <a:srgbClr val="0070C0"/>
                </a:solidFill>
              </a:rPr>
              <a:t>、流动资金重新翻绿，板块之间轮动节奏依然快</a:t>
            </a:r>
            <a:endParaRPr lang="zh-CN" altLang="en-US" sz="2400" b="1">
              <a:solidFill>
                <a:srgbClr val="0070C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71805" y="1717040"/>
            <a:ext cx="99828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、大盘</a:t>
            </a:r>
            <a:r>
              <a:rPr lang="en-US" altLang="zh-CN" sz="2800"/>
              <a:t>-</a:t>
            </a:r>
            <a:r>
              <a:rPr lang="zh-CN" altLang="en-US" sz="2800"/>
              <a:t>决定仓位（</a:t>
            </a:r>
            <a:r>
              <a:rPr lang="en-US" altLang="zh-CN" sz="2800"/>
              <a:t>1-2</a:t>
            </a:r>
            <a:r>
              <a:rPr lang="zh-CN" altLang="en-US" sz="2800"/>
              <a:t>层仓）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、板块</a:t>
            </a:r>
            <a:r>
              <a:rPr lang="en-US" altLang="zh-CN" sz="2800"/>
              <a:t>-</a:t>
            </a:r>
            <a:r>
              <a:rPr lang="zh-CN" altLang="en-US" sz="2800"/>
              <a:t>涨停棱镜、涨停打板（消费电子、光伏）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、个股</a:t>
            </a:r>
            <a:r>
              <a:rPr lang="en-US" altLang="zh-CN" sz="2800"/>
              <a:t>-</a:t>
            </a:r>
            <a:r>
              <a:rPr lang="zh-CN" altLang="en-US" sz="2800"/>
              <a:t>双紫爆量绿盘低吸（买点</a:t>
            </a:r>
            <a:r>
              <a:rPr lang="en-US" altLang="zh-CN" sz="2800"/>
              <a:t>1</a:t>
            </a:r>
            <a:r>
              <a:rPr lang="zh-CN" altLang="en-US" sz="2800"/>
              <a:t>不参与跌破熊线，买点</a:t>
            </a:r>
            <a:r>
              <a:rPr lang="en-US" altLang="zh-CN" sz="2800"/>
              <a:t>2</a:t>
            </a:r>
            <a:r>
              <a:rPr lang="zh-CN" altLang="en-US" sz="2800"/>
              <a:t>不参与跌破辅助线）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71855"/>
            <a:ext cx="4260215" cy="5520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10" y="1049020"/>
            <a:ext cx="3832860" cy="4008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趋势龙头定主题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832485"/>
            <a:ext cx="12204700" cy="30702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730" y="4394835"/>
            <a:ext cx="11927205" cy="11988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/>
              <a:t>诞生最多龙头股的主题概念板块（除去不可减持、科创企业）就是华为相关的细分板块，也代表这一轮反攻的行情，市场最活跃的那批资金都往华为各个领域进行炒作，那么我们参与该方向的龙头股，往往赚钱效应是最强的，也最容易抓到强者恒强的个股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680" y="1397635"/>
            <a:ext cx="9438640" cy="44018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市场龙头定板块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8660"/>
            <a:ext cx="9182100" cy="59232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双紫爆量个股，如何判断真假突破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YmY4N2MwZTRlYmM3OTllMmExYTkwY2Q4OTk5NDcwM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1689</Words>
  <Application>WPS 演示</Application>
  <PresentationFormat>宽屏</PresentationFormat>
  <Paragraphs>160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思源黑体 CN Regular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352</cp:revision>
  <dcterms:created xsi:type="dcterms:W3CDTF">2019-06-19T02:08:00Z</dcterms:created>
  <dcterms:modified xsi:type="dcterms:W3CDTF">2024-09-05T09:55:37Z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11514C894F8C4FE48BE17E8922729303_13</vt:lpwstr>
  </property>
</Properties>
</file>