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3" r:id="rId4"/>
  </p:sldMasterIdLst>
  <p:notesMasterIdLst>
    <p:notesMasterId r:id="rId18"/>
  </p:notesMasterIdLst>
  <p:sldIdLst>
    <p:sldId id="336" r:id="rId5"/>
    <p:sldId id="366" r:id="rId6"/>
    <p:sldId id="367" r:id="rId7"/>
    <p:sldId id="368" r:id="rId8"/>
    <p:sldId id="369" r:id="rId9"/>
    <p:sldId id="372" r:id="rId10"/>
    <p:sldId id="373" r:id="rId11"/>
    <p:sldId id="374" r:id="rId12"/>
    <p:sldId id="375" r:id="rId13"/>
    <p:sldId id="376" r:id="rId14"/>
    <p:sldId id="377" r:id="rId15"/>
    <p:sldId id="378" r:id="rId16"/>
    <p:sldId id="271" r:id="rId17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7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A2EA8"/>
    <a:srgbClr val="132AAC"/>
    <a:srgbClr val="7399DC"/>
    <a:srgbClr val="C50001"/>
    <a:srgbClr val="C60101"/>
    <a:srgbClr val="915C09"/>
    <a:srgbClr val="FFFFF5"/>
    <a:srgbClr val="D10300"/>
    <a:srgbClr val="C3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98" y="102"/>
      </p:cViewPr>
      <p:guideLst>
        <p:guide orient="horz" pos="2078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3" Type="http://schemas.openxmlformats.org/officeDocument/2006/relationships/tags" Target="tags/tag38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6235" y="182880"/>
            <a:ext cx="1594898" cy="360000"/>
          </a:xfrm>
          <a:prstGeom prst="rect">
            <a:avLst/>
          </a:prstGeom>
        </p:spPr>
      </p:pic>
      <p:pic>
        <p:nvPicPr>
          <p:cNvPr id="3" name="图片 2" descr="1920_108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目录页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600" y="0"/>
            <a:ext cx="12193200" cy="6858000"/>
          </a:xfrm>
          <a:prstGeom prst="rect">
            <a:avLst/>
          </a:prstGeom>
        </p:spPr>
      </p:pic>
      <p:sp>
        <p:nvSpPr>
          <p:cNvPr id="80" name="文本框 79"/>
          <p:cNvSpPr txBox="1"/>
          <p:nvPr userDrawn="1"/>
        </p:nvSpPr>
        <p:spPr>
          <a:xfrm>
            <a:off x="937260" y="2353945"/>
            <a:ext cx="20085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charset="-122"/>
                <a:ea typeface="优设标题黑" panose="00000500000000000000" charset="-122"/>
                <a:cs typeface="优设标题黑" panose="00000500000000000000" charset="-122"/>
              </a:rPr>
              <a:t>目录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优设标题黑" panose="00000500000000000000" charset="-122"/>
              <a:ea typeface="优设标题黑" panose="00000500000000000000" charset="-122"/>
              <a:cs typeface="优设标题黑" panose="00000500000000000000" charset="-122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982345" y="3213100"/>
            <a:ext cx="2658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rPr>
              <a:t>CATALOGUE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</a:endParaRPr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286131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3110865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0" name="等腰三角形 9"/>
          <p:cNvSpPr/>
          <p:nvPr userDrawn="1"/>
        </p:nvSpPr>
        <p:spPr>
          <a:xfrm rot="5400000">
            <a:off x="336042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sp>
        <p:nvSpPr>
          <p:cNvPr id="11" name="等腰三角形 10"/>
          <p:cNvSpPr/>
          <p:nvPr userDrawn="1"/>
        </p:nvSpPr>
        <p:spPr>
          <a:xfrm rot="5400000">
            <a:off x="4345305" y="2675890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等腰三角形 11"/>
          <p:cNvSpPr/>
          <p:nvPr userDrawn="1"/>
        </p:nvSpPr>
        <p:spPr>
          <a:xfrm rot="5400000">
            <a:off x="4592320" y="26714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等腰三角形 12"/>
          <p:cNvSpPr/>
          <p:nvPr userDrawn="1"/>
        </p:nvSpPr>
        <p:spPr>
          <a:xfrm rot="5400000">
            <a:off x="4843780" y="268287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 userDrawn="1"/>
        </p:nvCxnSpPr>
        <p:spPr>
          <a:xfrm>
            <a:off x="1203960" y="4286250"/>
            <a:ext cx="8296275" cy="0"/>
          </a:xfrm>
          <a:prstGeom prst="line">
            <a:avLst/>
          </a:prstGeom>
          <a:ln w="22225">
            <a:gradFill>
              <a:gsLst>
                <a:gs pos="0">
                  <a:srgbClr val="132AAC"/>
                </a:gs>
                <a:gs pos="47000">
                  <a:srgbClr val="7399DC"/>
                </a:gs>
                <a:gs pos="100000">
                  <a:srgbClr val="0A2EA8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3" name="图片 22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介绍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18" name="图片 17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" y="622300"/>
            <a:ext cx="12192635" cy="6235700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" y="0"/>
            <a:ext cx="12192000" cy="5156835"/>
          </a:xfrm>
          <a:prstGeom prst="rect">
            <a:avLst/>
          </a:prstGeom>
        </p:spPr>
      </p:pic>
      <p:sp>
        <p:nvSpPr>
          <p:cNvPr id="11" name="文本框 10"/>
          <p:cNvSpPr txBox="1"/>
          <p:nvPr userDrawn="1"/>
        </p:nvSpPr>
        <p:spPr>
          <a:xfrm>
            <a:off x="1270" y="6397625"/>
            <a:ext cx="12192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Medium" panose="020B0600000000000000" charset="-122"/>
              </a:rPr>
              <a:t>经传多赢投研总监：杨春虎，投顾执业编号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Medium" panose="020B0600000000000000" charset="-122"/>
              </a:rPr>
              <a:t>:A1120619100003;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Medium" panose="020B0600000000000000" charset="-122"/>
              </a:rPr>
              <a:t>基金从业编号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Medium" panose="020B0600000000000000" charset="-122"/>
              </a:rPr>
              <a:t>:A20250618011797  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Medium" panose="020B0600000000000000" charset="-122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Medium" panose="020B0600000000000000" charset="-122"/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总海报108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尾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 userDrawn="1"/>
        </p:nvSpPr>
        <p:spPr>
          <a:xfrm>
            <a:off x="2128520" y="323088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</a:t>
            </a:r>
            <a:r>
              <a:rPr lang="en-US" altLang="zh-CN" sz="16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400-9088-988</a:t>
            </a:r>
            <a:r>
              <a: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10" name="图片 9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23.xml"/><Relationship Id="rId17" Type="http://schemas.openxmlformats.org/officeDocument/2006/relationships/tags" Target="../tags/tag22.xml"/><Relationship Id="rId16" Type="http://schemas.openxmlformats.org/officeDocument/2006/relationships/tags" Target="../tags/tag21.xml"/><Relationship Id="rId15" Type="http://schemas.openxmlformats.org/officeDocument/2006/relationships/tags" Target="../tags/tag20.xml"/><Relationship Id="rId14" Type="http://schemas.openxmlformats.org/officeDocument/2006/relationships/tags" Target="../tags/tag19.xml"/><Relationship Id="rId13" Type="http://schemas.openxmlformats.org/officeDocument/2006/relationships/tags" Target="../tags/tag18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25.xml"/><Relationship Id="rId2" Type="http://schemas.openxmlformats.org/officeDocument/2006/relationships/image" Target="../media/image10.png"/><Relationship Id="rId1" Type="http://schemas.openxmlformats.org/officeDocument/2006/relationships/tags" Target="../tags/tag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4.xml"/><Relationship Id="rId1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5.xml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6.xml"/><Relationship Id="rId1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6.xml"/><Relationship Id="rId1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27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tags" Target="../tags/tag2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9.xml"/><Relationship Id="rId1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0.xml"/><Relationship Id="rId1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1.xml"/><Relationship Id="rId1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2.xml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3.xml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 userDrawn="1"/>
        </p:nvSpPr>
        <p:spPr>
          <a:xfrm>
            <a:off x="3894455" y="3560445"/>
            <a:ext cx="1245870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500">
                <a:solidFill>
                  <a:schemeClr val="accent1">
                    <a:lumMod val="7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杨春虎</a:t>
            </a:r>
            <a:endParaRPr lang="zh-CN" altLang="en-US" sz="2500">
              <a:solidFill>
                <a:schemeClr val="accent1">
                  <a:lumMod val="7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1" name="文本框 10"/>
          <p:cNvSpPr txBox="1"/>
          <p:nvPr userDrawn="1"/>
        </p:nvSpPr>
        <p:spPr>
          <a:xfrm>
            <a:off x="5140325" y="3541395"/>
            <a:ext cx="33350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>
                <a:solidFill>
                  <a:schemeClr val="accent1">
                    <a:lumMod val="7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投顾执业编号:A1120619100003</a:t>
            </a:r>
            <a:endParaRPr lang="zh-CN" altLang="en-US" sz="1600">
              <a:solidFill>
                <a:schemeClr val="accent1">
                  <a:lumMod val="7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l"/>
            <a:r>
              <a:rPr lang="zh-CN" altLang="en-US" sz="1600">
                <a:solidFill>
                  <a:schemeClr val="accent1">
                    <a:lumMod val="7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基金从业编号</a:t>
            </a:r>
            <a:r>
              <a:rPr lang="en-US" altLang="zh-CN" sz="1600">
                <a:solidFill>
                  <a:schemeClr val="accent1">
                    <a:lumMod val="7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:A20250618011797</a:t>
            </a:r>
            <a:endParaRPr lang="en-US" altLang="zh-CN" sz="1600">
              <a:solidFill>
                <a:schemeClr val="accent1">
                  <a:lumMod val="7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1938655" y="4160520"/>
            <a:ext cx="599821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25000"/>
              </a:lnSpc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经传多赢投研总监／软件产品架构师， 北京大学金融系毕业， 从业十余年，坚持以资金推动论为研究核心，形成了以机构思路选股，游资思路跟踪的稳健投资模型。独创双龙战法，机构分析战法等软件经典战法，深受广大用户的喜爱。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76350" y="1181735"/>
            <a:ext cx="6313170" cy="20034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90000"/>
              </a:lnSpc>
            </a:pPr>
            <a:r>
              <a:rPr lang="zh-CN" sz="7200" dirty="0" smtClean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机构分析</a:t>
            </a:r>
            <a:endParaRPr lang="zh-CN" sz="7200" dirty="0" smtClean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  <a:p>
            <a:pPr algn="l">
              <a:lnSpc>
                <a:spcPct val="90000"/>
              </a:lnSpc>
            </a:pPr>
            <a:r>
              <a:rPr lang="zh-CN" sz="7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跟踪机构</a:t>
            </a:r>
            <a:endParaRPr lang="zh-CN" sz="72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3" name="文本框 2"/>
          <p:cNvSpPr txBox="1"/>
          <p:nvPr userDrawn="1"/>
        </p:nvSpPr>
        <p:spPr>
          <a:xfrm>
            <a:off x="1205230" y="3541395"/>
            <a:ext cx="268922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915C09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09</a:t>
            </a:r>
            <a:r>
              <a:rPr sz="2600" dirty="0" smtClean="0">
                <a:solidFill>
                  <a:srgbClr val="915C09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sz="2600" dirty="0" smtClean="0">
                <a:solidFill>
                  <a:srgbClr val="915C09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10</a:t>
            </a:r>
            <a:r>
              <a:rPr sz="2600" dirty="0" smtClean="0">
                <a:solidFill>
                  <a:srgbClr val="915C09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2600" dirty="0">
                <a:solidFill>
                  <a:srgbClr val="915C09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sz="2600" dirty="0">
              <a:solidFill>
                <a:srgbClr val="915C09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25" name="图片 24" descr="图层 2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958455" y="1109980"/>
            <a:ext cx="3730625" cy="46742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机构增仓，散户减少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80895" y="5769610"/>
            <a:ext cx="803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dirty="0">
                <a:solidFill>
                  <a:schemeClr val="tx1"/>
                </a:solidFill>
              </a:rPr>
              <a:t>结合热点，资金</a:t>
            </a:r>
            <a:r>
              <a:rPr lang="en-US" altLang="zh-CN" dirty="0">
                <a:solidFill>
                  <a:schemeClr val="tx1"/>
                </a:solidFill>
              </a:rPr>
              <a:t>-</a:t>
            </a:r>
            <a:r>
              <a:rPr lang="zh-CN" altLang="en-US" dirty="0">
                <a:solidFill>
                  <a:schemeClr val="tx1"/>
                </a:solidFill>
              </a:rPr>
              <a:t>趋势</a:t>
            </a:r>
            <a:r>
              <a:rPr lang="en-US" altLang="zh-CN" dirty="0">
                <a:solidFill>
                  <a:schemeClr val="tx1"/>
                </a:solidFill>
              </a:rPr>
              <a:t>-</a:t>
            </a:r>
            <a:r>
              <a:rPr lang="zh-CN" altLang="en-US" dirty="0">
                <a:solidFill>
                  <a:schemeClr val="tx1"/>
                </a:solidFill>
              </a:rPr>
              <a:t>买卖点</a:t>
            </a:r>
            <a:endParaRPr lang="zh-CN" altLang="en-US" dirty="0">
              <a:solidFill>
                <a:schemeClr val="tx1"/>
              </a:solidFill>
            </a:endParaRPr>
          </a:p>
          <a:p>
            <a:pPr algn="ctr"/>
            <a:r>
              <a:rPr lang="zh-CN" dirty="0">
                <a:solidFill>
                  <a:schemeClr val="tx1"/>
                </a:solidFill>
              </a:rPr>
              <a:t>散户减少</a:t>
            </a:r>
            <a:r>
              <a:rPr lang="en-US" altLang="zh-CN" dirty="0">
                <a:solidFill>
                  <a:schemeClr val="tx1"/>
                </a:solidFill>
              </a:rPr>
              <a:t>=</a:t>
            </a:r>
            <a:r>
              <a:rPr lang="zh-CN" altLang="en-US" dirty="0">
                <a:solidFill>
                  <a:schemeClr val="tx1"/>
                </a:solidFill>
              </a:rPr>
              <a:t>股东减少。机构增仓</a:t>
            </a:r>
            <a:r>
              <a:rPr lang="en-US" altLang="zh-CN" dirty="0">
                <a:solidFill>
                  <a:schemeClr val="tx1"/>
                </a:solidFill>
              </a:rPr>
              <a:t>=</a:t>
            </a:r>
            <a:r>
              <a:rPr lang="zh-CN" altLang="en-US" dirty="0">
                <a:solidFill>
                  <a:schemeClr val="tx1"/>
                </a:solidFill>
              </a:rPr>
              <a:t>筹码被主力收集，机构数量大于</a:t>
            </a:r>
            <a:r>
              <a:rPr lang="en-US" altLang="zh-CN" dirty="0">
                <a:solidFill>
                  <a:schemeClr val="tx1"/>
                </a:solidFill>
              </a:rPr>
              <a:t>10</a:t>
            </a:r>
            <a:endParaRPr lang="en-US" altLang="zh-CN" dirty="0">
              <a:solidFill>
                <a:schemeClr val="tx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6690" y="737235"/>
            <a:ext cx="9279255" cy="503872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资金的分类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6" name="文本框 6"/>
          <p:cNvSpPr txBox="1">
            <a:spLocks noChangeArrowheads="1"/>
          </p:cNvSpPr>
          <p:nvPr/>
        </p:nvSpPr>
        <p:spPr bwMode="auto">
          <a:xfrm>
            <a:off x="709506" y="1485463"/>
            <a:ext cx="6578264" cy="4707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defTabSz="685800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场内资金   场外资金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主力资金    散户资金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庄家   散户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公募基金   政府机构   券商    私募基金   自然人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大盘资金   板块资金  个股资金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中线资金   短线资金  日内资金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受伤主力   新入主力  控盘主力  拉升主力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7" name="图片 9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128" y="1656898"/>
            <a:ext cx="5216014" cy="3783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资金的分类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617192" y="742148"/>
            <a:ext cx="5173118" cy="5571349"/>
            <a:chOff x="5192714" y="1069975"/>
            <a:chExt cx="5151437" cy="5505450"/>
          </a:xfrm>
        </p:grpSpPr>
        <p:pic>
          <p:nvPicPr>
            <p:cNvPr id="7" name="图片 2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9064" y="1069975"/>
              <a:ext cx="5095875" cy="2597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图片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2714" y="3667125"/>
              <a:ext cx="5151437" cy="290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898277" y="708846"/>
            <a:ext cx="555096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85800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国家队：证金，汇金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社保基金：社保，保险组合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机构资金：（包括券商自营、理财，银行理财，股票型基金等）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外来资金：沪港通，深港通，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MSCI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等等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公募基金：股票型基金，混合型基金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私募基金：私募投资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信托资金：信托资金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自有资金：控股公司，其他公司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个人资金：大户，牛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散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资金的分类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133203" y="745944"/>
            <a:ext cx="7604250" cy="4464842"/>
            <a:chOff x="1743660" y="996056"/>
            <a:chExt cx="8229961" cy="4781815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743660" y="996056"/>
              <a:ext cx="5794630" cy="744956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43660" y="1781281"/>
              <a:ext cx="5794630" cy="2384195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43660" y="4212456"/>
              <a:ext cx="5794630" cy="1087233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43660" y="5346669"/>
              <a:ext cx="5794630" cy="431202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99744" y="996056"/>
              <a:ext cx="2273877" cy="4780639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</p:grpSp>
      <p:sp>
        <p:nvSpPr>
          <p:cNvPr id="13" name="矩形 11"/>
          <p:cNvSpPr>
            <a:spLocks noChangeArrowheads="1"/>
          </p:cNvSpPr>
          <p:nvPr/>
        </p:nvSpPr>
        <p:spPr bwMode="auto">
          <a:xfrm>
            <a:off x="2951050" y="5214730"/>
            <a:ext cx="6289263" cy="1322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685800">
              <a:defRPr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国家队：兜底市场顺便赚钱         机构：方向确定行情主攻  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685800">
              <a:defRPr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活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跃：推波助澜助涨助跌         散户：跟随波段稳定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赚钱</a:t>
            </a:r>
            <a:endParaRPr lang="en-US" altLang="zh-CN" sz="1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685800">
              <a:defRPr/>
            </a:pP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685800">
              <a:defRPr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国家队、机构参与确定性中线行情（价值投资）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685800">
              <a:defRPr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活跃资金参与事件性突发行情（波段投机）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机构抱团的特征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1945" y="737235"/>
            <a:ext cx="8928735" cy="48482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706237" y="5689140"/>
            <a:ext cx="67793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dirty="0">
                <a:solidFill>
                  <a:schemeClr val="tx1"/>
                </a:solidFill>
              </a:rPr>
              <a:t>上台阶走势，横盘为主，高控盘后反复控盘</a:t>
            </a:r>
            <a:endParaRPr lang="zh-CN" dirty="0">
              <a:solidFill>
                <a:schemeClr val="tx1"/>
              </a:solidFill>
            </a:endParaRPr>
          </a:p>
          <a:p>
            <a:pPr algn="ctr"/>
            <a:r>
              <a:rPr lang="zh-CN" dirty="0">
                <a:solidFill>
                  <a:schemeClr val="tx1"/>
                </a:solidFill>
              </a:rPr>
              <a:t>下跌趋势，抱团解散，回避风险</a:t>
            </a:r>
            <a:endParaRPr lang="zh-CN" dirty="0">
              <a:solidFill>
                <a:schemeClr val="tx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机构抱团的特征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706237" y="5689140"/>
            <a:ext cx="67793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dirty="0">
                <a:solidFill>
                  <a:schemeClr val="tx1"/>
                </a:solidFill>
              </a:rPr>
              <a:t>上台阶走势，横盘为主，高控盘后反复控盘</a:t>
            </a:r>
            <a:endParaRPr lang="zh-CN" dirty="0">
              <a:solidFill>
                <a:schemeClr val="tx1"/>
              </a:solidFill>
            </a:endParaRPr>
          </a:p>
          <a:p>
            <a:pPr algn="ctr"/>
            <a:r>
              <a:rPr lang="zh-CN" dirty="0">
                <a:solidFill>
                  <a:schemeClr val="tx1"/>
                </a:solidFill>
              </a:rPr>
              <a:t>下跌趋势，抱团解散，回避风险</a:t>
            </a:r>
            <a:endParaRPr lang="zh-CN" dirty="0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3845" y="746760"/>
            <a:ext cx="9084310" cy="49326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机构抱团筛选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706237" y="5689140"/>
            <a:ext cx="67793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dirty="0">
                <a:solidFill>
                  <a:schemeClr val="tx1"/>
                </a:solidFill>
              </a:rPr>
              <a:t>国家队兜底，社保养老保险为主</a:t>
            </a:r>
            <a:endParaRPr lang="zh-CN" dirty="0">
              <a:solidFill>
                <a:schemeClr val="tx1"/>
              </a:solidFill>
            </a:endParaRPr>
          </a:p>
          <a:p>
            <a:pPr algn="ctr"/>
            <a:r>
              <a:rPr lang="zh-CN" dirty="0">
                <a:solidFill>
                  <a:schemeClr val="tx1"/>
                </a:solidFill>
              </a:rPr>
              <a:t>公募跟风，关注十大重仓</a:t>
            </a:r>
            <a:endParaRPr lang="zh-CN" dirty="0">
              <a:solidFill>
                <a:schemeClr val="tx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1145" y="737235"/>
            <a:ext cx="9109710" cy="49460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机构连续增仓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706237" y="5769785"/>
            <a:ext cx="67793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dirty="0">
                <a:solidFill>
                  <a:schemeClr val="tx1"/>
                </a:solidFill>
              </a:rPr>
              <a:t>结合热点，资金</a:t>
            </a:r>
            <a:r>
              <a:rPr lang="en-US" altLang="zh-CN" dirty="0">
                <a:solidFill>
                  <a:schemeClr val="tx1"/>
                </a:solidFill>
              </a:rPr>
              <a:t>-</a:t>
            </a:r>
            <a:r>
              <a:rPr lang="zh-CN" altLang="en-US" dirty="0">
                <a:solidFill>
                  <a:schemeClr val="tx1"/>
                </a:solidFill>
              </a:rPr>
              <a:t>趋势</a:t>
            </a:r>
            <a:r>
              <a:rPr lang="en-US" altLang="zh-CN" dirty="0">
                <a:solidFill>
                  <a:schemeClr val="tx1"/>
                </a:solidFill>
              </a:rPr>
              <a:t>-</a:t>
            </a:r>
            <a:r>
              <a:rPr lang="zh-CN" altLang="en-US" dirty="0">
                <a:solidFill>
                  <a:schemeClr val="tx1"/>
                </a:solidFill>
              </a:rPr>
              <a:t>买卖点</a:t>
            </a:r>
            <a:endParaRPr lang="zh-CN" altLang="en-US" dirty="0">
              <a:solidFill>
                <a:schemeClr val="tx1"/>
              </a:solidFill>
            </a:endParaRPr>
          </a:p>
          <a:p>
            <a:pPr algn="ctr"/>
            <a:r>
              <a:rPr lang="zh-CN" altLang="en-US" dirty="0">
                <a:solidFill>
                  <a:schemeClr val="tx1"/>
                </a:solidFill>
              </a:rPr>
              <a:t>底部区域选连续</a:t>
            </a:r>
            <a:r>
              <a:rPr lang="en-US" altLang="zh-CN" dirty="0">
                <a:solidFill>
                  <a:schemeClr val="tx1"/>
                </a:solidFill>
              </a:rPr>
              <a:t>=</a:t>
            </a:r>
            <a:r>
              <a:rPr lang="zh-CN" altLang="en-US" dirty="0">
                <a:solidFill>
                  <a:schemeClr val="tx1"/>
                </a:solidFill>
              </a:rPr>
              <a:t>反复建仓，启动趋势选新进</a:t>
            </a:r>
            <a:r>
              <a:rPr lang="en-US" altLang="zh-CN" dirty="0">
                <a:solidFill>
                  <a:schemeClr val="tx1"/>
                </a:solidFill>
              </a:rPr>
              <a:t>=</a:t>
            </a:r>
            <a:r>
              <a:rPr lang="zh-CN" altLang="en-US" dirty="0">
                <a:solidFill>
                  <a:schemeClr val="tx1"/>
                </a:solidFill>
              </a:rPr>
              <a:t>机构抬轿</a:t>
            </a:r>
            <a:endParaRPr lang="zh-CN" altLang="en-US" dirty="0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4160" y="737235"/>
            <a:ext cx="9123680" cy="49542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机构新入抬轿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706237" y="5769785"/>
            <a:ext cx="67793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dirty="0">
                <a:solidFill>
                  <a:schemeClr val="tx1"/>
                </a:solidFill>
              </a:rPr>
              <a:t>结合热点，资金</a:t>
            </a:r>
            <a:r>
              <a:rPr lang="en-US" altLang="zh-CN" dirty="0">
                <a:solidFill>
                  <a:schemeClr val="tx1"/>
                </a:solidFill>
              </a:rPr>
              <a:t>-</a:t>
            </a:r>
            <a:r>
              <a:rPr lang="zh-CN" altLang="en-US" dirty="0">
                <a:solidFill>
                  <a:schemeClr val="tx1"/>
                </a:solidFill>
              </a:rPr>
              <a:t>趋势</a:t>
            </a:r>
            <a:r>
              <a:rPr lang="en-US" altLang="zh-CN" dirty="0">
                <a:solidFill>
                  <a:schemeClr val="tx1"/>
                </a:solidFill>
              </a:rPr>
              <a:t>-</a:t>
            </a:r>
            <a:r>
              <a:rPr lang="zh-CN" altLang="en-US" dirty="0">
                <a:solidFill>
                  <a:schemeClr val="tx1"/>
                </a:solidFill>
              </a:rPr>
              <a:t>买卖点</a:t>
            </a:r>
            <a:endParaRPr lang="zh-CN" altLang="en-US" dirty="0">
              <a:solidFill>
                <a:schemeClr val="tx1"/>
              </a:solidFill>
            </a:endParaRPr>
          </a:p>
          <a:p>
            <a:pPr algn="ctr"/>
            <a:r>
              <a:rPr lang="zh-CN" altLang="en-US" dirty="0">
                <a:solidFill>
                  <a:schemeClr val="tx1"/>
                </a:solidFill>
              </a:rPr>
              <a:t>底部区域选连续</a:t>
            </a:r>
            <a:r>
              <a:rPr lang="en-US" altLang="zh-CN" dirty="0">
                <a:solidFill>
                  <a:schemeClr val="tx1"/>
                </a:solidFill>
              </a:rPr>
              <a:t>=</a:t>
            </a:r>
            <a:r>
              <a:rPr lang="zh-CN" altLang="en-US" dirty="0">
                <a:solidFill>
                  <a:schemeClr val="tx1"/>
                </a:solidFill>
              </a:rPr>
              <a:t>反复建仓，启动趋势选新进</a:t>
            </a:r>
            <a:r>
              <a:rPr lang="en-US" altLang="zh-CN" dirty="0">
                <a:solidFill>
                  <a:schemeClr val="tx1"/>
                </a:solidFill>
              </a:rPr>
              <a:t>=</a:t>
            </a:r>
            <a:r>
              <a:rPr lang="zh-CN" altLang="en-US" dirty="0">
                <a:solidFill>
                  <a:schemeClr val="tx1"/>
                </a:solidFill>
              </a:rPr>
              <a:t>机构抬轿</a:t>
            </a:r>
            <a:endParaRPr lang="zh-CN" altLang="en-US" dirty="0">
              <a:solidFill>
                <a:schemeClr val="tx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5260" y="718820"/>
            <a:ext cx="9302115" cy="50507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24.xml><?xml version="1.0" encoding="utf-8"?>
<p:tagLst xmlns:p="http://schemas.openxmlformats.org/presentationml/2006/main">
  <p:tag name="KSO_WM_UNIT_PLACING_PICTURE_USER_VIEWPORT" val="{&quot;height&quot;:7361,&quot;width&quot;:5875}"/>
</p:tagLst>
</file>

<file path=ppt/tags/tag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PP_MARK_KEY" val="7fb726d2-c86b-42c1-b34d-3bbbdc299f5d"/>
  <p:tag name="RESOURCE_RECORD_KEY" val="{&quot;70&quot;:[3314671]}"/>
  <p:tag name="COMMONDATA" val="eyJoZGlkIjoiYjc1YjdlNDVhOTYwNTlmNGZhY2RiNDU0ODNiMzI1YmUifQ=="/>
  <p:tag name="commondata" val="eyJoZGlkIjoiMDRmMGE4YzIzMjcwOWQ1Y2M2ZjcxZTFkNDRmOGU4NmQifQ=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795</Words>
  <Application>WPS 演示</Application>
  <PresentationFormat>宽屏</PresentationFormat>
  <Paragraphs>88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13</vt:i4>
      </vt:variant>
    </vt:vector>
  </HeadingPairs>
  <TitlesOfParts>
    <vt:vector size="29" baseType="lpstr">
      <vt:lpstr>Arial</vt:lpstr>
      <vt:lpstr>宋体</vt:lpstr>
      <vt:lpstr>Wingdings</vt:lpstr>
      <vt:lpstr>微软雅黑</vt:lpstr>
      <vt:lpstr>Wingdings</vt:lpstr>
      <vt:lpstr>优设标题黑</vt:lpstr>
      <vt:lpstr>微软雅黑 Light</vt:lpstr>
      <vt:lpstr>思源黑体 CN Normal</vt:lpstr>
      <vt:lpstr>思源黑体 CN Medium</vt:lpstr>
      <vt:lpstr>思源黑体 CN Light</vt:lpstr>
      <vt:lpstr>思源黑体 CN Bold</vt:lpstr>
      <vt:lpstr>Arial Unicode MS</vt:lpstr>
      <vt:lpstr>Calibri</vt:lpstr>
      <vt:lpstr>Office 主题​​</vt:lpstr>
      <vt:lpstr>1_自定义设计方案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俏俏</cp:lastModifiedBy>
  <cp:revision>298</cp:revision>
  <dcterms:created xsi:type="dcterms:W3CDTF">2019-06-19T02:08:00Z</dcterms:created>
  <dcterms:modified xsi:type="dcterms:W3CDTF">2026-09-10T07:23:09Z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BDA31B933B9B4A019CD3F2ED384437B4_13</vt:lpwstr>
  </property>
</Properties>
</file>