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35" r:id="rId3"/>
    <p:sldId id="267" r:id="rId4"/>
    <p:sldId id="329" r:id="rId5"/>
    <p:sldId id="527" r:id="rId6"/>
    <p:sldId id="534" r:id="rId8"/>
    <p:sldId id="488" r:id="rId9"/>
    <p:sldId id="489" r:id="rId10"/>
    <p:sldId id="523" r:id="rId11"/>
    <p:sldId id="540" r:id="rId12"/>
    <p:sldId id="543" r:id="rId13"/>
    <p:sldId id="448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93"/>
        <p:guide pos="3840"/>
        <p:guide pos="4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4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8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0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AI猎手_17266574949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20x1080_17266500175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39765" y="1242060"/>
            <a:ext cx="5437505" cy="196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大盘</a:t>
            </a: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解析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市场主线</a:t>
            </a: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DIN Black" charset="0"/>
                <a:sym typeface="+mn-ea"/>
              </a:rPr>
              <a:t>变化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09795" y="1303338"/>
            <a:ext cx="955040" cy="1922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大盘</a:t>
            </a:r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解析</a:t>
            </a:r>
            <a:endParaRPr lang="zh-CN" altLang="en-US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2563495"/>
            <a:ext cx="7002145" cy="39109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2135505" y="136525"/>
            <a:ext cx="7896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新的</a:t>
            </a:r>
            <a:r>
              <a:rPr lang="en-US" altLang="zh-CN" sz="2800" b="1">
                <a:solidFill>
                  <a:schemeClr val="bg1"/>
                </a:solidFill>
              </a:rPr>
              <a:t>3000</a:t>
            </a:r>
            <a:r>
              <a:rPr lang="zh-CN" altLang="en-US" sz="2800" b="1">
                <a:solidFill>
                  <a:schemeClr val="bg1"/>
                </a:solidFill>
              </a:rPr>
              <a:t>点保卫战再次</a:t>
            </a:r>
            <a:r>
              <a:rPr lang="zh-CN" altLang="en-US" sz="2800" b="1">
                <a:solidFill>
                  <a:schemeClr val="bg1"/>
                </a:solidFill>
              </a:rPr>
              <a:t>打响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55" y="960755"/>
            <a:ext cx="5290820" cy="2642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6865" y="3668395"/>
            <a:ext cx="4526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上证收益指数上市一个多月就打保卫战</a:t>
            </a:r>
            <a:r>
              <a:rPr lang="zh-CN" altLang="en-US"/>
              <a:t>了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919470" y="1113155"/>
            <a:ext cx="5753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上周提的新</a:t>
            </a:r>
            <a:r>
              <a:rPr lang="en-US" altLang="zh-CN" sz="2400" b="1">
                <a:solidFill>
                  <a:srgbClr val="FF0000"/>
                </a:solidFill>
              </a:rPr>
              <a:t>3000</a:t>
            </a:r>
            <a:r>
              <a:rPr lang="zh-CN" altLang="en-US" sz="2400" b="1">
                <a:solidFill>
                  <a:srgbClr val="FF0000"/>
                </a:solidFill>
              </a:rPr>
              <a:t>点保卫战今天正式到来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77515" y="136525"/>
            <a:ext cx="6236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警惕极端环境下的一些非技术性</a:t>
            </a:r>
            <a:r>
              <a:rPr lang="zh-CN" altLang="en-US" sz="2800" b="1">
                <a:solidFill>
                  <a:schemeClr val="bg1"/>
                </a:solidFill>
              </a:rPr>
              <a:t>风险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890" y="1132205"/>
            <a:ext cx="10397490" cy="36671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4818380" y="1132205"/>
            <a:ext cx="4064000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b="1"/>
              <a:t>全天成交金额</a:t>
            </a:r>
            <a:r>
              <a:rPr lang="en-US" altLang="zh-CN" b="1"/>
              <a:t>169</a:t>
            </a:r>
            <a:r>
              <a:rPr lang="zh-CN" altLang="en-US" b="1"/>
              <a:t>万</a:t>
            </a:r>
            <a:endParaRPr lang="zh-CN" altLang="en-US" b="1"/>
          </a:p>
          <a:p>
            <a:pPr>
              <a:lnSpc>
                <a:spcPct val="110000"/>
              </a:lnSpc>
            </a:pPr>
            <a:r>
              <a:rPr lang="zh-CN" altLang="en-US" b="1"/>
              <a:t>盘中长达</a:t>
            </a:r>
            <a:r>
              <a:rPr lang="en-US" altLang="zh-CN" b="1"/>
              <a:t>15</a:t>
            </a:r>
            <a:r>
              <a:rPr lang="zh-CN" altLang="en-US" b="1"/>
              <a:t>分钟完全无成交</a:t>
            </a:r>
            <a:endParaRPr lang="zh-CN" altLang="en-US" b="1"/>
          </a:p>
        </p:txBody>
      </p:sp>
      <p:sp>
        <p:nvSpPr>
          <p:cNvPr id="9" name="文本框 8"/>
          <p:cNvSpPr txBox="1"/>
          <p:nvPr/>
        </p:nvSpPr>
        <p:spPr>
          <a:xfrm>
            <a:off x="3088640" y="5408930"/>
            <a:ext cx="5492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警惕市场再次陷入小盘股的流动性风险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567305"/>
            <a:ext cx="84734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市场主线</a:t>
            </a:r>
            <a:r>
              <a:rPr lang="zh-CN" altLang="en-US" sz="72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变化</a:t>
            </a:r>
            <a:endParaRPr lang="zh-CN" altLang="en-US" sz="72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6295" y="3086735"/>
            <a:ext cx="5400675" cy="3256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</a:rPr>
              <a:t>“</a:t>
            </a:r>
            <a:r>
              <a:rPr lang="zh-CN" altLang="en-US" sz="2800" b="1">
                <a:solidFill>
                  <a:schemeClr val="bg1"/>
                </a:solidFill>
              </a:rPr>
              <a:t>重组</a:t>
            </a:r>
            <a:r>
              <a:rPr lang="en-US" altLang="zh-CN" sz="2800" b="1">
                <a:solidFill>
                  <a:schemeClr val="bg1"/>
                </a:solidFill>
              </a:rPr>
              <a:t>”</a:t>
            </a:r>
            <a:r>
              <a:rPr lang="zh-CN" altLang="en-US" sz="2800" b="1">
                <a:solidFill>
                  <a:schemeClr val="bg1"/>
                </a:solidFill>
              </a:rPr>
              <a:t>再次成为市场焦点</a:t>
            </a:r>
            <a:r>
              <a:rPr lang="zh-CN" altLang="en-US" sz="2800" b="1">
                <a:solidFill>
                  <a:schemeClr val="bg1"/>
                </a:solidFill>
              </a:rPr>
              <a:t>之一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5" y="966470"/>
            <a:ext cx="4496435" cy="353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833120"/>
            <a:ext cx="5605780" cy="3257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6191250" y="1627505"/>
            <a:ext cx="5601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近期市场多数热门个股活跃的背后有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重组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信息推动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440" y="2207895"/>
            <a:ext cx="5115560" cy="41357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气泡图</a:t>
            </a:r>
            <a:r>
              <a:rPr lang="zh-CN" altLang="en-US" sz="2800" b="1">
                <a:solidFill>
                  <a:schemeClr val="bg1"/>
                </a:solidFill>
              </a:rPr>
              <a:t>变化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8440" y="1022985"/>
            <a:ext cx="6675120" cy="36391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2738120" y="4856480"/>
            <a:ext cx="67056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半导体、电路板等已整体性</a:t>
            </a:r>
            <a:r>
              <a:rPr lang="zh-CN" altLang="en-US"/>
              <a:t>降温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电池、光伏、风电等新能源大方向依然保持</a:t>
            </a:r>
            <a:r>
              <a:rPr lang="zh-CN" altLang="en-US"/>
              <a:t>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机器人、电机、元器件以及</a:t>
            </a:r>
            <a:r>
              <a:rPr lang="zh-CN" altLang="en-US"/>
              <a:t>车、家电、机械等也保持在轮动</a:t>
            </a:r>
            <a:r>
              <a:rPr lang="zh-CN" altLang="en-US"/>
              <a:t>序列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估值、成长、流动</a:t>
            </a:r>
            <a:r>
              <a:rPr lang="zh-CN" altLang="en-US" sz="2800" b="1">
                <a:solidFill>
                  <a:schemeClr val="bg1"/>
                </a:solidFill>
              </a:rPr>
              <a:t>性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245" y="937895"/>
            <a:ext cx="6977380" cy="3381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665" y="2838450"/>
            <a:ext cx="7398385" cy="3533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7397750" y="932180"/>
            <a:ext cx="443865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随着大盘的持续下跌，低估值会越来</a:t>
            </a:r>
            <a:r>
              <a:rPr lang="zh-CN" altLang="en-US"/>
              <a:t>越多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而在有估值优势的</a:t>
            </a:r>
            <a:r>
              <a:rPr lang="zh-CN" altLang="en-US"/>
              <a:t>同时</a:t>
            </a:r>
            <a:endParaRPr lang="zh-CN" altLang="en-US"/>
          </a:p>
          <a:p>
            <a:r>
              <a:rPr lang="zh-CN" altLang="en-US"/>
              <a:t>还有成长预期和流动性</a:t>
            </a:r>
            <a:r>
              <a:rPr lang="zh-CN" altLang="en-US"/>
              <a:t>支撑</a:t>
            </a:r>
            <a:endParaRPr lang="zh-CN" altLang="en-US"/>
          </a:p>
          <a:p>
            <a:r>
              <a:rPr lang="zh-CN" altLang="en-US"/>
              <a:t>会成为更具有可操作性的稀缺</a:t>
            </a:r>
            <a:r>
              <a:rPr lang="zh-CN" altLang="en-US"/>
              <a:t>品种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zU5YTQ3MDE2MTNhMDY4NDYwY2QxNTIzN2FiNzQ0MjQ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WPS 演示</Application>
  <PresentationFormat>宽屏</PresentationFormat>
  <Paragraphs>47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DIN Black</vt:lpstr>
      <vt:lpstr>Noto Sans S Chinese Medium</vt:lpstr>
      <vt:lpstr>Arial Unicode MS</vt:lpstr>
      <vt:lpstr>Calibri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Lena</cp:lastModifiedBy>
  <cp:revision>453</cp:revision>
  <dcterms:created xsi:type="dcterms:W3CDTF">2019-06-19T02:08:00Z</dcterms:created>
  <dcterms:modified xsi:type="dcterms:W3CDTF">2024-09-18T11:05:52Z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1B5ED108444C4ECC920B82B00EFDEC7D_13</vt:lpwstr>
  </property>
</Properties>
</file>