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21"/>
  </p:notesMasterIdLst>
  <p:sldIdLst>
    <p:sldId id="280" r:id="rId5"/>
    <p:sldId id="413" r:id="rId6"/>
    <p:sldId id="266" r:id="rId7"/>
    <p:sldId id="267" r:id="rId8"/>
    <p:sldId id="408" r:id="rId9"/>
    <p:sldId id="420" r:id="rId10"/>
    <p:sldId id="424" r:id="rId11"/>
    <p:sldId id="421" r:id="rId12"/>
    <p:sldId id="422" r:id="rId13"/>
    <p:sldId id="423" r:id="rId14"/>
    <p:sldId id="419" r:id="rId15"/>
    <p:sldId id="425" r:id="rId16"/>
    <p:sldId id="426" r:id="rId17"/>
    <p:sldId id="433" r:id="rId18"/>
    <p:sldId id="434" r:id="rId19"/>
    <p:sldId id="271" r:id="rId20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gs" Target="tags/tag50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3" name="图片 2" descr="//192.168.10.238/素材/营销策划/7.课程/炒股进阶班课程项目/2024年/2024年8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经传多赢资深投顾：许为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238/素材/营销策划/7.课程/炒股进阶班课程项目/2024年/2024年8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-9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6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8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3.xml"/><Relationship Id="rId2" Type="http://schemas.openxmlformats.org/officeDocument/2006/relationships/image" Target="../media/image11.png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image" Target="../media/image12.png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1306830" y="857250"/>
            <a:ext cx="9530715" cy="43389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4960" y="5423535"/>
            <a:ext cx="1157859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本轮顶级游资：宁波桑田路，方新侠，招商福州六一中路（欢乐海岸）</a:t>
            </a:r>
            <a:r>
              <a:rPr lang="zh-CN" altLang="en-US" sz="1400"/>
              <a:t>欢乐海岸之所以得名，是因为其席位位于中泰证券深圳欢乐海岸证券营业部。这个席位因其极高的活跃度和特殊地位，被视为游资界的重要存在。欢乐海岸的操作风格独特，擅长高位打板、高位锁仓等策略，经常通过不同的席位进行操作，包括招商证券福州六一中路营业部等，这些席位都是顶级游资“欢乐海岸”的席位之一。</a:t>
            </a:r>
            <a:endParaRPr lang="zh-CN" altLang="en-US" sz="1400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1347470" y="668655"/>
            <a:ext cx="9497060" cy="50615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4520" y="5835015"/>
            <a:ext cx="10982960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深圳华强的低位启动，金龙汽车的接力，大众交通的接力，都有欢乐海岸（六一中路的身影）席位实力强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大单异动</a:t>
            </a:r>
            <a:r>
              <a:rPr lang="en-US" alt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+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流动阶段新高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1115060" y="748030"/>
            <a:ext cx="9692640" cy="57905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_17266527723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syncCopiedImage_1726653216686_17266532718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许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</a:t>
            </a:r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为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A1120619060011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多赢资深投顾，具有10年以上的从业研究经验，对A股均有较专业的研究。擅长以技术面为主，以政策，消息为辅挖掘市场热点投资机会，独创主力操盘三步曲，机构跟盘以及准确把握个股启动节奏和上涨空间判断！投资风格偏理性，顺势而为！</a:t>
            </a:r>
            <a:endParaRPr sz="16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1050" y="886460"/>
            <a:ext cx="8484235" cy="2743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顶级游资</a:t>
            </a:r>
            <a:r>
              <a:rPr lang="en-US" altLang="zh-CN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en-US" altLang="zh-CN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 b="1" i="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游资心法</a:t>
            </a:r>
            <a:endParaRPr lang="zh-CN" altLang="en-US" sz="7200" b="1" i="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9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8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许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58455" y="98425"/>
            <a:ext cx="3559810" cy="57054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50285" y="141668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36085" y="230124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550285" y="318579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36085" y="407035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104765" y="119951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7"/>
            </p:custDataLst>
          </p:nvPr>
        </p:nvSpPr>
        <p:spPr>
          <a:xfrm>
            <a:off x="4312285" y="111633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4312285" y="288290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4312285" y="199961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312285" y="378777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104765" y="20828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顶级游资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5104765" y="296608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大单异动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+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流动阶段新高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3"/>
            </p:custDataLst>
          </p:nvPr>
        </p:nvSpPr>
        <p:spPr>
          <a:xfrm>
            <a:off x="5104765" y="387096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总结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835025" y="727710"/>
            <a:ext cx="10408285" cy="48952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4060" y="5725795"/>
            <a:ext cx="10639425" cy="64516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跌破</a:t>
            </a:r>
            <a:r>
              <a:rPr lang="en-US" altLang="zh-CN"/>
              <a:t>2700</a:t>
            </a:r>
            <a:r>
              <a:rPr lang="zh-CN" altLang="en-US"/>
              <a:t>点后，跌的想退市了？？？高位想加钱此刻想退市，是最正确的结果吗？？？</a:t>
            </a:r>
            <a:endParaRPr lang="zh-CN" altLang="en-US"/>
          </a:p>
          <a:p>
            <a:pPr algn="ctr"/>
            <a:r>
              <a:rPr lang="zh-CN" altLang="en-US"/>
              <a:t>平均股价的</a:t>
            </a:r>
            <a:r>
              <a:rPr lang="en-US" altLang="zh-CN"/>
              <a:t>11</a:t>
            </a:r>
            <a:r>
              <a:rPr lang="zh-CN" altLang="en-US"/>
              <a:t>块钱的意义？？？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117475" y="1009015"/>
            <a:ext cx="6228080" cy="53435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4475" y="1998345"/>
            <a:ext cx="4896485" cy="286131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r>
              <a:rPr lang="zh-CN" altLang="en-US"/>
              <a:t>中线上攻：控盘股的方案</a:t>
            </a:r>
            <a:endParaRPr lang="zh-CN" altLang="en-US"/>
          </a:p>
          <a:p>
            <a:r>
              <a:rPr lang="zh-CN" altLang="en-US"/>
              <a:t>短线上攻：上升回档，强者恒强方案</a:t>
            </a:r>
            <a:endParaRPr lang="zh-CN" altLang="en-US"/>
          </a:p>
          <a:p>
            <a:r>
              <a:rPr lang="zh-CN" altLang="en-US"/>
              <a:t>短线超跌：超跌反弹方案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目前都不符合，国庆假期前</a:t>
            </a:r>
            <a:r>
              <a:rPr lang="en-US" altLang="zh-CN"/>
              <a:t>8</a:t>
            </a:r>
            <a:r>
              <a:rPr lang="zh-CN" altLang="en-US"/>
              <a:t>个交易日，假期综合征下成交量维持</a:t>
            </a:r>
            <a:r>
              <a:rPr lang="en-US" altLang="zh-CN"/>
              <a:t>5000</a:t>
            </a:r>
            <a:r>
              <a:rPr lang="zh-CN" altLang="en-US"/>
              <a:t>亿左右，仍没有放量的预期，所以仍是小仓位，快进快出做流动阶段创新高</a:t>
            </a:r>
            <a:r>
              <a:rPr lang="en-US" altLang="zh-CN"/>
              <a:t>+</a:t>
            </a:r>
            <a:r>
              <a:rPr lang="zh-CN" altLang="en-US"/>
              <a:t>大单异动频繁个股，热点的三浪拉升机会为主。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顶级游资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733425" y="915035"/>
            <a:ext cx="10845165" cy="50279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130" y="5942965"/>
            <a:ext cx="110280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 altLang="en-US"/>
              <a:t>章盟主</a:t>
            </a:r>
            <a:r>
              <a:rPr lang="en-US" altLang="zh-CN"/>
              <a:t>20</a:t>
            </a:r>
            <a:r>
              <a:rPr lang="zh-CN" altLang="en-US"/>
              <a:t>日统计梳理：基本上都是</a:t>
            </a:r>
            <a:r>
              <a:rPr lang="en-US" altLang="zh-CN"/>
              <a:t>2000</a:t>
            </a:r>
            <a:r>
              <a:rPr lang="zh-CN" altLang="en-US"/>
              <a:t>万以内玩，很少大仓位做，仓位越大表现越好，小仓位反而容易砸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948690" y="737870"/>
            <a:ext cx="10126980" cy="5123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59130" y="5942965"/>
            <a:ext cx="11028045" cy="368300"/>
          </a:xfrm>
          <a:prstGeom prst="rect">
            <a:avLst/>
          </a:prstGeom>
        </p:spPr>
        <p:style>
          <a:lnRef idx="0">
            <a:srgbClr val="FFFFFF"/>
          </a:lnRef>
          <a:fillRef idx="1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algn="ctr"/>
            <a:r>
              <a:rPr lang="zh-CN"/>
              <a:t>宁波桑田路，做完龙头后多次尝试转换方向，其中近期频繁度最高是：常山北明，反复做</a:t>
            </a:r>
            <a:r>
              <a:rPr lang="en-US" altLang="zh-CN"/>
              <a:t>T</a:t>
            </a:r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4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25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26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27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28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29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1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2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3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4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5.xml><?xml version="1.0" encoding="utf-8"?>
<p:tagLst xmlns:p="http://schemas.openxmlformats.org/presentationml/2006/main">
  <p:tag name="KSO_WM_DIAGRAM_VIRTUALLY_FRAME" val="{&quot;height&quot;:317.7,&quot;left&quot;:279.55,&quot;top&quot;:87.9,&quot;width&quot;:599.5}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PP_MARK_KEY" val="7fb726d2-c86b-42c1-b34d-3bbbdc299f5d"/>
  <p:tag name="COMMONDATA" val="eyJoZGlkIjoiOGE4MmM3N2M1Njg0N2RlMTM3NDgxNjk5YmFiZDMxNTIifQ=="/>
  <p:tag name="commondata" val="eyJoZGlkIjoiYzA4ODY5MWUxZTc2Yzg2M2Q3MmRkMDRmMDY4MjQ4ZTA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717</Words>
  <Application>WPS 演示</Application>
  <PresentationFormat>宽屏</PresentationFormat>
  <Paragraphs>57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俏俏</cp:lastModifiedBy>
  <cp:revision>287</cp:revision>
  <dcterms:created xsi:type="dcterms:W3CDTF">2019-06-19T02:08:00Z</dcterms:created>
  <dcterms:modified xsi:type="dcterms:W3CDTF">2024-09-18T10:45:30Z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2052-12.1.0.18240</vt:lpwstr>
  </property>
  <property fmtid="{D5CDD505-2E9C-101B-9397-08002B2CF9AE}" pid="3" name="ICV">
    <vt:lpwstr>244ACA2EB60840989A6E7AD0DF89266E</vt:lpwstr>
  </property>
</Properties>
</file>