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70" r:id="rId4"/>
  </p:sldMasterIdLst>
  <p:notesMasterIdLst>
    <p:notesMasterId r:id="rId23"/>
  </p:notesMasterIdLst>
  <p:sldIdLst>
    <p:sldId id="336" r:id="rId5"/>
    <p:sldId id="337" r:id="rId6"/>
    <p:sldId id="338" r:id="rId7"/>
    <p:sldId id="339" r:id="rId8"/>
    <p:sldId id="377" r:id="rId9"/>
    <p:sldId id="378" r:id="rId10"/>
    <p:sldId id="342" r:id="rId11"/>
    <p:sldId id="359" r:id="rId12"/>
    <p:sldId id="381" r:id="rId13"/>
    <p:sldId id="414" r:id="rId14"/>
    <p:sldId id="415" r:id="rId15"/>
    <p:sldId id="379" r:id="rId16"/>
    <p:sldId id="343" r:id="rId17"/>
    <p:sldId id="383" r:id="rId18"/>
    <p:sldId id="416" r:id="rId19"/>
    <p:sldId id="358" r:id="rId20"/>
    <p:sldId id="422" r:id="rId21"/>
    <p:sldId id="271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2EA8"/>
    <a:srgbClr val="132AAC"/>
    <a:srgbClr val="7399DC"/>
    <a:srgbClr val="C50001"/>
    <a:srgbClr val="C60101"/>
    <a:srgbClr val="915C09"/>
    <a:srgbClr val="FFFFF5"/>
    <a:srgbClr val="D10300"/>
    <a:srgbClr val="C3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403" y="168"/>
      </p:cViewPr>
      <p:guideLst>
        <p:guide orient="horz" pos="21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gs" Target="tags/tag5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介绍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635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杨春虎丨执业编号： A1120619100003   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Medium" panose="020B0600000000000000" charset="-122"/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尾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128520" y="323088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0" name="图片 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73C7-D18A-4C18-A712-4BC5C077D8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DE29-156B-4166-BD96-6CA838239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E724-33BD-4AB9-A918-B09240F004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BC7C-EB94-4184-80B8-E52B15BE3C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25.xml"/><Relationship Id="rId2" Type="http://schemas.openxmlformats.org/officeDocument/2006/relationships/image" Target="../media/image8.png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4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/>
        </p:nvSpPr>
        <p:spPr>
          <a:xfrm>
            <a:off x="3894455" y="3560445"/>
            <a:ext cx="124587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5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249545" y="3629660"/>
            <a:ext cx="27089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>
                <a:solidFill>
                  <a:schemeClr val="accent1">
                    <a:lumMod val="7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执业编号:A1120619100003</a:t>
            </a:r>
            <a:endParaRPr lang="zh-CN" altLang="en-US" sz="1600">
              <a:solidFill>
                <a:schemeClr val="accent1">
                  <a:lumMod val="7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938655" y="4160520"/>
            <a:ext cx="5998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经传多赢投研总监／软件产品架构师， 北京大学金融系毕业， 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6350" y="1181735"/>
            <a:ext cx="631317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低估错杀</a:t>
            </a:r>
            <a:endParaRPr lang="en-US" altLang="zh-CN" sz="7200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7200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价值龙头</a:t>
            </a:r>
            <a:endParaRPr lang="zh-CN" altLang="en-US" sz="72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1205230" y="3541395"/>
            <a:ext cx="268922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9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19</a:t>
            </a:r>
            <a:r>
              <a:rPr sz="2600" dirty="0" smtClean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2600" dirty="0">
                <a:solidFill>
                  <a:srgbClr val="915C09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sz="2600" dirty="0">
              <a:solidFill>
                <a:srgbClr val="915C09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8455" y="1109980"/>
            <a:ext cx="3730625" cy="46742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价格和估值的关系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517" y="5788384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价格不变，估值也会变，本质是业绩在变化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寻找从低估炒作到高估的，代表资金认可，高估杀到低估，代表价值到位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6385" y="871163"/>
            <a:ext cx="9079230" cy="49180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估值和股价的关系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3517" y="5771757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低估到高估，高估炒加速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高估区域，加速上涨，控盘回档</a:t>
            </a:r>
            <a:endParaRPr lang="zh-CN" altLang="en-US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730" y="828819"/>
            <a:ext cx="9059188" cy="49070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选股模型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912229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4135" y="737235"/>
            <a:ext cx="9523730" cy="5171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887291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820" y="737235"/>
            <a:ext cx="9484360" cy="5149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低估错杀价值龙头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2315" y="5887291"/>
            <a:ext cx="107442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中线投资，关注业绩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趋势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时机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业绩增加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估值合理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分红潜力</a:t>
            </a:r>
            <a:r>
              <a:rPr lang="en-US" altLang="zh-CN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等待机会</a:t>
            </a:r>
            <a:endParaRPr lang="zh-CN" altLang="en-US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0805" y="740410"/>
            <a:ext cx="9470390" cy="5142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0" y="2074545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48100" y="2959100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62300" y="3843655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716780" y="1857375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业绩在投资中的应用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3914775" y="17259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3924300" y="354076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924300" y="265747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716780" y="2740660"/>
            <a:ext cx="5340350" cy="80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低估错杀的价值</a:t>
            </a:r>
            <a:endParaRPr lang="zh-CN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716780" y="3623945"/>
            <a:ext cx="534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altLang="en-US" sz="3000" dirty="0" smtClean="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低估错杀价值龙头</a:t>
            </a:r>
            <a:endParaRPr lang="zh-CN" altLang="en-US" sz="3000" dirty="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业绩在投资中的应用</a:t>
            </a:r>
            <a:endParaRPr lang="zh-CN" altLang="en-US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大主力抱团风格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594912"/>
            <a:ext cx="1074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大资金在大市值中切换，形成长期趋势，形成稳健风格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经济增速：增值和保值左右大资金的抱团，资金不会轮空，风格持续存在</a:t>
            </a:r>
            <a:endParaRPr lang="zh-CN" altLang="en-US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930" y="1163109"/>
            <a:ext cx="5556391" cy="4073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34" y="1157105"/>
            <a:ext cx="5545236" cy="40797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小资金热点概念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900" y="5453666"/>
            <a:ext cx="1074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热点的形成是中短期资金集中流入的结果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受概念，利好，政策，风口等影响较大，中期为主，击鼓传花</a:t>
            </a:r>
            <a:endParaRPr lang="en-US" altLang="zh-CN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反复炒作的热点是政策持续发酵的过程</a:t>
            </a:r>
            <a:endParaRPr lang="zh-CN" altLang="en-US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6328" y="1163109"/>
            <a:ext cx="5557676" cy="40737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9" y="1161495"/>
            <a:ext cx="5547010" cy="40753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业绩和投资的关系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23899" y="5311541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业绩不稳定，适合博弈，业绩稳定，适合投资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风格切换代表的是大资金的切换，热点切换是短线资金的切换</a:t>
            </a:r>
            <a:endParaRPr lang="en-US" altLang="zh-CN" sz="2000" b="1" dirty="0" smtClean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大</a:t>
            </a:r>
            <a:r>
              <a:rPr lang="zh-CN" altLang="en-US" sz="2000" b="1" dirty="0" smtClean="0"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资金大市值适合稳健，短线热点小市值适合波段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798" y="972586"/>
            <a:ext cx="5733755" cy="4197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72586"/>
            <a:ext cx="5740423" cy="41979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PART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0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pitchFamily="34" charset="-122"/>
              </a:rPr>
              <a:t>2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 dirty="0" smtClean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低估错杀的价值</a:t>
            </a:r>
            <a:endParaRPr lang="zh-CN" sz="6600" b="1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股价和未来的关系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3007" y="4806919"/>
            <a:ext cx="72859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股价围绕价值上下波动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价值长期向上，股票价格长期趋势向上，反之向下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价值为里，价格为表，价格代表对</a:t>
            </a:r>
            <a:r>
              <a:rPr lang="zh-CN" altLang="en-US" sz="1700" b="1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未来价值</a:t>
            </a:r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的预期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  <a:p>
            <a:pPr algn="ctr"/>
            <a:r>
              <a:rPr lang="zh-CN" altLang="en-US" sz="1700" b="1" dirty="0"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价格与价值存在短期背离</a:t>
            </a:r>
            <a:endParaRPr lang="en-US" altLang="zh-CN" sz="1700" b="1" dirty="0">
              <a:latin typeface="思源黑体 CN Normal" panose="020B0400000000000000" pitchFamily="34" charset="-122"/>
              <a:ea typeface="思源黑体 CN Normal" panose="020B0400000000000000" pitchFamily="34" charset="-122"/>
              <a:sym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26" y="1598208"/>
            <a:ext cx="3994471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8207"/>
            <a:ext cx="4417478" cy="27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0" y="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 smtClean="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</a:rPr>
              <a:t>业绩和股价的长期关系</a:t>
            </a:r>
            <a:endParaRPr lang="zh-CN" altLang="en-US" sz="4200" spc="-200" dirty="0">
              <a:solidFill>
                <a:schemeClr val="bg1"/>
              </a:solidFill>
              <a:uFillTx/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6" name="文本框 2"/>
          <p:cNvSpPr txBox="1"/>
          <p:nvPr/>
        </p:nvSpPr>
        <p:spPr>
          <a:xfrm>
            <a:off x="2453007" y="5622094"/>
            <a:ext cx="728598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博弈的人关灯吃面，优质公司的人，时间玫瑰</a:t>
            </a:r>
            <a:endParaRPr lang="zh-CN" altLang="en-US" sz="2000" b="1" dirty="0"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816100" y="1069885"/>
            <a:ext cx="8559799" cy="2143125"/>
            <a:chOff x="1150893" y="945738"/>
            <a:chExt cx="6758754" cy="201223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893" y="945739"/>
              <a:ext cx="2630805" cy="201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1698" y="945738"/>
              <a:ext cx="4127949" cy="201223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860" y="3010445"/>
            <a:ext cx="6812280" cy="2569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4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6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27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28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29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1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2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3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4.xml><?xml version="1.0" encoding="utf-8"?>
<p:tagLst xmlns:p="http://schemas.openxmlformats.org/presentationml/2006/main">
  <p:tag name="KSO_WM_DIAGRAM_VIRTUALLY_FRAME" val="{&quot;height&quot;:321.55,&quot;left&quot;:244.75,&quot;top&quot;:61.5,&quot;width&quot;:616.5}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PP_MARK_KEY" val="7fb726d2-c86b-42c1-b34d-3bbbdc299f5d"/>
  <p:tag name="RESOURCE_RECORD_KEY" val="{&quot;70&quot;:[3314671]}"/>
  <p:tag name="COMMONDATA" val="eyJoZGlkIjoiYjc1YjdlNDVhOTYwNTlmNGZhY2RiNDU0ODNiMzI1YmUifQ=="/>
  <p:tag name="commondata" val="eyJoZGlkIjoiOGE4MmM3N2M1Njg0N2RlMTM3NDgxNjk5YmFiZDMxNT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WPS 演示</Application>
  <PresentationFormat>宽屏</PresentationFormat>
  <Paragraphs>88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Medium</vt:lpstr>
      <vt:lpstr>思源黑体 CN Light</vt:lpstr>
      <vt:lpstr>思源黑体 CN Bold</vt:lpstr>
      <vt:lpstr>思源黑体 CN Regular</vt:lpstr>
      <vt:lpstr>Impact</vt:lpstr>
      <vt:lpstr>Arial Unicode MS</vt:lpstr>
      <vt:lpstr>Calibri</vt:lpstr>
      <vt:lpstr>等线 Light</vt:lpstr>
      <vt:lpstr>等线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俏俏</cp:lastModifiedBy>
  <cp:revision>282</cp:revision>
  <dcterms:created xsi:type="dcterms:W3CDTF">2019-06-19T02:08:00Z</dcterms:created>
  <dcterms:modified xsi:type="dcterms:W3CDTF">2024-09-19T09:21:43Z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3F20EBFAC3854500BCFB50CF930C4DD3_13</vt:lpwstr>
  </property>
</Properties>
</file>