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  <p:sldMasterId id="2147483686" r:id="rId5"/>
  </p:sldMasterIdLst>
  <p:notesMasterIdLst>
    <p:notesMasterId r:id="rId8"/>
  </p:notesMasterIdLst>
  <p:sldIdLst>
    <p:sldId id="280" r:id="rId6"/>
    <p:sldId id="373" r:id="rId7"/>
    <p:sldId id="266" r:id="rId9"/>
    <p:sldId id="267" r:id="rId10"/>
    <p:sldId id="269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36" r:id="rId19"/>
    <p:sldId id="402" r:id="rId20"/>
    <p:sldId id="414" r:id="rId21"/>
    <p:sldId id="415" r:id="rId22"/>
    <p:sldId id="437" r:id="rId23"/>
    <p:sldId id="417" r:id="rId24"/>
    <p:sldId id="406" r:id="rId25"/>
    <p:sldId id="403" r:id="rId26"/>
    <p:sldId id="404" r:id="rId27"/>
    <p:sldId id="438" r:id="rId28"/>
    <p:sldId id="421" r:id="rId29"/>
    <p:sldId id="398" r:id="rId30"/>
    <p:sldId id="335" r:id="rId31"/>
    <p:sldId id="271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3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tags" Target="tags/tag119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\\192.168.10.86\素材\营销策划\7.课程\炒股进阶班课程项目\2023年9月（第八期）\1920_1080-10.31_1693549675429.png1920_1080-10.31_169354967542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许为丨执业编号：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许为丨执业编号：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\\192.168.10.86\素材\营销策划\7.课程\炒股进阶班课程项目\2023年9月（第八期）\总海报1080_1693556125918.png总海报1080_16935561259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image" Target="../media/image21.png"/><Relationship Id="rId1" Type="http://schemas.openxmlformats.org/officeDocument/2006/relationships/tags" Target="../tags/tag46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image" Target="../media/image22.png"/><Relationship Id="rId1" Type="http://schemas.openxmlformats.org/officeDocument/2006/relationships/tags" Target="../tags/tag4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3.xml"/><Relationship Id="rId3" Type="http://schemas.openxmlformats.org/officeDocument/2006/relationships/image" Target="../media/image23.pn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6.xml"/><Relationship Id="rId3" Type="http://schemas.openxmlformats.org/officeDocument/2006/relationships/image" Target="../media/image24.png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9.xml"/><Relationship Id="rId3" Type="http://schemas.openxmlformats.org/officeDocument/2006/relationships/image" Target="../media/image25.png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image" Target="../media/image26.png"/><Relationship Id="rId1" Type="http://schemas.openxmlformats.org/officeDocument/2006/relationships/tags" Target="../tags/tag7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93.xml"/><Relationship Id="rId20" Type="http://schemas.openxmlformats.org/officeDocument/2006/relationships/tags" Target="../tags/tag92.xml"/><Relationship Id="rId2" Type="http://schemas.openxmlformats.org/officeDocument/2006/relationships/tags" Target="../tags/tag74.xml"/><Relationship Id="rId19" Type="http://schemas.openxmlformats.org/officeDocument/2006/relationships/tags" Target="../tags/tag91.xml"/><Relationship Id="rId18" Type="http://schemas.openxmlformats.org/officeDocument/2006/relationships/tags" Target="../tags/tag90.xml"/><Relationship Id="rId17" Type="http://schemas.openxmlformats.org/officeDocument/2006/relationships/tags" Target="../tags/tag89.xml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tags" Target="../tags/tag7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6" Type="http://schemas.openxmlformats.org/officeDocument/2006/relationships/slideLayout" Target="../slideLayouts/slideLayout5.xml"/><Relationship Id="rId15" Type="http://schemas.openxmlformats.org/officeDocument/2006/relationships/tags" Target="../tags/tag108.xml"/><Relationship Id="rId14" Type="http://schemas.openxmlformats.org/officeDocument/2006/relationships/tags" Target="../tags/tag107.xml"/><Relationship Id="rId13" Type="http://schemas.openxmlformats.org/officeDocument/2006/relationships/tags" Target="../tags/tag106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tags" Target="../tags/tag9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28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9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11.xml"/><Relationship Id="rId2" Type="http://schemas.openxmlformats.org/officeDocument/2006/relationships/image" Target="../media/image27.png"/><Relationship Id="rId1" Type="http://schemas.openxmlformats.org/officeDocument/2006/relationships/tags" Target="../tags/tag110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13.xml"/><Relationship Id="rId2" Type="http://schemas.openxmlformats.org/officeDocument/2006/relationships/image" Target="../media/image28.png"/><Relationship Id="rId1" Type="http://schemas.openxmlformats.org/officeDocument/2006/relationships/tags" Target="../tags/tag1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6.xml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3.xml"/><Relationship Id="rId4" Type="http://schemas.openxmlformats.org/officeDocument/2006/relationships/image" Target="../media/image14.png"/><Relationship Id="rId3" Type="http://schemas.openxmlformats.org/officeDocument/2006/relationships/tags" Target="../tags/tag32.xml"/><Relationship Id="rId2" Type="http://schemas.openxmlformats.org/officeDocument/2006/relationships/image" Target="../media/image13.png"/><Relationship Id="rId1" Type="http://schemas.openxmlformats.org/officeDocument/2006/relationships/tags" Target="../tags/tag31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image" Target="../media/image16.png"/><Relationship Id="rId3" Type="http://schemas.openxmlformats.org/officeDocument/2006/relationships/tags" Target="../tags/tag35.xml"/><Relationship Id="rId2" Type="http://schemas.openxmlformats.org/officeDocument/2006/relationships/image" Target="../media/image15.png"/><Relationship Id="rId1" Type="http://schemas.openxmlformats.org/officeDocument/2006/relationships/tags" Target="../tags/tag34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41.xml"/><Relationship Id="rId5" Type="http://schemas.openxmlformats.org/officeDocument/2006/relationships/image" Target="../media/image18.png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image" Target="../media/image17.png"/><Relationship Id="rId1" Type="http://schemas.openxmlformats.org/officeDocument/2006/relationships/tags" Target="../tags/tag3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3.xml"/><Relationship Id="rId2" Type="http://schemas.openxmlformats.org/officeDocument/2006/relationships/image" Target="../media/image19.png"/><Relationship Id="rId1" Type="http://schemas.openxmlformats.org/officeDocument/2006/relationships/tags" Target="../tags/tag4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5.xml"/><Relationship Id="rId2" Type="http://schemas.openxmlformats.org/officeDocument/2006/relationships/image" Target="../media/image20.png"/><Relationship Id="rId1" Type="http://schemas.openxmlformats.org/officeDocument/2006/relationships/tags" Target="../tags/tag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42085" y="927100"/>
            <a:ext cx="8183880" cy="479044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172335" y="5876290"/>
            <a:ext cx="672274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主力反向操盘：选择散户数量相对减少，人数减少，筹码集中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49730" y="746760"/>
            <a:ext cx="8726805" cy="50711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373630" y="5984875"/>
            <a:ext cx="672274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主力反向操盘：选择散户数量相对减少，人数减少，筹码集中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66762" y="1371582"/>
            <a:ext cx="10058476" cy="97155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sz="5000" b="1" spc="340">
                <a:solidFill>
                  <a:schemeClr val="accent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主力反向操盘：</a:t>
            </a:r>
            <a:endParaRPr lang="zh-CN" sz="5000" b="1" spc="340">
              <a:solidFill>
                <a:schemeClr val="accent1"/>
              </a:solidFill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3" name="文本框 112"/>
          <p:cNvSpPr txBox="1"/>
          <p:nvPr>
            <p:custDataLst>
              <p:tags r:id="rId2"/>
            </p:custDataLst>
          </p:nvPr>
        </p:nvSpPr>
        <p:spPr>
          <a:xfrm>
            <a:off x="1066661" y="3677069"/>
            <a:ext cx="2812338" cy="1649265"/>
          </a:xfrm>
          <a:prstGeom prst="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600" spc="9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散户人数减少，流通筹码是固定的，筹码会相对的集中在少部分人手里，主力拉升相对于简单</a:t>
            </a:r>
            <a:endParaRPr lang="zh-CN" altLang="en-US" sz="1600" spc="9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4" name="椭圆 113"/>
          <p:cNvSpPr/>
          <p:nvPr>
            <p:custDataLst>
              <p:tags r:id="rId3"/>
            </p:custDataLst>
          </p:nvPr>
        </p:nvSpPr>
        <p:spPr>
          <a:xfrm flipH="1">
            <a:off x="2105955" y="2655617"/>
            <a:ext cx="735980" cy="7359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4689831" y="3677069"/>
            <a:ext cx="2812338" cy="1649265"/>
          </a:xfrm>
          <a:prstGeom prst="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600" spc="9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散户人数增加，流通筹码是分散的，筹码会相对的分散在大部人的手里，主力拉升等于帮人解套</a:t>
            </a:r>
            <a:endParaRPr lang="zh-CN" altLang="en-US" sz="1600" spc="9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椭圆 4"/>
          <p:cNvSpPr/>
          <p:nvPr>
            <p:custDataLst>
              <p:tags r:id="rId5"/>
            </p:custDataLst>
          </p:nvPr>
        </p:nvSpPr>
        <p:spPr>
          <a:xfrm flipH="1">
            <a:off x="5729125" y="2655617"/>
            <a:ext cx="735980" cy="7359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8313001" y="3677069"/>
            <a:ext cx="2812338" cy="1649265"/>
          </a:xfrm>
          <a:prstGeom prst="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600" spc="8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散户人数是相对的，并非说散户人数少就一定会拉升，散户人数人数多就一定不拉升，但是概率上，散户人少的，主力会更加喜欢的。</a:t>
            </a:r>
            <a:endParaRPr lang="zh-CN" altLang="en-US" sz="1600" spc="8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 flipH="1">
            <a:off x="9352295" y="2655617"/>
            <a:ext cx="735980" cy="7359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768350" y="43160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101066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如何看主力异动</a:t>
            </a:r>
            <a:endParaRPr lang="zh-CN" altLang="en-US" sz="6000" b="1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583055" y="5909945"/>
            <a:ext cx="890079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德展健康主力反向操盘：散户人数减少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周线金叉初期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底部放量突破走强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热点方向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72845" y="892175"/>
            <a:ext cx="9311005" cy="46234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973580" y="5868035"/>
            <a:ext cx="864108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同方股份：散户人数太多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周线金叉初期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底部放量突破走强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热点方向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59865" y="807720"/>
            <a:ext cx="8919845" cy="47923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973580" y="6102350"/>
            <a:ext cx="864108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新诺威：散户人数减少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周线金叉初期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底部放量突破走强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热点方向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89355" y="889000"/>
            <a:ext cx="9425940" cy="49872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78990" y="899160"/>
            <a:ext cx="8299450" cy="524383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973580" y="6142990"/>
            <a:ext cx="864108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银信科技：散户人数减少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周线金叉初期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底部放量突破走强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热点方向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41" name="Кружок"/>
          <p:cNvSpPr/>
          <p:nvPr>
            <p:custDataLst>
              <p:tags r:id="rId1"/>
            </p:custDataLst>
          </p:nvPr>
        </p:nvSpPr>
        <p:spPr>
          <a:xfrm>
            <a:off x="1088927" y="2741090"/>
            <a:ext cx="1329622" cy="1329623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42" name="Фигура"/>
          <p:cNvSpPr/>
          <p:nvPr>
            <p:custDataLst>
              <p:tags r:id="rId2"/>
            </p:custDataLst>
          </p:nvPr>
        </p:nvSpPr>
        <p:spPr>
          <a:xfrm>
            <a:off x="936505" y="2589445"/>
            <a:ext cx="1987960" cy="1630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60" extrusionOk="0">
                <a:moveTo>
                  <a:pt x="8863" y="0"/>
                </a:moveTo>
                <a:cubicBezTo>
                  <a:pt x="6596" y="0"/>
                  <a:pt x="4331" y="1054"/>
                  <a:pt x="2601" y="3162"/>
                </a:cubicBezTo>
                <a:cubicBezTo>
                  <a:pt x="868" y="5275"/>
                  <a:pt x="3" y="8045"/>
                  <a:pt x="7" y="10814"/>
                </a:cubicBezTo>
                <a:cubicBezTo>
                  <a:pt x="-34" y="11071"/>
                  <a:pt x="108" y="11320"/>
                  <a:pt x="320" y="11364"/>
                </a:cubicBezTo>
                <a:cubicBezTo>
                  <a:pt x="586" y="11418"/>
                  <a:pt x="818" y="11140"/>
                  <a:pt x="780" y="10814"/>
                </a:cubicBezTo>
                <a:cubicBezTo>
                  <a:pt x="776" y="8287"/>
                  <a:pt x="1566" y="5758"/>
                  <a:pt x="3148" y="3829"/>
                </a:cubicBezTo>
                <a:cubicBezTo>
                  <a:pt x="4727" y="1905"/>
                  <a:pt x="6794" y="942"/>
                  <a:pt x="8863" y="942"/>
                </a:cubicBezTo>
                <a:cubicBezTo>
                  <a:pt x="10932" y="942"/>
                  <a:pt x="12999" y="1905"/>
                  <a:pt x="14578" y="3829"/>
                </a:cubicBezTo>
                <a:cubicBezTo>
                  <a:pt x="16160" y="5758"/>
                  <a:pt x="16950" y="8287"/>
                  <a:pt x="16946" y="10814"/>
                </a:cubicBezTo>
                <a:cubicBezTo>
                  <a:pt x="16911" y="11075"/>
                  <a:pt x="17062" y="11320"/>
                  <a:pt x="17277" y="11353"/>
                </a:cubicBezTo>
                <a:cubicBezTo>
                  <a:pt x="17290" y="11355"/>
                  <a:pt x="17301" y="11349"/>
                  <a:pt x="17313" y="11349"/>
                </a:cubicBezTo>
                <a:lnTo>
                  <a:pt x="17313" y="11356"/>
                </a:lnTo>
                <a:lnTo>
                  <a:pt x="20220" y="11356"/>
                </a:lnTo>
                <a:lnTo>
                  <a:pt x="19252" y="12536"/>
                </a:lnTo>
                <a:cubicBezTo>
                  <a:pt x="19099" y="12723"/>
                  <a:pt x="19099" y="13028"/>
                  <a:pt x="19252" y="13214"/>
                </a:cubicBezTo>
                <a:cubicBezTo>
                  <a:pt x="19405" y="13401"/>
                  <a:pt x="19655" y="13401"/>
                  <a:pt x="19808" y="13214"/>
                </a:cubicBezTo>
                <a:lnTo>
                  <a:pt x="21449" y="11210"/>
                </a:lnTo>
                <a:cubicBezTo>
                  <a:pt x="21527" y="11115"/>
                  <a:pt x="21565" y="10990"/>
                  <a:pt x="21564" y="10865"/>
                </a:cubicBezTo>
                <a:cubicBezTo>
                  <a:pt x="21566" y="10740"/>
                  <a:pt x="21528" y="10610"/>
                  <a:pt x="21449" y="10514"/>
                </a:cubicBezTo>
                <a:lnTo>
                  <a:pt x="19808" y="8513"/>
                </a:lnTo>
                <a:cubicBezTo>
                  <a:pt x="19732" y="8419"/>
                  <a:pt x="19632" y="8373"/>
                  <a:pt x="19532" y="8373"/>
                </a:cubicBezTo>
                <a:cubicBezTo>
                  <a:pt x="19431" y="8373"/>
                  <a:pt x="19329" y="8419"/>
                  <a:pt x="19252" y="8513"/>
                </a:cubicBezTo>
                <a:cubicBezTo>
                  <a:pt x="19099" y="8699"/>
                  <a:pt x="19099" y="9001"/>
                  <a:pt x="19252" y="9187"/>
                </a:cubicBezTo>
                <a:lnTo>
                  <a:pt x="20244" y="10396"/>
                </a:lnTo>
                <a:lnTo>
                  <a:pt x="17704" y="10396"/>
                </a:lnTo>
                <a:cubicBezTo>
                  <a:pt x="17624" y="7769"/>
                  <a:pt x="16771" y="5169"/>
                  <a:pt x="15125" y="3162"/>
                </a:cubicBezTo>
                <a:cubicBezTo>
                  <a:pt x="13395" y="1054"/>
                  <a:pt x="11130" y="0"/>
                  <a:pt x="8863" y="0"/>
                </a:cubicBezTo>
                <a:close/>
                <a:moveTo>
                  <a:pt x="590" y="12199"/>
                </a:moveTo>
                <a:cubicBezTo>
                  <a:pt x="532" y="12191"/>
                  <a:pt x="470" y="12198"/>
                  <a:pt x="410" y="12225"/>
                </a:cubicBezTo>
                <a:cubicBezTo>
                  <a:pt x="220" y="12309"/>
                  <a:pt x="117" y="12561"/>
                  <a:pt x="178" y="12797"/>
                </a:cubicBezTo>
                <a:cubicBezTo>
                  <a:pt x="234" y="13160"/>
                  <a:pt x="306" y="13519"/>
                  <a:pt x="392" y="13874"/>
                </a:cubicBezTo>
                <a:cubicBezTo>
                  <a:pt x="478" y="14229"/>
                  <a:pt x="576" y="14580"/>
                  <a:pt x="693" y="14926"/>
                </a:cubicBezTo>
                <a:cubicBezTo>
                  <a:pt x="753" y="15129"/>
                  <a:pt x="923" y="15251"/>
                  <a:pt x="1098" y="15219"/>
                </a:cubicBezTo>
                <a:cubicBezTo>
                  <a:pt x="1348" y="15173"/>
                  <a:pt x="1499" y="14858"/>
                  <a:pt x="1408" y="14570"/>
                </a:cubicBezTo>
                <a:cubicBezTo>
                  <a:pt x="1301" y="14255"/>
                  <a:pt x="1210" y="13934"/>
                  <a:pt x="1131" y="13610"/>
                </a:cubicBezTo>
                <a:cubicBezTo>
                  <a:pt x="1053" y="13287"/>
                  <a:pt x="987" y="12960"/>
                  <a:pt x="936" y="12628"/>
                </a:cubicBezTo>
                <a:cubicBezTo>
                  <a:pt x="917" y="12394"/>
                  <a:pt x="767" y="12225"/>
                  <a:pt x="590" y="12199"/>
                </a:cubicBezTo>
                <a:close/>
                <a:moveTo>
                  <a:pt x="17121" y="12269"/>
                </a:moveTo>
                <a:cubicBezTo>
                  <a:pt x="16967" y="12292"/>
                  <a:pt x="16833" y="12424"/>
                  <a:pt x="16790" y="12617"/>
                </a:cubicBezTo>
                <a:cubicBezTo>
                  <a:pt x="16740" y="12945"/>
                  <a:pt x="16678" y="13271"/>
                  <a:pt x="16601" y="13592"/>
                </a:cubicBezTo>
                <a:cubicBezTo>
                  <a:pt x="16523" y="13914"/>
                  <a:pt x="16431" y="14230"/>
                  <a:pt x="16327" y="14541"/>
                </a:cubicBezTo>
                <a:cubicBezTo>
                  <a:pt x="16288" y="14720"/>
                  <a:pt x="16342" y="14911"/>
                  <a:pt x="16462" y="15025"/>
                </a:cubicBezTo>
                <a:cubicBezTo>
                  <a:pt x="16649" y="15201"/>
                  <a:pt x="16919" y="15143"/>
                  <a:pt x="17046" y="14900"/>
                </a:cubicBezTo>
                <a:cubicBezTo>
                  <a:pt x="17160" y="14557"/>
                  <a:pt x="17259" y="14210"/>
                  <a:pt x="17343" y="13856"/>
                </a:cubicBezTo>
                <a:cubicBezTo>
                  <a:pt x="17427" y="13503"/>
                  <a:pt x="17496" y="13146"/>
                  <a:pt x="17551" y="12786"/>
                </a:cubicBezTo>
                <a:cubicBezTo>
                  <a:pt x="17572" y="12559"/>
                  <a:pt x="17457" y="12347"/>
                  <a:pt x="17277" y="12284"/>
                </a:cubicBezTo>
                <a:cubicBezTo>
                  <a:pt x="17224" y="12265"/>
                  <a:pt x="17172" y="12261"/>
                  <a:pt x="17121" y="12269"/>
                </a:cubicBezTo>
                <a:close/>
                <a:moveTo>
                  <a:pt x="16213" y="15501"/>
                </a:moveTo>
                <a:cubicBezTo>
                  <a:pt x="16054" y="15485"/>
                  <a:pt x="15895" y="15590"/>
                  <a:pt x="15825" y="15779"/>
                </a:cubicBezTo>
                <a:cubicBezTo>
                  <a:pt x="15703" y="16033"/>
                  <a:pt x="15571" y="16281"/>
                  <a:pt x="15428" y="16523"/>
                </a:cubicBezTo>
                <a:cubicBezTo>
                  <a:pt x="15286" y="16765"/>
                  <a:pt x="15134" y="17001"/>
                  <a:pt x="14971" y="17231"/>
                </a:cubicBezTo>
                <a:cubicBezTo>
                  <a:pt x="14798" y="17435"/>
                  <a:pt x="14815" y="17780"/>
                  <a:pt x="15007" y="17956"/>
                </a:cubicBezTo>
                <a:cubicBezTo>
                  <a:pt x="15183" y="18117"/>
                  <a:pt x="15433" y="18067"/>
                  <a:pt x="15558" y="17846"/>
                </a:cubicBezTo>
                <a:cubicBezTo>
                  <a:pt x="15736" y="17595"/>
                  <a:pt x="15903" y="17338"/>
                  <a:pt x="16060" y="17073"/>
                </a:cubicBezTo>
                <a:cubicBezTo>
                  <a:pt x="16216" y="16808"/>
                  <a:pt x="16362" y="16534"/>
                  <a:pt x="16495" y="16256"/>
                </a:cubicBezTo>
                <a:cubicBezTo>
                  <a:pt x="16634" y="16023"/>
                  <a:pt x="16576" y="15698"/>
                  <a:pt x="16369" y="15560"/>
                </a:cubicBezTo>
                <a:cubicBezTo>
                  <a:pt x="16319" y="15526"/>
                  <a:pt x="16266" y="15506"/>
                  <a:pt x="16213" y="15501"/>
                </a:cubicBezTo>
                <a:close/>
                <a:moveTo>
                  <a:pt x="1474" y="15541"/>
                </a:moveTo>
                <a:cubicBezTo>
                  <a:pt x="1416" y="15556"/>
                  <a:pt x="1359" y="15588"/>
                  <a:pt x="1309" y="15637"/>
                </a:cubicBezTo>
                <a:cubicBezTo>
                  <a:pt x="1143" y="15797"/>
                  <a:pt x="1116" y="16091"/>
                  <a:pt x="1249" y="16293"/>
                </a:cubicBezTo>
                <a:cubicBezTo>
                  <a:pt x="1380" y="16563"/>
                  <a:pt x="1521" y="16827"/>
                  <a:pt x="1672" y="17084"/>
                </a:cubicBezTo>
                <a:cubicBezTo>
                  <a:pt x="1824" y="17341"/>
                  <a:pt x="1987" y="17591"/>
                  <a:pt x="2159" y="17835"/>
                </a:cubicBezTo>
                <a:cubicBezTo>
                  <a:pt x="2320" y="18038"/>
                  <a:pt x="2589" y="18031"/>
                  <a:pt x="2740" y="17817"/>
                </a:cubicBezTo>
                <a:cubicBezTo>
                  <a:pt x="2860" y="17646"/>
                  <a:pt x="2861" y="17393"/>
                  <a:pt x="2743" y="17220"/>
                </a:cubicBezTo>
                <a:cubicBezTo>
                  <a:pt x="2585" y="16997"/>
                  <a:pt x="2438" y="16769"/>
                  <a:pt x="2301" y="16534"/>
                </a:cubicBezTo>
                <a:cubicBezTo>
                  <a:pt x="2163" y="16300"/>
                  <a:pt x="2035" y="16058"/>
                  <a:pt x="1916" y="15812"/>
                </a:cubicBezTo>
                <a:cubicBezTo>
                  <a:pt x="1835" y="15599"/>
                  <a:pt x="1648" y="15497"/>
                  <a:pt x="1474" y="15541"/>
                </a:cubicBezTo>
                <a:close/>
                <a:moveTo>
                  <a:pt x="3296" y="18191"/>
                </a:moveTo>
                <a:cubicBezTo>
                  <a:pt x="3169" y="18222"/>
                  <a:pt x="3054" y="18325"/>
                  <a:pt x="3001" y="18491"/>
                </a:cubicBezTo>
                <a:cubicBezTo>
                  <a:pt x="2934" y="18701"/>
                  <a:pt x="3004" y="18940"/>
                  <a:pt x="3167" y="19048"/>
                </a:cubicBezTo>
                <a:cubicBezTo>
                  <a:pt x="3429" y="19318"/>
                  <a:pt x="3701" y="19568"/>
                  <a:pt x="3981" y="19796"/>
                </a:cubicBezTo>
                <a:cubicBezTo>
                  <a:pt x="4261" y="20023"/>
                  <a:pt x="4548" y="20228"/>
                  <a:pt x="4844" y="20411"/>
                </a:cubicBezTo>
                <a:cubicBezTo>
                  <a:pt x="5045" y="20564"/>
                  <a:pt x="5313" y="20464"/>
                  <a:pt x="5409" y="20199"/>
                </a:cubicBezTo>
                <a:cubicBezTo>
                  <a:pt x="5498" y="19954"/>
                  <a:pt x="5398" y="19668"/>
                  <a:pt x="5193" y="19572"/>
                </a:cubicBezTo>
                <a:cubicBezTo>
                  <a:pt x="4923" y="19405"/>
                  <a:pt x="4660" y="19219"/>
                  <a:pt x="4405" y="19012"/>
                </a:cubicBezTo>
                <a:cubicBezTo>
                  <a:pt x="4150" y="18804"/>
                  <a:pt x="3902" y="18576"/>
                  <a:pt x="3663" y="18330"/>
                </a:cubicBezTo>
                <a:cubicBezTo>
                  <a:pt x="3561" y="18201"/>
                  <a:pt x="3423" y="18160"/>
                  <a:pt x="3296" y="18191"/>
                </a:cubicBezTo>
                <a:close/>
                <a:moveTo>
                  <a:pt x="14373" y="18253"/>
                </a:moveTo>
                <a:cubicBezTo>
                  <a:pt x="14265" y="18225"/>
                  <a:pt x="14147" y="18254"/>
                  <a:pt x="14051" y="18345"/>
                </a:cubicBezTo>
                <a:cubicBezTo>
                  <a:pt x="13803" y="18599"/>
                  <a:pt x="13546" y="18833"/>
                  <a:pt x="13279" y="19045"/>
                </a:cubicBezTo>
                <a:cubicBezTo>
                  <a:pt x="13012" y="19256"/>
                  <a:pt x="12736" y="19446"/>
                  <a:pt x="12455" y="19616"/>
                </a:cubicBezTo>
                <a:cubicBezTo>
                  <a:pt x="12254" y="19709"/>
                  <a:pt x="12155" y="19985"/>
                  <a:pt x="12236" y="20228"/>
                </a:cubicBezTo>
                <a:cubicBezTo>
                  <a:pt x="12327" y="20504"/>
                  <a:pt x="12600" y="20612"/>
                  <a:pt x="12807" y="20455"/>
                </a:cubicBezTo>
                <a:cubicBezTo>
                  <a:pt x="13114" y="20269"/>
                  <a:pt x="13415" y="20061"/>
                  <a:pt x="13706" y="19829"/>
                </a:cubicBezTo>
                <a:cubicBezTo>
                  <a:pt x="13996" y="19597"/>
                  <a:pt x="14276" y="19341"/>
                  <a:pt x="14547" y="19063"/>
                </a:cubicBezTo>
                <a:cubicBezTo>
                  <a:pt x="14685" y="18924"/>
                  <a:pt x="14723" y="18686"/>
                  <a:pt x="14638" y="18495"/>
                </a:cubicBezTo>
                <a:cubicBezTo>
                  <a:pt x="14580" y="18365"/>
                  <a:pt x="14481" y="18281"/>
                  <a:pt x="14373" y="18253"/>
                </a:cubicBezTo>
                <a:close/>
                <a:moveTo>
                  <a:pt x="6272" y="20166"/>
                </a:moveTo>
                <a:cubicBezTo>
                  <a:pt x="6117" y="20186"/>
                  <a:pt x="5979" y="20316"/>
                  <a:pt x="5935" y="20510"/>
                </a:cubicBezTo>
                <a:cubicBezTo>
                  <a:pt x="5880" y="20756"/>
                  <a:pt x="5996" y="21012"/>
                  <a:pt x="6197" y="21086"/>
                </a:cubicBezTo>
                <a:cubicBezTo>
                  <a:pt x="6522" y="21210"/>
                  <a:pt x="6854" y="21312"/>
                  <a:pt x="7189" y="21390"/>
                </a:cubicBezTo>
                <a:cubicBezTo>
                  <a:pt x="7522" y="21467"/>
                  <a:pt x="7857" y="21521"/>
                  <a:pt x="8196" y="21551"/>
                </a:cubicBezTo>
                <a:cubicBezTo>
                  <a:pt x="8371" y="21550"/>
                  <a:pt x="8523" y="21400"/>
                  <a:pt x="8562" y="21192"/>
                </a:cubicBezTo>
                <a:cubicBezTo>
                  <a:pt x="8613" y="20926"/>
                  <a:pt x="8473" y="20664"/>
                  <a:pt x="8253" y="20613"/>
                </a:cubicBezTo>
                <a:cubicBezTo>
                  <a:pt x="7944" y="20585"/>
                  <a:pt x="7637" y="20534"/>
                  <a:pt x="7333" y="20463"/>
                </a:cubicBezTo>
                <a:cubicBezTo>
                  <a:pt x="7029" y="20391"/>
                  <a:pt x="6726" y="20299"/>
                  <a:pt x="6428" y="20184"/>
                </a:cubicBezTo>
                <a:cubicBezTo>
                  <a:pt x="6375" y="20164"/>
                  <a:pt x="6323" y="20159"/>
                  <a:pt x="6272" y="20166"/>
                </a:cubicBezTo>
                <a:close/>
                <a:moveTo>
                  <a:pt x="11388" y="20195"/>
                </a:moveTo>
                <a:cubicBezTo>
                  <a:pt x="11330" y="20188"/>
                  <a:pt x="11270" y="20194"/>
                  <a:pt x="11211" y="20221"/>
                </a:cubicBezTo>
                <a:cubicBezTo>
                  <a:pt x="10921" y="20328"/>
                  <a:pt x="10629" y="20412"/>
                  <a:pt x="10333" y="20477"/>
                </a:cubicBezTo>
                <a:cubicBezTo>
                  <a:pt x="10038" y="20543"/>
                  <a:pt x="9740" y="20588"/>
                  <a:pt x="9440" y="20613"/>
                </a:cubicBezTo>
                <a:cubicBezTo>
                  <a:pt x="9241" y="20600"/>
                  <a:pt x="9067" y="20779"/>
                  <a:pt x="9043" y="21020"/>
                </a:cubicBezTo>
                <a:cubicBezTo>
                  <a:pt x="9012" y="21336"/>
                  <a:pt x="9236" y="21600"/>
                  <a:pt x="9494" y="21555"/>
                </a:cubicBezTo>
                <a:cubicBezTo>
                  <a:pt x="9824" y="21527"/>
                  <a:pt x="10152" y="21477"/>
                  <a:pt x="10477" y="21405"/>
                </a:cubicBezTo>
                <a:cubicBezTo>
                  <a:pt x="10803" y="21332"/>
                  <a:pt x="11124" y="21240"/>
                  <a:pt x="11442" y="21122"/>
                </a:cubicBezTo>
                <a:cubicBezTo>
                  <a:pt x="11637" y="21071"/>
                  <a:pt x="11768" y="20846"/>
                  <a:pt x="11740" y="20606"/>
                </a:cubicBezTo>
                <a:cubicBezTo>
                  <a:pt x="11713" y="20378"/>
                  <a:pt x="11561" y="20217"/>
                  <a:pt x="11388" y="2019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25" name="Линия"/>
          <p:cNvSpPr/>
          <p:nvPr>
            <p:custDataLst>
              <p:tags r:id="rId3"/>
            </p:custDataLst>
          </p:nvPr>
        </p:nvSpPr>
        <p:spPr>
          <a:xfrm>
            <a:off x="1753737" y="4008141"/>
            <a:ext cx="1" cy="600713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  <a:tailEnd type="oval"/>
          </a:ln>
          <a:effectLst/>
        </p:spPr>
        <p:txBody>
          <a:bodyPr wrap="square" lIns="0" tIns="0" rIns="0" bIns="0" numCol="1" anchor="ctr">
            <a:no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609306" y="4723876"/>
            <a:ext cx="2288861" cy="1358838"/>
          </a:xfrm>
          <a:prstGeom prst="rect">
            <a:avLst/>
          </a:prstGeom>
        </p:spPr>
        <p:txBody>
          <a:bodyPr wrap="square" lIns="91440" tIns="45720" rIns="91440" bIns="45720">
            <a:normAutofit/>
          </a:bodyPr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200" kern="100" spc="200">
                <a:solidFill>
                  <a:schemeClr val="tx1">
                    <a:lumMod val="90000"/>
                    <a:lumOff val="1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市场极端化</a:t>
            </a:r>
            <a:endParaRPr lang="zh-CN" altLang="en-US" sz="2200" kern="100" spc="200">
              <a:solidFill>
                <a:schemeClr val="tx1">
                  <a:lumMod val="90000"/>
                  <a:lumOff val="10000"/>
                </a:schemeClr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200" kern="100" spc="200">
                <a:solidFill>
                  <a:schemeClr val="tx1">
                    <a:lumMod val="90000"/>
                    <a:lumOff val="1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主力求变</a:t>
            </a:r>
            <a:endParaRPr lang="zh-CN" altLang="en-US" sz="2200" kern="100" spc="200">
              <a:solidFill>
                <a:schemeClr val="tx1">
                  <a:lumMod val="90000"/>
                  <a:lumOff val="10000"/>
                </a:schemeClr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200" kern="100" spc="200">
                <a:solidFill>
                  <a:schemeClr val="tx1">
                    <a:lumMod val="90000"/>
                    <a:lumOff val="1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散户越好越好</a:t>
            </a:r>
            <a:endParaRPr lang="zh-CN" altLang="en-US" sz="2200" kern="100" spc="200">
              <a:solidFill>
                <a:schemeClr val="tx1">
                  <a:lumMod val="90000"/>
                  <a:lumOff val="10000"/>
                </a:schemeClr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  <p:sp>
        <p:nvSpPr>
          <p:cNvPr id="943" name="Кружок"/>
          <p:cNvSpPr/>
          <p:nvPr>
            <p:custDataLst>
              <p:tags r:id="rId5"/>
            </p:custDataLst>
          </p:nvPr>
        </p:nvSpPr>
        <p:spPr>
          <a:xfrm>
            <a:off x="3971788" y="2741090"/>
            <a:ext cx="1329622" cy="1329623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44" name="Фигура"/>
          <p:cNvSpPr/>
          <p:nvPr>
            <p:custDataLst>
              <p:tags r:id="rId6"/>
            </p:custDataLst>
          </p:nvPr>
        </p:nvSpPr>
        <p:spPr>
          <a:xfrm flipV="1">
            <a:off x="3824187" y="2589445"/>
            <a:ext cx="1987960" cy="1630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60" extrusionOk="0">
                <a:moveTo>
                  <a:pt x="8863" y="0"/>
                </a:moveTo>
                <a:cubicBezTo>
                  <a:pt x="6596" y="0"/>
                  <a:pt x="4331" y="1054"/>
                  <a:pt x="2601" y="3162"/>
                </a:cubicBezTo>
                <a:cubicBezTo>
                  <a:pt x="868" y="5275"/>
                  <a:pt x="3" y="8045"/>
                  <a:pt x="7" y="10814"/>
                </a:cubicBezTo>
                <a:cubicBezTo>
                  <a:pt x="-34" y="11071"/>
                  <a:pt x="108" y="11320"/>
                  <a:pt x="320" y="11364"/>
                </a:cubicBezTo>
                <a:cubicBezTo>
                  <a:pt x="586" y="11418"/>
                  <a:pt x="818" y="11140"/>
                  <a:pt x="780" y="10814"/>
                </a:cubicBezTo>
                <a:cubicBezTo>
                  <a:pt x="776" y="8287"/>
                  <a:pt x="1566" y="5758"/>
                  <a:pt x="3148" y="3829"/>
                </a:cubicBezTo>
                <a:cubicBezTo>
                  <a:pt x="4727" y="1905"/>
                  <a:pt x="6794" y="942"/>
                  <a:pt x="8863" y="942"/>
                </a:cubicBezTo>
                <a:cubicBezTo>
                  <a:pt x="10932" y="942"/>
                  <a:pt x="12999" y="1905"/>
                  <a:pt x="14578" y="3829"/>
                </a:cubicBezTo>
                <a:cubicBezTo>
                  <a:pt x="16160" y="5758"/>
                  <a:pt x="16950" y="8287"/>
                  <a:pt x="16946" y="10814"/>
                </a:cubicBezTo>
                <a:cubicBezTo>
                  <a:pt x="16911" y="11075"/>
                  <a:pt x="17062" y="11320"/>
                  <a:pt x="17277" y="11353"/>
                </a:cubicBezTo>
                <a:cubicBezTo>
                  <a:pt x="17290" y="11355"/>
                  <a:pt x="17301" y="11349"/>
                  <a:pt x="17313" y="11349"/>
                </a:cubicBezTo>
                <a:lnTo>
                  <a:pt x="17313" y="11356"/>
                </a:lnTo>
                <a:lnTo>
                  <a:pt x="20220" y="11356"/>
                </a:lnTo>
                <a:lnTo>
                  <a:pt x="19252" y="12536"/>
                </a:lnTo>
                <a:cubicBezTo>
                  <a:pt x="19099" y="12723"/>
                  <a:pt x="19099" y="13028"/>
                  <a:pt x="19252" y="13214"/>
                </a:cubicBezTo>
                <a:cubicBezTo>
                  <a:pt x="19405" y="13401"/>
                  <a:pt x="19655" y="13401"/>
                  <a:pt x="19808" y="13214"/>
                </a:cubicBezTo>
                <a:lnTo>
                  <a:pt x="21449" y="11210"/>
                </a:lnTo>
                <a:cubicBezTo>
                  <a:pt x="21527" y="11115"/>
                  <a:pt x="21565" y="10990"/>
                  <a:pt x="21564" y="10865"/>
                </a:cubicBezTo>
                <a:cubicBezTo>
                  <a:pt x="21566" y="10740"/>
                  <a:pt x="21528" y="10610"/>
                  <a:pt x="21449" y="10514"/>
                </a:cubicBezTo>
                <a:lnTo>
                  <a:pt x="19808" y="8513"/>
                </a:lnTo>
                <a:cubicBezTo>
                  <a:pt x="19732" y="8419"/>
                  <a:pt x="19632" y="8373"/>
                  <a:pt x="19532" y="8373"/>
                </a:cubicBezTo>
                <a:cubicBezTo>
                  <a:pt x="19431" y="8373"/>
                  <a:pt x="19329" y="8419"/>
                  <a:pt x="19252" y="8513"/>
                </a:cubicBezTo>
                <a:cubicBezTo>
                  <a:pt x="19099" y="8699"/>
                  <a:pt x="19099" y="9001"/>
                  <a:pt x="19252" y="9187"/>
                </a:cubicBezTo>
                <a:lnTo>
                  <a:pt x="20244" y="10396"/>
                </a:lnTo>
                <a:lnTo>
                  <a:pt x="17704" y="10396"/>
                </a:lnTo>
                <a:cubicBezTo>
                  <a:pt x="17624" y="7769"/>
                  <a:pt x="16771" y="5169"/>
                  <a:pt x="15125" y="3162"/>
                </a:cubicBezTo>
                <a:cubicBezTo>
                  <a:pt x="13395" y="1054"/>
                  <a:pt x="11130" y="0"/>
                  <a:pt x="8863" y="0"/>
                </a:cubicBezTo>
                <a:close/>
                <a:moveTo>
                  <a:pt x="590" y="12199"/>
                </a:moveTo>
                <a:cubicBezTo>
                  <a:pt x="532" y="12191"/>
                  <a:pt x="470" y="12198"/>
                  <a:pt x="410" y="12225"/>
                </a:cubicBezTo>
                <a:cubicBezTo>
                  <a:pt x="220" y="12309"/>
                  <a:pt x="117" y="12561"/>
                  <a:pt x="178" y="12797"/>
                </a:cubicBezTo>
                <a:cubicBezTo>
                  <a:pt x="234" y="13160"/>
                  <a:pt x="306" y="13519"/>
                  <a:pt x="392" y="13874"/>
                </a:cubicBezTo>
                <a:cubicBezTo>
                  <a:pt x="478" y="14229"/>
                  <a:pt x="576" y="14580"/>
                  <a:pt x="693" y="14926"/>
                </a:cubicBezTo>
                <a:cubicBezTo>
                  <a:pt x="753" y="15129"/>
                  <a:pt x="923" y="15251"/>
                  <a:pt x="1098" y="15219"/>
                </a:cubicBezTo>
                <a:cubicBezTo>
                  <a:pt x="1348" y="15173"/>
                  <a:pt x="1499" y="14858"/>
                  <a:pt x="1408" y="14570"/>
                </a:cubicBezTo>
                <a:cubicBezTo>
                  <a:pt x="1301" y="14255"/>
                  <a:pt x="1210" y="13934"/>
                  <a:pt x="1131" y="13610"/>
                </a:cubicBezTo>
                <a:cubicBezTo>
                  <a:pt x="1053" y="13287"/>
                  <a:pt x="987" y="12960"/>
                  <a:pt x="936" y="12628"/>
                </a:cubicBezTo>
                <a:cubicBezTo>
                  <a:pt x="917" y="12394"/>
                  <a:pt x="767" y="12225"/>
                  <a:pt x="590" y="12199"/>
                </a:cubicBezTo>
                <a:close/>
                <a:moveTo>
                  <a:pt x="17121" y="12269"/>
                </a:moveTo>
                <a:cubicBezTo>
                  <a:pt x="16967" y="12292"/>
                  <a:pt x="16833" y="12424"/>
                  <a:pt x="16790" y="12617"/>
                </a:cubicBezTo>
                <a:cubicBezTo>
                  <a:pt x="16740" y="12945"/>
                  <a:pt x="16678" y="13271"/>
                  <a:pt x="16601" y="13592"/>
                </a:cubicBezTo>
                <a:cubicBezTo>
                  <a:pt x="16523" y="13914"/>
                  <a:pt x="16431" y="14230"/>
                  <a:pt x="16327" y="14541"/>
                </a:cubicBezTo>
                <a:cubicBezTo>
                  <a:pt x="16288" y="14720"/>
                  <a:pt x="16342" y="14911"/>
                  <a:pt x="16462" y="15025"/>
                </a:cubicBezTo>
                <a:cubicBezTo>
                  <a:pt x="16649" y="15201"/>
                  <a:pt x="16919" y="15143"/>
                  <a:pt x="17046" y="14900"/>
                </a:cubicBezTo>
                <a:cubicBezTo>
                  <a:pt x="17160" y="14557"/>
                  <a:pt x="17259" y="14210"/>
                  <a:pt x="17343" y="13856"/>
                </a:cubicBezTo>
                <a:cubicBezTo>
                  <a:pt x="17427" y="13503"/>
                  <a:pt x="17496" y="13146"/>
                  <a:pt x="17551" y="12786"/>
                </a:cubicBezTo>
                <a:cubicBezTo>
                  <a:pt x="17572" y="12559"/>
                  <a:pt x="17457" y="12347"/>
                  <a:pt x="17277" y="12284"/>
                </a:cubicBezTo>
                <a:cubicBezTo>
                  <a:pt x="17224" y="12265"/>
                  <a:pt x="17172" y="12261"/>
                  <a:pt x="17121" y="12269"/>
                </a:cubicBezTo>
                <a:close/>
                <a:moveTo>
                  <a:pt x="16213" y="15501"/>
                </a:moveTo>
                <a:cubicBezTo>
                  <a:pt x="16054" y="15485"/>
                  <a:pt x="15895" y="15590"/>
                  <a:pt x="15825" y="15779"/>
                </a:cubicBezTo>
                <a:cubicBezTo>
                  <a:pt x="15703" y="16033"/>
                  <a:pt x="15571" y="16281"/>
                  <a:pt x="15428" y="16523"/>
                </a:cubicBezTo>
                <a:cubicBezTo>
                  <a:pt x="15286" y="16765"/>
                  <a:pt x="15134" y="17001"/>
                  <a:pt x="14971" y="17231"/>
                </a:cubicBezTo>
                <a:cubicBezTo>
                  <a:pt x="14798" y="17435"/>
                  <a:pt x="14815" y="17780"/>
                  <a:pt x="15007" y="17956"/>
                </a:cubicBezTo>
                <a:cubicBezTo>
                  <a:pt x="15183" y="18117"/>
                  <a:pt x="15433" y="18067"/>
                  <a:pt x="15558" y="17846"/>
                </a:cubicBezTo>
                <a:cubicBezTo>
                  <a:pt x="15736" y="17595"/>
                  <a:pt x="15903" y="17338"/>
                  <a:pt x="16060" y="17073"/>
                </a:cubicBezTo>
                <a:cubicBezTo>
                  <a:pt x="16216" y="16808"/>
                  <a:pt x="16362" y="16534"/>
                  <a:pt x="16495" y="16256"/>
                </a:cubicBezTo>
                <a:cubicBezTo>
                  <a:pt x="16634" y="16023"/>
                  <a:pt x="16576" y="15698"/>
                  <a:pt x="16369" y="15560"/>
                </a:cubicBezTo>
                <a:cubicBezTo>
                  <a:pt x="16319" y="15526"/>
                  <a:pt x="16266" y="15506"/>
                  <a:pt x="16213" y="15501"/>
                </a:cubicBezTo>
                <a:close/>
                <a:moveTo>
                  <a:pt x="1474" y="15541"/>
                </a:moveTo>
                <a:cubicBezTo>
                  <a:pt x="1416" y="15556"/>
                  <a:pt x="1359" y="15588"/>
                  <a:pt x="1309" y="15637"/>
                </a:cubicBezTo>
                <a:cubicBezTo>
                  <a:pt x="1143" y="15797"/>
                  <a:pt x="1116" y="16091"/>
                  <a:pt x="1249" y="16293"/>
                </a:cubicBezTo>
                <a:cubicBezTo>
                  <a:pt x="1380" y="16563"/>
                  <a:pt x="1521" y="16827"/>
                  <a:pt x="1672" y="17084"/>
                </a:cubicBezTo>
                <a:cubicBezTo>
                  <a:pt x="1824" y="17341"/>
                  <a:pt x="1987" y="17591"/>
                  <a:pt x="2159" y="17835"/>
                </a:cubicBezTo>
                <a:cubicBezTo>
                  <a:pt x="2320" y="18038"/>
                  <a:pt x="2589" y="18031"/>
                  <a:pt x="2740" y="17817"/>
                </a:cubicBezTo>
                <a:cubicBezTo>
                  <a:pt x="2860" y="17646"/>
                  <a:pt x="2861" y="17393"/>
                  <a:pt x="2743" y="17220"/>
                </a:cubicBezTo>
                <a:cubicBezTo>
                  <a:pt x="2585" y="16997"/>
                  <a:pt x="2438" y="16769"/>
                  <a:pt x="2301" y="16534"/>
                </a:cubicBezTo>
                <a:cubicBezTo>
                  <a:pt x="2163" y="16300"/>
                  <a:pt x="2035" y="16058"/>
                  <a:pt x="1916" y="15812"/>
                </a:cubicBezTo>
                <a:cubicBezTo>
                  <a:pt x="1835" y="15599"/>
                  <a:pt x="1648" y="15497"/>
                  <a:pt x="1474" y="15541"/>
                </a:cubicBezTo>
                <a:close/>
                <a:moveTo>
                  <a:pt x="3296" y="18191"/>
                </a:moveTo>
                <a:cubicBezTo>
                  <a:pt x="3169" y="18222"/>
                  <a:pt x="3054" y="18325"/>
                  <a:pt x="3001" y="18491"/>
                </a:cubicBezTo>
                <a:cubicBezTo>
                  <a:pt x="2934" y="18701"/>
                  <a:pt x="3004" y="18940"/>
                  <a:pt x="3167" y="19048"/>
                </a:cubicBezTo>
                <a:cubicBezTo>
                  <a:pt x="3429" y="19318"/>
                  <a:pt x="3701" y="19568"/>
                  <a:pt x="3981" y="19796"/>
                </a:cubicBezTo>
                <a:cubicBezTo>
                  <a:pt x="4261" y="20023"/>
                  <a:pt x="4548" y="20228"/>
                  <a:pt x="4844" y="20411"/>
                </a:cubicBezTo>
                <a:cubicBezTo>
                  <a:pt x="5045" y="20564"/>
                  <a:pt x="5313" y="20464"/>
                  <a:pt x="5409" y="20199"/>
                </a:cubicBezTo>
                <a:cubicBezTo>
                  <a:pt x="5498" y="19954"/>
                  <a:pt x="5398" y="19668"/>
                  <a:pt x="5193" y="19572"/>
                </a:cubicBezTo>
                <a:cubicBezTo>
                  <a:pt x="4923" y="19405"/>
                  <a:pt x="4660" y="19219"/>
                  <a:pt x="4405" y="19012"/>
                </a:cubicBezTo>
                <a:cubicBezTo>
                  <a:pt x="4150" y="18804"/>
                  <a:pt x="3902" y="18576"/>
                  <a:pt x="3663" y="18330"/>
                </a:cubicBezTo>
                <a:cubicBezTo>
                  <a:pt x="3561" y="18201"/>
                  <a:pt x="3423" y="18160"/>
                  <a:pt x="3296" y="18191"/>
                </a:cubicBezTo>
                <a:close/>
                <a:moveTo>
                  <a:pt x="14373" y="18253"/>
                </a:moveTo>
                <a:cubicBezTo>
                  <a:pt x="14265" y="18225"/>
                  <a:pt x="14147" y="18254"/>
                  <a:pt x="14051" y="18345"/>
                </a:cubicBezTo>
                <a:cubicBezTo>
                  <a:pt x="13803" y="18599"/>
                  <a:pt x="13546" y="18833"/>
                  <a:pt x="13279" y="19045"/>
                </a:cubicBezTo>
                <a:cubicBezTo>
                  <a:pt x="13012" y="19256"/>
                  <a:pt x="12736" y="19446"/>
                  <a:pt x="12455" y="19616"/>
                </a:cubicBezTo>
                <a:cubicBezTo>
                  <a:pt x="12254" y="19709"/>
                  <a:pt x="12155" y="19985"/>
                  <a:pt x="12236" y="20228"/>
                </a:cubicBezTo>
                <a:cubicBezTo>
                  <a:pt x="12327" y="20504"/>
                  <a:pt x="12600" y="20612"/>
                  <a:pt x="12807" y="20455"/>
                </a:cubicBezTo>
                <a:cubicBezTo>
                  <a:pt x="13114" y="20269"/>
                  <a:pt x="13415" y="20061"/>
                  <a:pt x="13706" y="19829"/>
                </a:cubicBezTo>
                <a:cubicBezTo>
                  <a:pt x="13996" y="19597"/>
                  <a:pt x="14276" y="19341"/>
                  <a:pt x="14547" y="19063"/>
                </a:cubicBezTo>
                <a:cubicBezTo>
                  <a:pt x="14685" y="18924"/>
                  <a:pt x="14723" y="18686"/>
                  <a:pt x="14638" y="18495"/>
                </a:cubicBezTo>
                <a:cubicBezTo>
                  <a:pt x="14580" y="18365"/>
                  <a:pt x="14481" y="18281"/>
                  <a:pt x="14373" y="18253"/>
                </a:cubicBezTo>
                <a:close/>
                <a:moveTo>
                  <a:pt x="6272" y="20166"/>
                </a:moveTo>
                <a:cubicBezTo>
                  <a:pt x="6117" y="20186"/>
                  <a:pt x="5979" y="20316"/>
                  <a:pt x="5935" y="20510"/>
                </a:cubicBezTo>
                <a:cubicBezTo>
                  <a:pt x="5880" y="20756"/>
                  <a:pt x="5996" y="21012"/>
                  <a:pt x="6197" y="21086"/>
                </a:cubicBezTo>
                <a:cubicBezTo>
                  <a:pt x="6522" y="21210"/>
                  <a:pt x="6854" y="21312"/>
                  <a:pt x="7189" y="21390"/>
                </a:cubicBezTo>
                <a:cubicBezTo>
                  <a:pt x="7522" y="21467"/>
                  <a:pt x="7857" y="21521"/>
                  <a:pt x="8196" y="21551"/>
                </a:cubicBezTo>
                <a:cubicBezTo>
                  <a:pt x="8371" y="21550"/>
                  <a:pt x="8523" y="21400"/>
                  <a:pt x="8562" y="21192"/>
                </a:cubicBezTo>
                <a:cubicBezTo>
                  <a:pt x="8613" y="20926"/>
                  <a:pt x="8473" y="20664"/>
                  <a:pt x="8253" y="20613"/>
                </a:cubicBezTo>
                <a:cubicBezTo>
                  <a:pt x="7944" y="20585"/>
                  <a:pt x="7637" y="20534"/>
                  <a:pt x="7333" y="20463"/>
                </a:cubicBezTo>
                <a:cubicBezTo>
                  <a:pt x="7029" y="20391"/>
                  <a:pt x="6726" y="20299"/>
                  <a:pt x="6428" y="20184"/>
                </a:cubicBezTo>
                <a:cubicBezTo>
                  <a:pt x="6375" y="20164"/>
                  <a:pt x="6323" y="20159"/>
                  <a:pt x="6272" y="20166"/>
                </a:cubicBezTo>
                <a:close/>
                <a:moveTo>
                  <a:pt x="11388" y="20195"/>
                </a:moveTo>
                <a:cubicBezTo>
                  <a:pt x="11330" y="20188"/>
                  <a:pt x="11270" y="20194"/>
                  <a:pt x="11211" y="20221"/>
                </a:cubicBezTo>
                <a:cubicBezTo>
                  <a:pt x="10921" y="20328"/>
                  <a:pt x="10629" y="20412"/>
                  <a:pt x="10333" y="20477"/>
                </a:cubicBezTo>
                <a:cubicBezTo>
                  <a:pt x="10038" y="20543"/>
                  <a:pt x="9740" y="20588"/>
                  <a:pt x="9440" y="20613"/>
                </a:cubicBezTo>
                <a:cubicBezTo>
                  <a:pt x="9241" y="20600"/>
                  <a:pt x="9067" y="20779"/>
                  <a:pt x="9043" y="21020"/>
                </a:cubicBezTo>
                <a:cubicBezTo>
                  <a:pt x="9012" y="21336"/>
                  <a:pt x="9236" y="21600"/>
                  <a:pt x="9494" y="21555"/>
                </a:cubicBezTo>
                <a:cubicBezTo>
                  <a:pt x="9824" y="21527"/>
                  <a:pt x="10152" y="21477"/>
                  <a:pt x="10477" y="21405"/>
                </a:cubicBezTo>
                <a:cubicBezTo>
                  <a:pt x="10803" y="21332"/>
                  <a:pt x="11124" y="21240"/>
                  <a:pt x="11442" y="21122"/>
                </a:cubicBezTo>
                <a:cubicBezTo>
                  <a:pt x="11637" y="21071"/>
                  <a:pt x="11768" y="20846"/>
                  <a:pt x="11740" y="20606"/>
                </a:cubicBezTo>
                <a:cubicBezTo>
                  <a:pt x="11713" y="20378"/>
                  <a:pt x="11561" y="20217"/>
                  <a:pt x="11388" y="2019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9" name="Линия"/>
          <p:cNvSpPr/>
          <p:nvPr>
            <p:custDataLst>
              <p:tags r:id="rId7"/>
            </p:custDataLst>
          </p:nvPr>
        </p:nvSpPr>
        <p:spPr>
          <a:xfrm>
            <a:off x="4636600" y="2202950"/>
            <a:ext cx="1" cy="600713"/>
          </a:xfrm>
          <a:prstGeom prst="line">
            <a:avLst/>
          </a:prstGeom>
          <a:noFill/>
          <a:ln w="25400" cap="flat">
            <a:solidFill>
              <a:schemeClr val="accent2"/>
            </a:solidFill>
            <a:prstDash val="solid"/>
            <a:miter lim="400000"/>
            <a:headEnd type="oval"/>
            <a:tailEnd w="med" len="med"/>
          </a:ln>
          <a:effectLst/>
        </p:spPr>
        <p:txBody>
          <a:bodyPr wrap="square" lIns="0" tIns="0" rIns="0" bIns="0" numCol="1" anchor="ctr">
            <a:no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8" name="矩形 77"/>
          <p:cNvSpPr/>
          <p:nvPr>
            <p:custDataLst>
              <p:tags r:id="rId8"/>
            </p:custDataLst>
          </p:nvPr>
        </p:nvSpPr>
        <p:spPr>
          <a:xfrm>
            <a:off x="3492170" y="774986"/>
            <a:ext cx="2288861" cy="1303710"/>
          </a:xfrm>
          <a:prstGeom prst="rect">
            <a:avLst/>
          </a:prstGeom>
        </p:spPr>
        <p:txBody>
          <a:bodyPr wrap="square" lIns="91440" tIns="45720" rIns="91440" bIns="45720" anchor="b">
            <a:normAutofit/>
          </a:bodyPr>
          <a:p>
            <a:pPr marL="0" lvl="0" indent="0" algn="ctr" defTabSz="4572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200" kern="100" spc="200">
                <a:solidFill>
                  <a:schemeClr val="tx1">
                    <a:lumMod val="90000"/>
                    <a:lumOff val="1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主力资金进场</a:t>
            </a:r>
            <a:endParaRPr lang="zh-CN" altLang="en-US" sz="2200" kern="100" spc="200">
              <a:solidFill>
                <a:schemeClr val="tx1">
                  <a:lumMod val="90000"/>
                  <a:lumOff val="10000"/>
                </a:schemeClr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945" name="Кружок"/>
          <p:cNvSpPr/>
          <p:nvPr>
            <p:custDataLst>
              <p:tags r:id="rId9"/>
            </p:custDataLst>
          </p:nvPr>
        </p:nvSpPr>
        <p:spPr>
          <a:xfrm>
            <a:off x="6859472" y="2741090"/>
            <a:ext cx="1329622" cy="1329623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46" name="Фигура"/>
          <p:cNvSpPr/>
          <p:nvPr>
            <p:custDataLst>
              <p:tags r:id="rId10"/>
            </p:custDataLst>
          </p:nvPr>
        </p:nvSpPr>
        <p:spPr>
          <a:xfrm>
            <a:off x="6707053" y="2589445"/>
            <a:ext cx="1987960" cy="1630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60" extrusionOk="0">
                <a:moveTo>
                  <a:pt x="8863" y="0"/>
                </a:moveTo>
                <a:cubicBezTo>
                  <a:pt x="6596" y="0"/>
                  <a:pt x="4331" y="1054"/>
                  <a:pt x="2601" y="3162"/>
                </a:cubicBezTo>
                <a:cubicBezTo>
                  <a:pt x="868" y="5275"/>
                  <a:pt x="3" y="8045"/>
                  <a:pt x="7" y="10814"/>
                </a:cubicBezTo>
                <a:cubicBezTo>
                  <a:pt x="-34" y="11071"/>
                  <a:pt x="108" y="11320"/>
                  <a:pt x="320" y="11364"/>
                </a:cubicBezTo>
                <a:cubicBezTo>
                  <a:pt x="586" y="11418"/>
                  <a:pt x="818" y="11140"/>
                  <a:pt x="780" y="10814"/>
                </a:cubicBezTo>
                <a:cubicBezTo>
                  <a:pt x="776" y="8287"/>
                  <a:pt x="1566" y="5758"/>
                  <a:pt x="3148" y="3829"/>
                </a:cubicBezTo>
                <a:cubicBezTo>
                  <a:pt x="4727" y="1905"/>
                  <a:pt x="6794" y="942"/>
                  <a:pt x="8863" y="942"/>
                </a:cubicBezTo>
                <a:cubicBezTo>
                  <a:pt x="10932" y="942"/>
                  <a:pt x="12999" y="1905"/>
                  <a:pt x="14578" y="3829"/>
                </a:cubicBezTo>
                <a:cubicBezTo>
                  <a:pt x="16160" y="5758"/>
                  <a:pt x="16950" y="8287"/>
                  <a:pt x="16946" y="10814"/>
                </a:cubicBezTo>
                <a:cubicBezTo>
                  <a:pt x="16911" y="11075"/>
                  <a:pt x="17062" y="11320"/>
                  <a:pt x="17277" y="11353"/>
                </a:cubicBezTo>
                <a:cubicBezTo>
                  <a:pt x="17290" y="11355"/>
                  <a:pt x="17301" y="11349"/>
                  <a:pt x="17313" y="11349"/>
                </a:cubicBezTo>
                <a:lnTo>
                  <a:pt x="17313" y="11356"/>
                </a:lnTo>
                <a:lnTo>
                  <a:pt x="20220" y="11356"/>
                </a:lnTo>
                <a:lnTo>
                  <a:pt x="19252" y="12536"/>
                </a:lnTo>
                <a:cubicBezTo>
                  <a:pt x="19099" y="12723"/>
                  <a:pt x="19099" y="13028"/>
                  <a:pt x="19252" y="13214"/>
                </a:cubicBezTo>
                <a:cubicBezTo>
                  <a:pt x="19405" y="13401"/>
                  <a:pt x="19655" y="13401"/>
                  <a:pt x="19808" y="13214"/>
                </a:cubicBezTo>
                <a:lnTo>
                  <a:pt x="21449" y="11210"/>
                </a:lnTo>
                <a:cubicBezTo>
                  <a:pt x="21527" y="11115"/>
                  <a:pt x="21565" y="10990"/>
                  <a:pt x="21564" y="10865"/>
                </a:cubicBezTo>
                <a:cubicBezTo>
                  <a:pt x="21566" y="10740"/>
                  <a:pt x="21528" y="10610"/>
                  <a:pt x="21449" y="10514"/>
                </a:cubicBezTo>
                <a:lnTo>
                  <a:pt x="19808" y="8513"/>
                </a:lnTo>
                <a:cubicBezTo>
                  <a:pt x="19732" y="8419"/>
                  <a:pt x="19632" y="8373"/>
                  <a:pt x="19532" y="8373"/>
                </a:cubicBezTo>
                <a:cubicBezTo>
                  <a:pt x="19431" y="8373"/>
                  <a:pt x="19329" y="8419"/>
                  <a:pt x="19252" y="8513"/>
                </a:cubicBezTo>
                <a:cubicBezTo>
                  <a:pt x="19099" y="8699"/>
                  <a:pt x="19099" y="9001"/>
                  <a:pt x="19252" y="9187"/>
                </a:cubicBezTo>
                <a:lnTo>
                  <a:pt x="20244" y="10396"/>
                </a:lnTo>
                <a:lnTo>
                  <a:pt x="17704" y="10396"/>
                </a:lnTo>
                <a:cubicBezTo>
                  <a:pt x="17624" y="7769"/>
                  <a:pt x="16771" y="5169"/>
                  <a:pt x="15125" y="3162"/>
                </a:cubicBezTo>
                <a:cubicBezTo>
                  <a:pt x="13395" y="1054"/>
                  <a:pt x="11130" y="0"/>
                  <a:pt x="8863" y="0"/>
                </a:cubicBezTo>
                <a:close/>
                <a:moveTo>
                  <a:pt x="590" y="12199"/>
                </a:moveTo>
                <a:cubicBezTo>
                  <a:pt x="532" y="12191"/>
                  <a:pt x="470" y="12198"/>
                  <a:pt x="410" y="12225"/>
                </a:cubicBezTo>
                <a:cubicBezTo>
                  <a:pt x="220" y="12309"/>
                  <a:pt x="117" y="12561"/>
                  <a:pt x="178" y="12797"/>
                </a:cubicBezTo>
                <a:cubicBezTo>
                  <a:pt x="234" y="13160"/>
                  <a:pt x="306" y="13519"/>
                  <a:pt x="392" y="13874"/>
                </a:cubicBezTo>
                <a:cubicBezTo>
                  <a:pt x="478" y="14229"/>
                  <a:pt x="576" y="14580"/>
                  <a:pt x="693" y="14926"/>
                </a:cubicBezTo>
                <a:cubicBezTo>
                  <a:pt x="753" y="15129"/>
                  <a:pt x="923" y="15251"/>
                  <a:pt x="1098" y="15219"/>
                </a:cubicBezTo>
                <a:cubicBezTo>
                  <a:pt x="1348" y="15173"/>
                  <a:pt x="1499" y="14858"/>
                  <a:pt x="1408" y="14570"/>
                </a:cubicBezTo>
                <a:cubicBezTo>
                  <a:pt x="1301" y="14255"/>
                  <a:pt x="1210" y="13934"/>
                  <a:pt x="1131" y="13610"/>
                </a:cubicBezTo>
                <a:cubicBezTo>
                  <a:pt x="1053" y="13287"/>
                  <a:pt x="987" y="12960"/>
                  <a:pt x="936" y="12628"/>
                </a:cubicBezTo>
                <a:cubicBezTo>
                  <a:pt x="917" y="12394"/>
                  <a:pt x="767" y="12225"/>
                  <a:pt x="590" y="12199"/>
                </a:cubicBezTo>
                <a:close/>
                <a:moveTo>
                  <a:pt x="17121" y="12269"/>
                </a:moveTo>
                <a:cubicBezTo>
                  <a:pt x="16967" y="12292"/>
                  <a:pt x="16833" y="12424"/>
                  <a:pt x="16790" y="12617"/>
                </a:cubicBezTo>
                <a:cubicBezTo>
                  <a:pt x="16740" y="12945"/>
                  <a:pt x="16678" y="13271"/>
                  <a:pt x="16601" y="13592"/>
                </a:cubicBezTo>
                <a:cubicBezTo>
                  <a:pt x="16523" y="13914"/>
                  <a:pt x="16431" y="14230"/>
                  <a:pt x="16327" y="14541"/>
                </a:cubicBezTo>
                <a:cubicBezTo>
                  <a:pt x="16288" y="14720"/>
                  <a:pt x="16342" y="14911"/>
                  <a:pt x="16462" y="15025"/>
                </a:cubicBezTo>
                <a:cubicBezTo>
                  <a:pt x="16649" y="15201"/>
                  <a:pt x="16919" y="15143"/>
                  <a:pt x="17046" y="14900"/>
                </a:cubicBezTo>
                <a:cubicBezTo>
                  <a:pt x="17160" y="14557"/>
                  <a:pt x="17259" y="14210"/>
                  <a:pt x="17343" y="13856"/>
                </a:cubicBezTo>
                <a:cubicBezTo>
                  <a:pt x="17427" y="13503"/>
                  <a:pt x="17496" y="13146"/>
                  <a:pt x="17551" y="12786"/>
                </a:cubicBezTo>
                <a:cubicBezTo>
                  <a:pt x="17572" y="12559"/>
                  <a:pt x="17457" y="12347"/>
                  <a:pt x="17277" y="12284"/>
                </a:cubicBezTo>
                <a:cubicBezTo>
                  <a:pt x="17224" y="12265"/>
                  <a:pt x="17172" y="12261"/>
                  <a:pt x="17121" y="12269"/>
                </a:cubicBezTo>
                <a:close/>
                <a:moveTo>
                  <a:pt x="16213" y="15501"/>
                </a:moveTo>
                <a:cubicBezTo>
                  <a:pt x="16054" y="15485"/>
                  <a:pt x="15895" y="15590"/>
                  <a:pt x="15825" y="15779"/>
                </a:cubicBezTo>
                <a:cubicBezTo>
                  <a:pt x="15703" y="16033"/>
                  <a:pt x="15571" y="16281"/>
                  <a:pt x="15428" y="16523"/>
                </a:cubicBezTo>
                <a:cubicBezTo>
                  <a:pt x="15286" y="16765"/>
                  <a:pt x="15134" y="17001"/>
                  <a:pt x="14971" y="17231"/>
                </a:cubicBezTo>
                <a:cubicBezTo>
                  <a:pt x="14798" y="17435"/>
                  <a:pt x="14815" y="17780"/>
                  <a:pt x="15007" y="17956"/>
                </a:cubicBezTo>
                <a:cubicBezTo>
                  <a:pt x="15183" y="18117"/>
                  <a:pt x="15433" y="18067"/>
                  <a:pt x="15558" y="17846"/>
                </a:cubicBezTo>
                <a:cubicBezTo>
                  <a:pt x="15736" y="17595"/>
                  <a:pt x="15903" y="17338"/>
                  <a:pt x="16060" y="17073"/>
                </a:cubicBezTo>
                <a:cubicBezTo>
                  <a:pt x="16216" y="16808"/>
                  <a:pt x="16362" y="16534"/>
                  <a:pt x="16495" y="16256"/>
                </a:cubicBezTo>
                <a:cubicBezTo>
                  <a:pt x="16634" y="16023"/>
                  <a:pt x="16576" y="15698"/>
                  <a:pt x="16369" y="15560"/>
                </a:cubicBezTo>
                <a:cubicBezTo>
                  <a:pt x="16319" y="15526"/>
                  <a:pt x="16266" y="15506"/>
                  <a:pt x="16213" y="15501"/>
                </a:cubicBezTo>
                <a:close/>
                <a:moveTo>
                  <a:pt x="1474" y="15541"/>
                </a:moveTo>
                <a:cubicBezTo>
                  <a:pt x="1416" y="15556"/>
                  <a:pt x="1359" y="15588"/>
                  <a:pt x="1309" y="15637"/>
                </a:cubicBezTo>
                <a:cubicBezTo>
                  <a:pt x="1143" y="15797"/>
                  <a:pt x="1116" y="16091"/>
                  <a:pt x="1249" y="16293"/>
                </a:cubicBezTo>
                <a:cubicBezTo>
                  <a:pt x="1380" y="16563"/>
                  <a:pt x="1521" y="16827"/>
                  <a:pt x="1672" y="17084"/>
                </a:cubicBezTo>
                <a:cubicBezTo>
                  <a:pt x="1824" y="17341"/>
                  <a:pt x="1987" y="17591"/>
                  <a:pt x="2159" y="17835"/>
                </a:cubicBezTo>
                <a:cubicBezTo>
                  <a:pt x="2320" y="18038"/>
                  <a:pt x="2589" y="18031"/>
                  <a:pt x="2740" y="17817"/>
                </a:cubicBezTo>
                <a:cubicBezTo>
                  <a:pt x="2860" y="17646"/>
                  <a:pt x="2861" y="17393"/>
                  <a:pt x="2743" y="17220"/>
                </a:cubicBezTo>
                <a:cubicBezTo>
                  <a:pt x="2585" y="16997"/>
                  <a:pt x="2438" y="16769"/>
                  <a:pt x="2301" y="16534"/>
                </a:cubicBezTo>
                <a:cubicBezTo>
                  <a:pt x="2163" y="16300"/>
                  <a:pt x="2035" y="16058"/>
                  <a:pt x="1916" y="15812"/>
                </a:cubicBezTo>
                <a:cubicBezTo>
                  <a:pt x="1835" y="15599"/>
                  <a:pt x="1648" y="15497"/>
                  <a:pt x="1474" y="15541"/>
                </a:cubicBezTo>
                <a:close/>
                <a:moveTo>
                  <a:pt x="3296" y="18191"/>
                </a:moveTo>
                <a:cubicBezTo>
                  <a:pt x="3169" y="18222"/>
                  <a:pt x="3054" y="18325"/>
                  <a:pt x="3001" y="18491"/>
                </a:cubicBezTo>
                <a:cubicBezTo>
                  <a:pt x="2934" y="18701"/>
                  <a:pt x="3004" y="18940"/>
                  <a:pt x="3167" y="19048"/>
                </a:cubicBezTo>
                <a:cubicBezTo>
                  <a:pt x="3429" y="19318"/>
                  <a:pt x="3701" y="19568"/>
                  <a:pt x="3981" y="19796"/>
                </a:cubicBezTo>
                <a:cubicBezTo>
                  <a:pt x="4261" y="20023"/>
                  <a:pt x="4548" y="20228"/>
                  <a:pt x="4844" y="20411"/>
                </a:cubicBezTo>
                <a:cubicBezTo>
                  <a:pt x="5045" y="20564"/>
                  <a:pt x="5313" y="20464"/>
                  <a:pt x="5409" y="20199"/>
                </a:cubicBezTo>
                <a:cubicBezTo>
                  <a:pt x="5498" y="19954"/>
                  <a:pt x="5398" y="19668"/>
                  <a:pt x="5193" y="19572"/>
                </a:cubicBezTo>
                <a:cubicBezTo>
                  <a:pt x="4923" y="19405"/>
                  <a:pt x="4660" y="19219"/>
                  <a:pt x="4405" y="19012"/>
                </a:cubicBezTo>
                <a:cubicBezTo>
                  <a:pt x="4150" y="18804"/>
                  <a:pt x="3902" y="18576"/>
                  <a:pt x="3663" y="18330"/>
                </a:cubicBezTo>
                <a:cubicBezTo>
                  <a:pt x="3561" y="18201"/>
                  <a:pt x="3423" y="18160"/>
                  <a:pt x="3296" y="18191"/>
                </a:cubicBezTo>
                <a:close/>
                <a:moveTo>
                  <a:pt x="14373" y="18253"/>
                </a:moveTo>
                <a:cubicBezTo>
                  <a:pt x="14265" y="18225"/>
                  <a:pt x="14147" y="18254"/>
                  <a:pt x="14051" y="18345"/>
                </a:cubicBezTo>
                <a:cubicBezTo>
                  <a:pt x="13803" y="18599"/>
                  <a:pt x="13546" y="18833"/>
                  <a:pt x="13279" y="19045"/>
                </a:cubicBezTo>
                <a:cubicBezTo>
                  <a:pt x="13012" y="19256"/>
                  <a:pt x="12736" y="19446"/>
                  <a:pt x="12455" y="19616"/>
                </a:cubicBezTo>
                <a:cubicBezTo>
                  <a:pt x="12254" y="19709"/>
                  <a:pt x="12155" y="19985"/>
                  <a:pt x="12236" y="20228"/>
                </a:cubicBezTo>
                <a:cubicBezTo>
                  <a:pt x="12327" y="20504"/>
                  <a:pt x="12600" y="20612"/>
                  <a:pt x="12807" y="20455"/>
                </a:cubicBezTo>
                <a:cubicBezTo>
                  <a:pt x="13114" y="20269"/>
                  <a:pt x="13415" y="20061"/>
                  <a:pt x="13706" y="19829"/>
                </a:cubicBezTo>
                <a:cubicBezTo>
                  <a:pt x="13996" y="19597"/>
                  <a:pt x="14276" y="19341"/>
                  <a:pt x="14547" y="19063"/>
                </a:cubicBezTo>
                <a:cubicBezTo>
                  <a:pt x="14685" y="18924"/>
                  <a:pt x="14723" y="18686"/>
                  <a:pt x="14638" y="18495"/>
                </a:cubicBezTo>
                <a:cubicBezTo>
                  <a:pt x="14580" y="18365"/>
                  <a:pt x="14481" y="18281"/>
                  <a:pt x="14373" y="18253"/>
                </a:cubicBezTo>
                <a:close/>
                <a:moveTo>
                  <a:pt x="6272" y="20166"/>
                </a:moveTo>
                <a:cubicBezTo>
                  <a:pt x="6117" y="20186"/>
                  <a:pt x="5979" y="20316"/>
                  <a:pt x="5935" y="20510"/>
                </a:cubicBezTo>
                <a:cubicBezTo>
                  <a:pt x="5880" y="20756"/>
                  <a:pt x="5996" y="21012"/>
                  <a:pt x="6197" y="21086"/>
                </a:cubicBezTo>
                <a:cubicBezTo>
                  <a:pt x="6522" y="21210"/>
                  <a:pt x="6854" y="21312"/>
                  <a:pt x="7189" y="21390"/>
                </a:cubicBezTo>
                <a:cubicBezTo>
                  <a:pt x="7522" y="21467"/>
                  <a:pt x="7857" y="21521"/>
                  <a:pt x="8196" y="21551"/>
                </a:cubicBezTo>
                <a:cubicBezTo>
                  <a:pt x="8371" y="21550"/>
                  <a:pt x="8523" y="21400"/>
                  <a:pt x="8562" y="21192"/>
                </a:cubicBezTo>
                <a:cubicBezTo>
                  <a:pt x="8613" y="20926"/>
                  <a:pt x="8473" y="20664"/>
                  <a:pt x="8253" y="20613"/>
                </a:cubicBezTo>
                <a:cubicBezTo>
                  <a:pt x="7944" y="20585"/>
                  <a:pt x="7637" y="20534"/>
                  <a:pt x="7333" y="20463"/>
                </a:cubicBezTo>
                <a:cubicBezTo>
                  <a:pt x="7029" y="20391"/>
                  <a:pt x="6726" y="20299"/>
                  <a:pt x="6428" y="20184"/>
                </a:cubicBezTo>
                <a:cubicBezTo>
                  <a:pt x="6375" y="20164"/>
                  <a:pt x="6323" y="20159"/>
                  <a:pt x="6272" y="20166"/>
                </a:cubicBezTo>
                <a:close/>
                <a:moveTo>
                  <a:pt x="11388" y="20195"/>
                </a:moveTo>
                <a:cubicBezTo>
                  <a:pt x="11330" y="20188"/>
                  <a:pt x="11270" y="20194"/>
                  <a:pt x="11211" y="20221"/>
                </a:cubicBezTo>
                <a:cubicBezTo>
                  <a:pt x="10921" y="20328"/>
                  <a:pt x="10629" y="20412"/>
                  <a:pt x="10333" y="20477"/>
                </a:cubicBezTo>
                <a:cubicBezTo>
                  <a:pt x="10038" y="20543"/>
                  <a:pt x="9740" y="20588"/>
                  <a:pt x="9440" y="20613"/>
                </a:cubicBezTo>
                <a:cubicBezTo>
                  <a:pt x="9241" y="20600"/>
                  <a:pt x="9067" y="20779"/>
                  <a:pt x="9043" y="21020"/>
                </a:cubicBezTo>
                <a:cubicBezTo>
                  <a:pt x="9012" y="21336"/>
                  <a:pt x="9236" y="21600"/>
                  <a:pt x="9494" y="21555"/>
                </a:cubicBezTo>
                <a:cubicBezTo>
                  <a:pt x="9824" y="21527"/>
                  <a:pt x="10152" y="21477"/>
                  <a:pt x="10477" y="21405"/>
                </a:cubicBezTo>
                <a:cubicBezTo>
                  <a:pt x="10803" y="21332"/>
                  <a:pt x="11124" y="21240"/>
                  <a:pt x="11442" y="21122"/>
                </a:cubicBezTo>
                <a:cubicBezTo>
                  <a:pt x="11637" y="21071"/>
                  <a:pt x="11768" y="20846"/>
                  <a:pt x="11740" y="20606"/>
                </a:cubicBezTo>
                <a:cubicBezTo>
                  <a:pt x="11713" y="20378"/>
                  <a:pt x="11561" y="20217"/>
                  <a:pt x="11388" y="2019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31" name="Линия"/>
          <p:cNvSpPr/>
          <p:nvPr>
            <p:custDataLst>
              <p:tags r:id="rId11"/>
            </p:custDataLst>
          </p:nvPr>
        </p:nvSpPr>
        <p:spPr>
          <a:xfrm>
            <a:off x="7542021" y="4008141"/>
            <a:ext cx="1" cy="600713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  <a:tailEnd type="oval"/>
          </a:ln>
          <a:effectLst/>
        </p:spPr>
        <p:txBody>
          <a:bodyPr wrap="square" lIns="0" tIns="0" rIns="0" bIns="0" numCol="1" anchor="ctr">
            <a:no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>
            <p:custDataLst>
              <p:tags r:id="rId12"/>
            </p:custDataLst>
          </p:nvPr>
        </p:nvSpPr>
        <p:spPr>
          <a:xfrm>
            <a:off x="6294120" y="4723765"/>
            <a:ext cx="2699385" cy="1358900"/>
          </a:xfrm>
          <a:prstGeom prst="rect">
            <a:avLst/>
          </a:prstGeom>
        </p:spPr>
        <p:txBody>
          <a:bodyPr wrap="square" lIns="91440" tIns="45720" rIns="91440" bIns="45720">
            <a:normAutofit/>
          </a:bodyPr>
          <a:p>
            <a:pPr marL="0" lvl="0" indent="0" algn="ctr" defTabSz="4572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200" kern="100" spc="140">
                <a:solidFill>
                  <a:schemeClr val="tx1">
                    <a:lumMod val="90000"/>
                    <a:lumOff val="1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主力介入信号</a:t>
            </a:r>
            <a:endParaRPr lang="zh-CN" altLang="en-US" sz="2200" kern="100" spc="140">
              <a:solidFill>
                <a:schemeClr val="tx1">
                  <a:lumMod val="90000"/>
                  <a:lumOff val="10000"/>
                </a:schemeClr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  <a:p>
            <a:pPr marL="0" lvl="0" indent="0" algn="ctr" defTabSz="4572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200" kern="100" spc="140">
                <a:solidFill>
                  <a:schemeClr val="tx1">
                    <a:lumMod val="90000"/>
                    <a:lumOff val="1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（符合启动三部曲）</a:t>
            </a:r>
            <a:endParaRPr lang="zh-CN" altLang="en-US" sz="2200" kern="100" spc="140">
              <a:solidFill>
                <a:schemeClr val="tx1">
                  <a:lumMod val="90000"/>
                  <a:lumOff val="10000"/>
                </a:schemeClr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22" name="Кружок"/>
          <p:cNvSpPr/>
          <p:nvPr>
            <p:custDataLst>
              <p:tags r:id="rId13"/>
            </p:custDataLst>
          </p:nvPr>
        </p:nvSpPr>
        <p:spPr>
          <a:xfrm>
            <a:off x="9747155" y="2741090"/>
            <a:ext cx="1329622" cy="1329623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Фигура"/>
          <p:cNvSpPr/>
          <p:nvPr>
            <p:custDataLst>
              <p:tags r:id="rId14"/>
            </p:custDataLst>
          </p:nvPr>
        </p:nvSpPr>
        <p:spPr>
          <a:xfrm flipV="1">
            <a:off x="9594736" y="2589445"/>
            <a:ext cx="1987960" cy="1630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60" extrusionOk="0">
                <a:moveTo>
                  <a:pt x="8863" y="0"/>
                </a:moveTo>
                <a:cubicBezTo>
                  <a:pt x="6596" y="0"/>
                  <a:pt x="4331" y="1054"/>
                  <a:pt x="2601" y="3162"/>
                </a:cubicBezTo>
                <a:cubicBezTo>
                  <a:pt x="868" y="5275"/>
                  <a:pt x="3" y="8045"/>
                  <a:pt x="7" y="10814"/>
                </a:cubicBezTo>
                <a:cubicBezTo>
                  <a:pt x="-34" y="11071"/>
                  <a:pt x="108" y="11320"/>
                  <a:pt x="320" y="11364"/>
                </a:cubicBezTo>
                <a:cubicBezTo>
                  <a:pt x="586" y="11418"/>
                  <a:pt x="818" y="11140"/>
                  <a:pt x="780" y="10814"/>
                </a:cubicBezTo>
                <a:cubicBezTo>
                  <a:pt x="776" y="8287"/>
                  <a:pt x="1566" y="5758"/>
                  <a:pt x="3148" y="3829"/>
                </a:cubicBezTo>
                <a:cubicBezTo>
                  <a:pt x="4727" y="1905"/>
                  <a:pt x="6794" y="942"/>
                  <a:pt x="8863" y="942"/>
                </a:cubicBezTo>
                <a:cubicBezTo>
                  <a:pt x="10932" y="942"/>
                  <a:pt x="12999" y="1905"/>
                  <a:pt x="14578" y="3829"/>
                </a:cubicBezTo>
                <a:cubicBezTo>
                  <a:pt x="16160" y="5758"/>
                  <a:pt x="16950" y="8287"/>
                  <a:pt x="16946" y="10814"/>
                </a:cubicBezTo>
                <a:cubicBezTo>
                  <a:pt x="16911" y="11075"/>
                  <a:pt x="17062" y="11320"/>
                  <a:pt x="17277" y="11353"/>
                </a:cubicBezTo>
                <a:cubicBezTo>
                  <a:pt x="17290" y="11355"/>
                  <a:pt x="17301" y="11349"/>
                  <a:pt x="17313" y="11349"/>
                </a:cubicBezTo>
                <a:lnTo>
                  <a:pt x="17313" y="11356"/>
                </a:lnTo>
                <a:lnTo>
                  <a:pt x="20220" y="11356"/>
                </a:lnTo>
                <a:lnTo>
                  <a:pt x="19252" y="12536"/>
                </a:lnTo>
                <a:cubicBezTo>
                  <a:pt x="19099" y="12723"/>
                  <a:pt x="19099" y="13028"/>
                  <a:pt x="19252" y="13214"/>
                </a:cubicBezTo>
                <a:cubicBezTo>
                  <a:pt x="19405" y="13401"/>
                  <a:pt x="19655" y="13401"/>
                  <a:pt x="19808" y="13214"/>
                </a:cubicBezTo>
                <a:lnTo>
                  <a:pt x="21449" y="11210"/>
                </a:lnTo>
                <a:cubicBezTo>
                  <a:pt x="21527" y="11115"/>
                  <a:pt x="21565" y="10990"/>
                  <a:pt x="21564" y="10865"/>
                </a:cubicBezTo>
                <a:cubicBezTo>
                  <a:pt x="21566" y="10740"/>
                  <a:pt x="21528" y="10610"/>
                  <a:pt x="21449" y="10514"/>
                </a:cubicBezTo>
                <a:lnTo>
                  <a:pt x="19808" y="8513"/>
                </a:lnTo>
                <a:cubicBezTo>
                  <a:pt x="19732" y="8419"/>
                  <a:pt x="19632" y="8373"/>
                  <a:pt x="19532" y="8373"/>
                </a:cubicBezTo>
                <a:cubicBezTo>
                  <a:pt x="19431" y="8373"/>
                  <a:pt x="19329" y="8419"/>
                  <a:pt x="19252" y="8513"/>
                </a:cubicBezTo>
                <a:cubicBezTo>
                  <a:pt x="19099" y="8699"/>
                  <a:pt x="19099" y="9001"/>
                  <a:pt x="19252" y="9187"/>
                </a:cubicBezTo>
                <a:lnTo>
                  <a:pt x="20244" y="10396"/>
                </a:lnTo>
                <a:lnTo>
                  <a:pt x="17704" y="10396"/>
                </a:lnTo>
                <a:cubicBezTo>
                  <a:pt x="17624" y="7769"/>
                  <a:pt x="16771" y="5169"/>
                  <a:pt x="15125" y="3162"/>
                </a:cubicBezTo>
                <a:cubicBezTo>
                  <a:pt x="13395" y="1054"/>
                  <a:pt x="11130" y="0"/>
                  <a:pt x="8863" y="0"/>
                </a:cubicBezTo>
                <a:close/>
                <a:moveTo>
                  <a:pt x="590" y="12199"/>
                </a:moveTo>
                <a:cubicBezTo>
                  <a:pt x="532" y="12191"/>
                  <a:pt x="470" y="12198"/>
                  <a:pt x="410" y="12225"/>
                </a:cubicBezTo>
                <a:cubicBezTo>
                  <a:pt x="220" y="12309"/>
                  <a:pt x="117" y="12561"/>
                  <a:pt x="178" y="12797"/>
                </a:cubicBezTo>
                <a:cubicBezTo>
                  <a:pt x="234" y="13160"/>
                  <a:pt x="306" y="13519"/>
                  <a:pt x="392" y="13874"/>
                </a:cubicBezTo>
                <a:cubicBezTo>
                  <a:pt x="478" y="14229"/>
                  <a:pt x="576" y="14580"/>
                  <a:pt x="693" y="14926"/>
                </a:cubicBezTo>
                <a:cubicBezTo>
                  <a:pt x="753" y="15129"/>
                  <a:pt x="923" y="15251"/>
                  <a:pt x="1098" y="15219"/>
                </a:cubicBezTo>
                <a:cubicBezTo>
                  <a:pt x="1348" y="15173"/>
                  <a:pt x="1499" y="14858"/>
                  <a:pt x="1408" y="14570"/>
                </a:cubicBezTo>
                <a:cubicBezTo>
                  <a:pt x="1301" y="14255"/>
                  <a:pt x="1210" y="13934"/>
                  <a:pt x="1131" y="13610"/>
                </a:cubicBezTo>
                <a:cubicBezTo>
                  <a:pt x="1053" y="13287"/>
                  <a:pt x="987" y="12960"/>
                  <a:pt x="936" y="12628"/>
                </a:cubicBezTo>
                <a:cubicBezTo>
                  <a:pt x="917" y="12394"/>
                  <a:pt x="767" y="12225"/>
                  <a:pt x="590" y="12199"/>
                </a:cubicBezTo>
                <a:close/>
                <a:moveTo>
                  <a:pt x="17121" y="12269"/>
                </a:moveTo>
                <a:cubicBezTo>
                  <a:pt x="16967" y="12292"/>
                  <a:pt x="16833" y="12424"/>
                  <a:pt x="16790" y="12617"/>
                </a:cubicBezTo>
                <a:cubicBezTo>
                  <a:pt x="16740" y="12945"/>
                  <a:pt x="16678" y="13271"/>
                  <a:pt x="16601" y="13592"/>
                </a:cubicBezTo>
                <a:cubicBezTo>
                  <a:pt x="16523" y="13914"/>
                  <a:pt x="16431" y="14230"/>
                  <a:pt x="16327" y="14541"/>
                </a:cubicBezTo>
                <a:cubicBezTo>
                  <a:pt x="16288" y="14720"/>
                  <a:pt x="16342" y="14911"/>
                  <a:pt x="16462" y="15025"/>
                </a:cubicBezTo>
                <a:cubicBezTo>
                  <a:pt x="16649" y="15201"/>
                  <a:pt x="16919" y="15143"/>
                  <a:pt x="17046" y="14900"/>
                </a:cubicBezTo>
                <a:cubicBezTo>
                  <a:pt x="17160" y="14557"/>
                  <a:pt x="17259" y="14210"/>
                  <a:pt x="17343" y="13856"/>
                </a:cubicBezTo>
                <a:cubicBezTo>
                  <a:pt x="17427" y="13503"/>
                  <a:pt x="17496" y="13146"/>
                  <a:pt x="17551" y="12786"/>
                </a:cubicBezTo>
                <a:cubicBezTo>
                  <a:pt x="17572" y="12559"/>
                  <a:pt x="17457" y="12347"/>
                  <a:pt x="17277" y="12284"/>
                </a:cubicBezTo>
                <a:cubicBezTo>
                  <a:pt x="17224" y="12265"/>
                  <a:pt x="17172" y="12261"/>
                  <a:pt x="17121" y="12269"/>
                </a:cubicBezTo>
                <a:close/>
                <a:moveTo>
                  <a:pt x="16213" y="15501"/>
                </a:moveTo>
                <a:cubicBezTo>
                  <a:pt x="16054" y="15485"/>
                  <a:pt x="15895" y="15590"/>
                  <a:pt x="15825" y="15779"/>
                </a:cubicBezTo>
                <a:cubicBezTo>
                  <a:pt x="15703" y="16033"/>
                  <a:pt x="15571" y="16281"/>
                  <a:pt x="15428" y="16523"/>
                </a:cubicBezTo>
                <a:cubicBezTo>
                  <a:pt x="15286" y="16765"/>
                  <a:pt x="15134" y="17001"/>
                  <a:pt x="14971" y="17231"/>
                </a:cubicBezTo>
                <a:cubicBezTo>
                  <a:pt x="14798" y="17435"/>
                  <a:pt x="14815" y="17780"/>
                  <a:pt x="15007" y="17956"/>
                </a:cubicBezTo>
                <a:cubicBezTo>
                  <a:pt x="15183" y="18117"/>
                  <a:pt x="15433" y="18067"/>
                  <a:pt x="15558" y="17846"/>
                </a:cubicBezTo>
                <a:cubicBezTo>
                  <a:pt x="15736" y="17595"/>
                  <a:pt x="15903" y="17338"/>
                  <a:pt x="16060" y="17073"/>
                </a:cubicBezTo>
                <a:cubicBezTo>
                  <a:pt x="16216" y="16808"/>
                  <a:pt x="16362" y="16534"/>
                  <a:pt x="16495" y="16256"/>
                </a:cubicBezTo>
                <a:cubicBezTo>
                  <a:pt x="16634" y="16023"/>
                  <a:pt x="16576" y="15698"/>
                  <a:pt x="16369" y="15560"/>
                </a:cubicBezTo>
                <a:cubicBezTo>
                  <a:pt x="16319" y="15526"/>
                  <a:pt x="16266" y="15506"/>
                  <a:pt x="16213" y="15501"/>
                </a:cubicBezTo>
                <a:close/>
                <a:moveTo>
                  <a:pt x="1474" y="15541"/>
                </a:moveTo>
                <a:cubicBezTo>
                  <a:pt x="1416" y="15556"/>
                  <a:pt x="1359" y="15588"/>
                  <a:pt x="1309" y="15637"/>
                </a:cubicBezTo>
                <a:cubicBezTo>
                  <a:pt x="1143" y="15797"/>
                  <a:pt x="1116" y="16091"/>
                  <a:pt x="1249" y="16293"/>
                </a:cubicBezTo>
                <a:cubicBezTo>
                  <a:pt x="1380" y="16563"/>
                  <a:pt x="1521" y="16827"/>
                  <a:pt x="1672" y="17084"/>
                </a:cubicBezTo>
                <a:cubicBezTo>
                  <a:pt x="1824" y="17341"/>
                  <a:pt x="1987" y="17591"/>
                  <a:pt x="2159" y="17835"/>
                </a:cubicBezTo>
                <a:cubicBezTo>
                  <a:pt x="2320" y="18038"/>
                  <a:pt x="2589" y="18031"/>
                  <a:pt x="2740" y="17817"/>
                </a:cubicBezTo>
                <a:cubicBezTo>
                  <a:pt x="2860" y="17646"/>
                  <a:pt x="2861" y="17393"/>
                  <a:pt x="2743" y="17220"/>
                </a:cubicBezTo>
                <a:cubicBezTo>
                  <a:pt x="2585" y="16997"/>
                  <a:pt x="2438" y="16769"/>
                  <a:pt x="2301" y="16534"/>
                </a:cubicBezTo>
                <a:cubicBezTo>
                  <a:pt x="2163" y="16300"/>
                  <a:pt x="2035" y="16058"/>
                  <a:pt x="1916" y="15812"/>
                </a:cubicBezTo>
                <a:cubicBezTo>
                  <a:pt x="1835" y="15599"/>
                  <a:pt x="1648" y="15497"/>
                  <a:pt x="1474" y="15541"/>
                </a:cubicBezTo>
                <a:close/>
                <a:moveTo>
                  <a:pt x="3296" y="18191"/>
                </a:moveTo>
                <a:cubicBezTo>
                  <a:pt x="3169" y="18222"/>
                  <a:pt x="3054" y="18325"/>
                  <a:pt x="3001" y="18491"/>
                </a:cubicBezTo>
                <a:cubicBezTo>
                  <a:pt x="2934" y="18701"/>
                  <a:pt x="3004" y="18940"/>
                  <a:pt x="3167" y="19048"/>
                </a:cubicBezTo>
                <a:cubicBezTo>
                  <a:pt x="3429" y="19318"/>
                  <a:pt x="3701" y="19568"/>
                  <a:pt x="3981" y="19796"/>
                </a:cubicBezTo>
                <a:cubicBezTo>
                  <a:pt x="4261" y="20023"/>
                  <a:pt x="4548" y="20228"/>
                  <a:pt x="4844" y="20411"/>
                </a:cubicBezTo>
                <a:cubicBezTo>
                  <a:pt x="5045" y="20564"/>
                  <a:pt x="5313" y="20464"/>
                  <a:pt x="5409" y="20199"/>
                </a:cubicBezTo>
                <a:cubicBezTo>
                  <a:pt x="5498" y="19954"/>
                  <a:pt x="5398" y="19668"/>
                  <a:pt x="5193" y="19572"/>
                </a:cubicBezTo>
                <a:cubicBezTo>
                  <a:pt x="4923" y="19405"/>
                  <a:pt x="4660" y="19219"/>
                  <a:pt x="4405" y="19012"/>
                </a:cubicBezTo>
                <a:cubicBezTo>
                  <a:pt x="4150" y="18804"/>
                  <a:pt x="3902" y="18576"/>
                  <a:pt x="3663" y="18330"/>
                </a:cubicBezTo>
                <a:cubicBezTo>
                  <a:pt x="3561" y="18201"/>
                  <a:pt x="3423" y="18160"/>
                  <a:pt x="3296" y="18191"/>
                </a:cubicBezTo>
                <a:close/>
                <a:moveTo>
                  <a:pt x="14373" y="18253"/>
                </a:moveTo>
                <a:cubicBezTo>
                  <a:pt x="14265" y="18225"/>
                  <a:pt x="14147" y="18254"/>
                  <a:pt x="14051" y="18345"/>
                </a:cubicBezTo>
                <a:cubicBezTo>
                  <a:pt x="13803" y="18599"/>
                  <a:pt x="13546" y="18833"/>
                  <a:pt x="13279" y="19045"/>
                </a:cubicBezTo>
                <a:cubicBezTo>
                  <a:pt x="13012" y="19256"/>
                  <a:pt x="12736" y="19446"/>
                  <a:pt x="12455" y="19616"/>
                </a:cubicBezTo>
                <a:cubicBezTo>
                  <a:pt x="12254" y="19709"/>
                  <a:pt x="12155" y="19985"/>
                  <a:pt x="12236" y="20228"/>
                </a:cubicBezTo>
                <a:cubicBezTo>
                  <a:pt x="12327" y="20504"/>
                  <a:pt x="12600" y="20612"/>
                  <a:pt x="12807" y="20455"/>
                </a:cubicBezTo>
                <a:cubicBezTo>
                  <a:pt x="13114" y="20269"/>
                  <a:pt x="13415" y="20061"/>
                  <a:pt x="13706" y="19829"/>
                </a:cubicBezTo>
                <a:cubicBezTo>
                  <a:pt x="13996" y="19597"/>
                  <a:pt x="14276" y="19341"/>
                  <a:pt x="14547" y="19063"/>
                </a:cubicBezTo>
                <a:cubicBezTo>
                  <a:pt x="14685" y="18924"/>
                  <a:pt x="14723" y="18686"/>
                  <a:pt x="14638" y="18495"/>
                </a:cubicBezTo>
                <a:cubicBezTo>
                  <a:pt x="14580" y="18365"/>
                  <a:pt x="14481" y="18281"/>
                  <a:pt x="14373" y="18253"/>
                </a:cubicBezTo>
                <a:close/>
                <a:moveTo>
                  <a:pt x="6272" y="20166"/>
                </a:moveTo>
                <a:cubicBezTo>
                  <a:pt x="6117" y="20186"/>
                  <a:pt x="5979" y="20316"/>
                  <a:pt x="5935" y="20510"/>
                </a:cubicBezTo>
                <a:cubicBezTo>
                  <a:pt x="5880" y="20756"/>
                  <a:pt x="5996" y="21012"/>
                  <a:pt x="6197" y="21086"/>
                </a:cubicBezTo>
                <a:cubicBezTo>
                  <a:pt x="6522" y="21210"/>
                  <a:pt x="6854" y="21312"/>
                  <a:pt x="7189" y="21390"/>
                </a:cubicBezTo>
                <a:cubicBezTo>
                  <a:pt x="7522" y="21467"/>
                  <a:pt x="7857" y="21521"/>
                  <a:pt x="8196" y="21551"/>
                </a:cubicBezTo>
                <a:cubicBezTo>
                  <a:pt x="8371" y="21550"/>
                  <a:pt x="8523" y="21400"/>
                  <a:pt x="8562" y="21192"/>
                </a:cubicBezTo>
                <a:cubicBezTo>
                  <a:pt x="8613" y="20926"/>
                  <a:pt x="8473" y="20664"/>
                  <a:pt x="8253" y="20613"/>
                </a:cubicBezTo>
                <a:cubicBezTo>
                  <a:pt x="7944" y="20585"/>
                  <a:pt x="7637" y="20534"/>
                  <a:pt x="7333" y="20463"/>
                </a:cubicBezTo>
                <a:cubicBezTo>
                  <a:pt x="7029" y="20391"/>
                  <a:pt x="6726" y="20299"/>
                  <a:pt x="6428" y="20184"/>
                </a:cubicBezTo>
                <a:cubicBezTo>
                  <a:pt x="6375" y="20164"/>
                  <a:pt x="6323" y="20159"/>
                  <a:pt x="6272" y="20166"/>
                </a:cubicBezTo>
                <a:close/>
                <a:moveTo>
                  <a:pt x="11388" y="20195"/>
                </a:moveTo>
                <a:cubicBezTo>
                  <a:pt x="11330" y="20188"/>
                  <a:pt x="11270" y="20194"/>
                  <a:pt x="11211" y="20221"/>
                </a:cubicBezTo>
                <a:cubicBezTo>
                  <a:pt x="10921" y="20328"/>
                  <a:pt x="10629" y="20412"/>
                  <a:pt x="10333" y="20477"/>
                </a:cubicBezTo>
                <a:cubicBezTo>
                  <a:pt x="10038" y="20543"/>
                  <a:pt x="9740" y="20588"/>
                  <a:pt x="9440" y="20613"/>
                </a:cubicBezTo>
                <a:cubicBezTo>
                  <a:pt x="9241" y="20600"/>
                  <a:pt x="9067" y="20779"/>
                  <a:pt x="9043" y="21020"/>
                </a:cubicBezTo>
                <a:cubicBezTo>
                  <a:pt x="9012" y="21336"/>
                  <a:pt x="9236" y="21600"/>
                  <a:pt x="9494" y="21555"/>
                </a:cubicBezTo>
                <a:cubicBezTo>
                  <a:pt x="9824" y="21527"/>
                  <a:pt x="10152" y="21477"/>
                  <a:pt x="10477" y="21405"/>
                </a:cubicBezTo>
                <a:cubicBezTo>
                  <a:pt x="10803" y="21332"/>
                  <a:pt x="11124" y="21240"/>
                  <a:pt x="11442" y="21122"/>
                </a:cubicBezTo>
                <a:cubicBezTo>
                  <a:pt x="11637" y="21071"/>
                  <a:pt x="11768" y="20846"/>
                  <a:pt x="11740" y="20606"/>
                </a:cubicBezTo>
                <a:cubicBezTo>
                  <a:pt x="11713" y="20378"/>
                  <a:pt x="11561" y="20217"/>
                  <a:pt x="11388" y="2019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Линия"/>
          <p:cNvSpPr/>
          <p:nvPr>
            <p:custDataLst>
              <p:tags r:id="rId15"/>
            </p:custDataLst>
          </p:nvPr>
        </p:nvSpPr>
        <p:spPr>
          <a:xfrm>
            <a:off x="10407148" y="2202950"/>
            <a:ext cx="1" cy="600713"/>
          </a:xfrm>
          <a:prstGeom prst="line">
            <a:avLst/>
          </a:prstGeom>
          <a:noFill/>
          <a:ln w="25400" cap="flat">
            <a:solidFill>
              <a:schemeClr val="accent2"/>
            </a:solidFill>
            <a:prstDash val="solid"/>
            <a:miter lim="400000"/>
            <a:headEnd type="oval"/>
            <a:tailEnd w="med" len="med"/>
          </a:ln>
          <a:effectLst/>
        </p:spPr>
        <p:txBody>
          <a:bodyPr wrap="square" lIns="0" tIns="0" rIns="0" bIns="0" numCol="1" anchor="ctr">
            <a:no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0" name="矩形 59"/>
          <p:cNvSpPr/>
          <p:nvPr>
            <p:custDataLst>
              <p:tags r:id="rId16"/>
            </p:custDataLst>
          </p:nvPr>
        </p:nvSpPr>
        <p:spPr>
          <a:xfrm>
            <a:off x="8993505" y="774700"/>
            <a:ext cx="2588895" cy="1303655"/>
          </a:xfrm>
          <a:prstGeom prst="rect">
            <a:avLst/>
          </a:prstGeom>
        </p:spPr>
        <p:txBody>
          <a:bodyPr wrap="square" lIns="91440" tIns="45720" rIns="91440" bIns="45720" anchor="b">
            <a:normAutofit/>
          </a:bodyPr>
          <a:p>
            <a:pPr marL="0" lvl="0" indent="0" algn="ctr" defTabSz="4572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200" kern="100" spc="140">
                <a:solidFill>
                  <a:schemeClr val="tx1">
                    <a:lumMod val="90000"/>
                    <a:lumOff val="1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新三板斧：</a:t>
            </a:r>
            <a:endParaRPr lang="zh-CN" altLang="en-US" sz="2200" kern="100" spc="140">
              <a:solidFill>
                <a:schemeClr val="tx1">
                  <a:lumMod val="90000"/>
                  <a:lumOff val="10000"/>
                </a:schemeClr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  <a:p>
            <a:pPr marL="0" lvl="0" indent="0" algn="ctr" defTabSz="4572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200" kern="100" spc="140">
                <a:solidFill>
                  <a:schemeClr val="tx1">
                    <a:lumMod val="90000"/>
                    <a:lumOff val="1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趋势，资金，强弱</a:t>
            </a:r>
            <a:endParaRPr lang="zh-CN" altLang="en-US" sz="2200" kern="100" spc="140">
              <a:solidFill>
                <a:schemeClr val="tx1">
                  <a:lumMod val="90000"/>
                  <a:lumOff val="10000"/>
                </a:schemeClr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17"/>
            </p:custDataLst>
          </p:nvPr>
        </p:nvSpPr>
        <p:spPr>
          <a:xfrm>
            <a:off x="1258554" y="3018517"/>
            <a:ext cx="989851" cy="652864"/>
          </a:xfrm>
          <a:prstGeom prst="rect">
            <a:avLst/>
          </a:prstGeom>
        </p:spPr>
        <p:txBody>
          <a:bodyPr wrap="square" lIns="0" tIns="0" rIns="0" bIns="0" anchor="ctr" anchorCtr="0">
            <a:normAutofit lnSpcReduction="20000"/>
          </a:bodyPr>
          <a:p>
            <a:pPr lvl="0" algn="ctr" defTabSz="457200">
              <a:lnSpc>
                <a:spcPct val="130000"/>
              </a:lnSpc>
            </a:pPr>
            <a:r>
              <a:rPr lang="en-US" altLang="zh-CN" sz="3600" b="1" kern="100" spc="150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Arial" panose="020B0604020202020204" pitchFamily="34" charset="0"/>
              </a:rPr>
              <a:t>01</a:t>
            </a:r>
            <a:endParaRPr lang="en-US" altLang="zh-CN" sz="3600" b="1" kern="100" spc="150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18"/>
            </p:custDataLst>
          </p:nvPr>
        </p:nvSpPr>
        <p:spPr>
          <a:xfrm>
            <a:off x="4141319" y="3018517"/>
            <a:ext cx="989851" cy="652864"/>
          </a:xfrm>
          <a:prstGeom prst="rect">
            <a:avLst/>
          </a:prstGeom>
        </p:spPr>
        <p:txBody>
          <a:bodyPr wrap="square" lIns="0" tIns="0" rIns="0" bIns="0" anchor="ctr" anchorCtr="0">
            <a:normAutofit lnSpcReduction="20000"/>
          </a:bodyPr>
          <a:p>
            <a:pPr lvl="0" algn="ctr" defTabSz="457200">
              <a:lnSpc>
                <a:spcPct val="130000"/>
              </a:lnSpc>
            </a:pPr>
            <a:r>
              <a:rPr lang="en-US" altLang="zh-CN" sz="3600" b="1" kern="100" spc="150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Arial" panose="020B0604020202020204" pitchFamily="34" charset="0"/>
              </a:rPr>
              <a:t>02</a:t>
            </a:r>
            <a:endParaRPr lang="en-US" altLang="zh-CN" sz="3600" b="1" kern="100" spc="150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19"/>
            </p:custDataLst>
          </p:nvPr>
        </p:nvSpPr>
        <p:spPr>
          <a:xfrm>
            <a:off x="7028774" y="3018517"/>
            <a:ext cx="989851" cy="652864"/>
          </a:xfrm>
          <a:prstGeom prst="rect">
            <a:avLst/>
          </a:prstGeom>
        </p:spPr>
        <p:txBody>
          <a:bodyPr wrap="square" lIns="0" tIns="0" rIns="0" bIns="0" anchor="ctr" anchorCtr="0">
            <a:normAutofit lnSpcReduction="20000"/>
          </a:bodyPr>
          <a:p>
            <a:pPr lvl="0" algn="ctr" defTabSz="457200">
              <a:lnSpc>
                <a:spcPct val="130000"/>
              </a:lnSpc>
            </a:pPr>
            <a:r>
              <a:rPr lang="en-US" altLang="zh-CN" sz="3600" b="1" kern="100" spc="150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Arial" panose="020B0604020202020204" pitchFamily="34" charset="0"/>
              </a:rPr>
              <a:t>03</a:t>
            </a:r>
            <a:endParaRPr lang="en-US" altLang="zh-CN" sz="3600" b="1" kern="100" spc="150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>
            <p:custDataLst>
              <p:tags r:id="rId20"/>
            </p:custDataLst>
          </p:nvPr>
        </p:nvSpPr>
        <p:spPr>
          <a:xfrm>
            <a:off x="9917011" y="3018517"/>
            <a:ext cx="989851" cy="652864"/>
          </a:xfrm>
          <a:prstGeom prst="rect">
            <a:avLst/>
          </a:prstGeom>
        </p:spPr>
        <p:txBody>
          <a:bodyPr wrap="square" lIns="0" tIns="0" rIns="0" bIns="0" anchor="ctr" anchorCtr="0">
            <a:normAutofit lnSpcReduction="20000"/>
          </a:bodyPr>
          <a:p>
            <a:pPr lvl="0" algn="ctr" defTabSz="457200">
              <a:lnSpc>
                <a:spcPct val="130000"/>
              </a:lnSpc>
            </a:pPr>
            <a:r>
              <a:rPr lang="en-US" altLang="zh-CN" sz="3600" b="1" kern="100" spc="150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Arial" panose="020B0604020202020204" pitchFamily="34" charset="0"/>
              </a:rPr>
              <a:t>04</a:t>
            </a:r>
            <a:endParaRPr lang="en-US" altLang="zh-CN" sz="3600" b="1" kern="100" spc="150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3759835" y="151130"/>
            <a:ext cx="509143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l"/>
            <a:r>
              <a:rPr lang="zh-CN" altLang="en-US" sz="2400" b="1" dirty="0">
                <a:solidFill>
                  <a:srgbClr val="303F6A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+mn-ea"/>
                <a:sym typeface="+mn-lt"/>
              </a:rPr>
              <a:t>新三板斧：趋势</a:t>
            </a:r>
            <a:r>
              <a:rPr lang="en-US" altLang="zh-CN" sz="2400" b="1" dirty="0">
                <a:solidFill>
                  <a:srgbClr val="303F6A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+mn-ea"/>
                <a:sym typeface="+mn-lt"/>
              </a:rPr>
              <a:t>--</a:t>
            </a:r>
            <a:r>
              <a:rPr lang="zh-CN" altLang="en-US" sz="2400" b="1" dirty="0">
                <a:solidFill>
                  <a:srgbClr val="303F6A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+mn-ea"/>
                <a:sym typeface="+mn-lt"/>
              </a:rPr>
              <a:t>资金</a:t>
            </a:r>
            <a:r>
              <a:rPr lang="en-US" altLang="zh-CN" sz="2400" b="1" dirty="0">
                <a:solidFill>
                  <a:srgbClr val="303F6A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+mn-ea"/>
                <a:sym typeface="+mn-lt"/>
              </a:rPr>
              <a:t>--</a:t>
            </a:r>
            <a:r>
              <a:rPr lang="zh-CN" altLang="en-US" sz="2400" b="1" dirty="0">
                <a:solidFill>
                  <a:srgbClr val="303F6A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+mn-ea"/>
                <a:sym typeface="+mn-lt"/>
              </a:rPr>
              <a:t>强弱</a:t>
            </a:r>
            <a:r>
              <a:rPr lang="en-US" altLang="zh-CN" sz="2400" b="1" dirty="0">
                <a:solidFill>
                  <a:srgbClr val="303F6A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+mn-ea"/>
                <a:sym typeface="+mn-lt"/>
              </a:rPr>
              <a:t> </a:t>
            </a:r>
            <a:endParaRPr lang="en-US" altLang="zh-CN" sz="2400" b="1" dirty="0">
              <a:solidFill>
                <a:srgbClr val="303F6A"/>
              </a:solidFill>
              <a:highlight>
                <a:srgbClr val="FFFF00"/>
              </a:highlight>
              <a:latin typeface="等线" panose="02010600030101010101" charset="-122"/>
              <a:ea typeface="等线" panose="02010600030101010101" charset="-122"/>
              <a:cs typeface="+mn-ea"/>
              <a:sym typeface="+mn-lt"/>
            </a:endParaRPr>
          </a:p>
        </p:txBody>
      </p:sp>
      <p:grpSp>
        <p:nvGrpSpPr>
          <p:cNvPr id="5" name="组合 22"/>
          <p:cNvGrpSpPr/>
          <p:nvPr>
            <p:custDataLst>
              <p:tags r:id="rId2"/>
            </p:custDataLst>
          </p:nvPr>
        </p:nvGrpSpPr>
        <p:grpSpPr>
          <a:xfrm>
            <a:off x="549275" y="1221740"/>
            <a:ext cx="11228705" cy="4885469"/>
            <a:chOff x="5851698" y="1926248"/>
            <a:chExt cx="5626019" cy="3828337"/>
          </a:xfrm>
        </p:grpSpPr>
        <p:sp>
          <p:nvSpPr>
            <p:cNvPr id="6" name="椭圆 23"/>
            <p:cNvSpPr/>
            <p:nvPr>
              <p:custDataLst>
                <p:tags r:id="rId3"/>
              </p:custDataLst>
            </p:nvPr>
          </p:nvSpPr>
          <p:spPr>
            <a:xfrm>
              <a:off x="5851698" y="2023169"/>
              <a:ext cx="347535" cy="488331"/>
            </a:xfrm>
            <a:prstGeom prst="ellipse">
              <a:avLst/>
            </a:prstGeom>
            <a:solidFill>
              <a:srgbClr val="303F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>
                <a:defRPr/>
              </a:pPr>
              <a:r>
                <a:rPr lang="en-US" altLang="zh-CN" sz="2000" b="1" kern="0" dirty="0">
                  <a:solidFill>
                    <a:schemeClr val="bg1"/>
                  </a:solidFill>
                  <a:latin typeface="+mn-ea"/>
                  <a:sym typeface="微软雅黑" panose="020B0503020204020204" pitchFamily="34" charset="-122"/>
                </a:rPr>
                <a:t>1</a:t>
              </a:r>
              <a:endParaRPr lang="en-US" altLang="zh-CN" sz="2000" b="1" kern="0" dirty="0">
                <a:solidFill>
                  <a:schemeClr val="bg1"/>
                </a:solidFill>
                <a:latin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7" name="椭圆 24"/>
            <p:cNvSpPr/>
            <p:nvPr>
              <p:custDataLst>
                <p:tags r:id="rId4"/>
              </p:custDataLst>
            </p:nvPr>
          </p:nvSpPr>
          <p:spPr>
            <a:xfrm>
              <a:off x="5851698" y="2967769"/>
              <a:ext cx="347535" cy="488331"/>
            </a:xfrm>
            <a:prstGeom prst="ellipse">
              <a:avLst/>
            </a:prstGeom>
            <a:solidFill>
              <a:srgbClr val="303F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>
                <a:defRPr/>
              </a:pPr>
              <a:r>
                <a:rPr lang="en-US" altLang="zh-CN" sz="2000" b="1" kern="0" dirty="0">
                  <a:solidFill>
                    <a:schemeClr val="bg1"/>
                  </a:solidFill>
                  <a:latin typeface="+mn-ea"/>
                  <a:sym typeface="微软雅黑" panose="020B0503020204020204" pitchFamily="34" charset="-122"/>
                </a:rPr>
                <a:t>2</a:t>
              </a:r>
              <a:endParaRPr lang="en-US" altLang="zh-CN" sz="2000" b="1" kern="0" dirty="0">
                <a:solidFill>
                  <a:schemeClr val="bg1"/>
                </a:solidFill>
                <a:latin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8" name="椭圆 25"/>
            <p:cNvSpPr/>
            <p:nvPr>
              <p:custDataLst>
                <p:tags r:id="rId5"/>
              </p:custDataLst>
            </p:nvPr>
          </p:nvSpPr>
          <p:spPr>
            <a:xfrm>
              <a:off x="5851698" y="4113397"/>
              <a:ext cx="347535" cy="488331"/>
            </a:xfrm>
            <a:prstGeom prst="ellipse">
              <a:avLst/>
            </a:prstGeom>
            <a:solidFill>
              <a:srgbClr val="303F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>
                <a:defRPr/>
              </a:pPr>
              <a:r>
                <a:rPr lang="en-US" altLang="zh-CN" sz="2000" b="1" kern="0" dirty="0">
                  <a:solidFill>
                    <a:schemeClr val="bg1"/>
                  </a:solidFill>
                  <a:latin typeface="+mn-ea"/>
                  <a:sym typeface="微软雅黑" panose="020B0503020204020204" pitchFamily="34" charset="-122"/>
                </a:rPr>
                <a:t>3</a:t>
              </a:r>
              <a:endParaRPr lang="en-US" altLang="zh-CN" sz="2000" b="1" kern="0" dirty="0">
                <a:solidFill>
                  <a:schemeClr val="bg1"/>
                </a:solidFill>
                <a:latin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9" name="椭圆 26"/>
            <p:cNvSpPr/>
            <p:nvPr>
              <p:custDataLst>
                <p:tags r:id="rId6"/>
              </p:custDataLst>
            </p:nvPr>
          </p:nvSpPr>
          <p:spPr>
            <a:xfrm>
              <a:off x="5851698" y="5064141"/>
              <a:ext cx="347535" cy="488331"/>
            </a:xfrm>
            <a:prstGeom prst="ellipse">
              <a:avLst/>
            </a:prstGeom>
            <a:solidFill>
              <a:srgbClr val="303F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>
                <a:defRPr/>
              </a:pPr>
              <a:r>
                <a:rPr lang="en-US" altLang="zh-CN" sz="2000" b="1" kern="0" dirty="0">
                  <a:solidFill>
                    <a:schemeClr val="bg1"/>
                  </a:solidFill>
                  <a:latin typeface="+mn-ea"/>
                  <a:sym typeface="微软雅黑" panose="020B0503020204020204" pitchFamily="34" charset="-122"/>
                </a:rPr>
                <a:t>4</a:t>
              </a:r>
              <a:endParaRPr lang="en-US" altLang="zh-CN" sz="2000" b="1" kern="0" dirty="0">
                <a:solidFill>
                  <a:schemeClr val="bg1"/>
                </a:solidFill>
                <a:latin typeface="+mn-ea"/>
                <a:sym typeface="微软雅黑" panose="020B0503020204020204" pitchFamily="3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6518274" y="1926248"/>
              <a:ext cx="4746755" cy="910629"/>
              <a:chOff x="6546555" y="1959463"/>
              <a:chExt cx="4746755" cy="910629"/>
            </a:xfrm>
          </p:grpSpPr>
          <p:sp>
            <p:nvSpPr>
              <p:cNvPr id="20" name="文本框 27"/>
              <p:cNvSpPr txBox="1"/>
              <p:nvPr>
                <p:custDataLst>
                  <p:tags r:id="rId7"/>
                </p:custDataLst>
              </p:nvPr>
            </p:nvSpPr>
            <p:spPr>
              <a:xfrm flipH="1">
                <a:off x="6546555" y="1959463"/>
                <a:ext cx="1813103" cy="360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20000"/>
                  </a:lnSpc>
                  <a:defRPr/>
                </a:pPr>
                <a:r>
                  <a:rPr lang="en-US" altLang="zh-CN" sz="2000" b="1" kern="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1.</a:t>
                </a:r>
                <a:r>
                  <a:rPr lang="zh-CN" altLang="en-US" sz="2000" b="1" kern="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看趋势</a:t>
                </a:r>
                <a:endParaRPr lang="zh-CN" altLang="en-US" sz="2000" b="1" kern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1" name="矩形 28"/>
              <p:cNvSpPr/>
              <p:nvPr>
                <p:custDataLst>
                  <p:tags r:id="rId8"/>
                </p:custDataLst>
              </p:nvPr>
            </p:nvSpPr>
            <p:spPr>
              <a:xfrm flipH="1">
                <a:off x="6546555" y="2393892"/>
                <a:ext cx="4746755" cy="4762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周线金叉：代表中期趋势向上</a:t>
                </a:r>
                <a:r>
                  <a:rPr lang="en-US" altLang="zh-CN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 </a:t>
                </a: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每次回调都是低吸的机会</a:t>
                </a:r>
                <a:endParaRPr lang="zh-CN" altLang="en-US" sz="14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周线死叉：代表中期趋势向下</a:t>
                </a:r>
                <a:r>
                  <a:rPr lang="en-US" altLang="zh-CN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 </a:t>
                </a: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反弹是诱多，日线金叉反弹弱，一般反弹周期短</a:t>
                </a:r>
                <a:endParaRPr lang="zh-CN" altLang="en-US" sz="14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6518273" y="2967735"/>
              <a:ext cx="4959444" cy="1336484"/>
              <a:chOff x="6546555" y="2045914"/>
              <a:chExt cx="4959444" cy="1336484"/>
            </a:xfrm>
          </p:grpSpPr>
          <p:sp>
            <p:nvSpPr>
              <p:cNvPr id="18" name="文本框 27"/>
              <p:cNvSpPr txBox="1"/>
              <p:nvPr>
                <p:custDataLst>
                  <p:tags r:id="rId9"/>
                </p:custDataLst>
              </p:nvPr>
            </p:nvSpPr>
            <p:spPr>
              <a:xfrm flipH="1">
                <a:off x="6546555" y="2045914"/>
                <a:ext cx="1813103" cy="360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20000"/>
                  </a:lnSpc>
                  <a:defRPr/>
                </a:pPr>
                <a:r>
                  <a:rPr lang="en-US" altLang="zh-CN" sz="2000" b="1" kern="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2.</a:t>
                </a:r>
                <a:r>
                  <a:rPr lang="zh-CN" altLang="en-US" sz="2000" b="1" kern="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选趋势</a:t>
                </a:r>
                <a:endParaRPr lang="zh-CN" altLang="en-US" sz="2000" b="1" kern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9" name="矩形 28"/>
              <p:cNvSpPr/>
              <p:nvPr>
                <p:custDataLst>
                  <p:tags r:id="rId10"/>
                </p:custDataLst>
              </p:nvPr>
            </p:nvSpPr>
            <p:spPr>
              <a:xfrm flipH="1">
                <a:off x="6554974" y="2416835"/>
                <a:ext cx="4951025" cy="965563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p>
                <a:pPr lvl="0">
                  <a:lnSpc>
                    <a:spcPct val="120000"/>
                  </a:lnSpc>
                  <a:defRPr/>
                </a:pP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选择周线金叉</a:t>
                </a:r>
                <a:r>
                  <a:rPr lang="en-US" altLang="zh-CN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1,2</a:t>
                </a: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周的，最多不能超过</a:t>
                </a:r>
                <a:r>
                  <a:rPr lang="en-US" altLang="zh-CN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3</a:t>
                </a: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周（金叉初期代表大方向低位</a:t>
                </a:r>
                <a:r>
                  <a:rPr lang="en-US" altLang="zh-CN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+</a:t>
                </a: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中期向上，周线金叉区域越长，前期获利盘涨幅越大，后期风险已经大于机会。周线死叉的个股，代表中期趋势向下，每次反弹小心诱多）</a:t>
                </a:r>
                <a:endParaRPr lang="zh-CN" altLang="en-US" sz="14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 lvl="0">
                  <a:lnSpc>
                    <a:spcPct val="120000"/>
                  </a:lnSpc>
                  <a:defRPr/>
                </a:pP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周线金叉末端（比如周线金叉已经</a:t>
                </a:r>
                <a:r>
                  <a:rPr lang="en-US" altLang="zh-CN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5</a:t>
                </a: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，</a:t>
                </a:r>
                <a:r>
                  <a:rPr lang="en-US" altLang="zh-CN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6</a:t>
                </a: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周，代表个股日线已经涨幅</a:t>
                </a:r>
                <a:r>
                  <a:rPr lang="en-US" altLang="zh-CN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1</a:t>
                </a: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个月以上，此时空间不大）</a:t>
                </a:r>
                <a:endParaRPr lang="zh-CN" altLang="en-US" sz="14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6517768" y="4113052"/>
              <a:ext cx="4747118" cy="690898"/>
              <a:chOff x="6546050" y="2284939"/>
              <a:chExt cx="4747118" cy="690898"/>
            </a:xfrm>
          </p:grpSpPr>
          <p:sp>
            <p:nvSpPr>
              <p:cNvPr id="16" name="文本框 27"/>
              <p:cNvSpPr txBox="1"/>
              <p:nvPr>
                <p:custDataLst>
                  <p:tags r:id="rId11"/>
                </p:custDataLst>
              </p:nvPr>
            </p:nvSpPr>
            <p:spPr>
              <a:xfrm flipH="1">
                <a:off x="6546050" y="2284939"/>
                <a:ext cx="1813103" cy="360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20000"/>
                  </a:lnSpc>
                  <a:defRPr/>
                </a:pPr>
                <a:r>
                  <a:rPr lang="en-US" altLang="zh-CN" sz="2000" b="1" kern="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3.</a:t>
                </a:r>
                <a:r>
                  <a:rPr lang="zh-CN" altLang="en-US" sz="2000" b="1" kern="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看资金</a:t>
                </a:r>
                <a:endParaRPr lang="zh-CN" altLang="en-US" sz="2000" b="1" kern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7" name="矩形 28"/>
              <p:cNvSpPr/>
              <p:nvPr>
                <p:custDataLst>
                  <p:tags r:id="rId12"/>
                </p:custDataLst>
              </p:nvPr>
            </p:nvSpPr>
            <p:spPr>
              <a:xfrm flipH="1">
                <a:off x="6546218" y="2599075"/>
                <a:ext cx="4746950" cy="376762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p>
                <a:pPr lvl="0">
                  <a:lnSpc>
                    <a:spcPct val="120000"/>
                  </a:lnSpc>
                  <a:defRPr/>
                </a:pP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股票资金推动：主力状态（红柱：主力</a:t>
                </a:r>
                <a:r>
                  <a:rPr lang="en-US" altLang="zh-CN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  </a:t>
                </a: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黄柱：控盘</a:t>
                </a:r>
                <a:r>
                  <a:rPr lang="en-US" altLang="zh-CN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  </a:t>
                </a: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粉色：游资）三色资金</a:t>
                </a:r>
                <a:r>
                  <a:rPr lang="en-US" altLang="zh-CN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 </a:t>
                </a: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中期有持续，短期有爆发</a:t>
                </a:r>
                <a:endParaRPr lang="zh-CN" altLang="en-US" sz="14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6518272" y="4755734"/>
              <a:ext cx="4746755" cy="998851"/>
              <a:chOff x="6546555" y="1959463"/>
              <a:chExt cx="4746755" cy="998851"/>
            </a:xfrm>
          </p:grpSpPr>
          <p:sp>
            <p:nvSpPr>
              <p:cNvPr id="14" name="文本框 27"/>
              <p:cNvSpPr txBox="1"/>
              <p:nvPr>
                <p:custDataLst>
                  <p:tags r:id="rId13"/>
                </p:custDataLst>
              </p:nvPr>
            </p:nvSpPr>
            <p:spPr>
              <a:xfrm flipH="1">
                <a:off x="6546555" y="1959463"/>
                <a:ext cx="1813103" cy="360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20000"/>
                  </a:lnSpc>
                  <a:defRPr/>
                </a:pPr>
                <a:r>
                  <a:rPr lang="en-US" altLang="zh-CN" sz="2000" b="1" kern="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4.</a:t>
                </a:r>
                <a:r>
                  <a:rPr lang="zh-CN" altLang="en-US" sz="2000" b="1" kern="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看强弱</a:t>
                </a:r>
                <a:endParaRPr lang="zh-CN" altLang="en-US" sz="2000" b="1" kern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5" name="矩形 28"/>
              <p:cNvSpPr/>
              <p:nvPr>
                <p:custDataLst>
                  <p:tags r:id="rId14"/>
                </p:custDataLst>
              </p:nvPr>
            </p:nvSpPr>
            <p:spPr>
              <a:xfrm flipH="1">
                <a:off x="6546555" y="2279592"/>
                <a:ext cx="4746755" cy="6787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lvl="0">
                  <a:lnSpc>
                    <a:spcPct val="120000"/>
                  </a:lnSpc>
                  <a:defRPr/>
                </a:pPr>
                <a:r>
                  <a:rPr lang="en-US" altLang="zh-CN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1</a:t>
                </a: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，选择水手突破趋势强势（变黄代表进入上升突破强势</a:t>
                </a:r>
                <a:r>
                  <a:rPr lang="en-US" altLang="zh-CN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 </a:t>
                </a: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变紫代表进入强势加速拉升）</a:t>
                </a:r>
                <a:endParaRPr lang="zh-CN" altLang="en-US" sz="14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 lvl="0">
                  <a:lnSpc>
                    <a:spcPct val="120000"/>
                  </a:lnSpc>
                  <a:defRPr/>
                </a:pPr>
                <a:r>
                  <a:rPr lang="en-US" altLang="zh-CN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2</a:t>
                </a: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，选择短期炒作资金强势（主力动向变紫</a:t>
                </a:r>
                <a:r>
                  <a:rPr lang="en-US" altLang="zh-CN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 </a:t>
                </a: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，超级单频繁活跃，短期资金强势）</a:t>
                </a:r>
                <a:endParaRPr lang="zh-CN" altLang="en-US" sz="14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 lvl="0">
                  <a:lnSpc>
                    <a:spcPct val="120000"/>
                  </a:lnSpc>
                  <a:defRPr/>
                </a:pPr>
                <a:r>
                  <a:rPr lang="en-US" altLang="zh-CN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3</a:t>
                </a:r>
                <a:r>
                  <a:rPr lang="zh-CN" altLang="en-US" sz="1400" b="1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，选择个股符合热点方向</a:t>
                </a:r>
                <a:endParaRPr lang="zh-CN" altLang="en-US" sz="14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5982335" y="38900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25720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:A1120619060011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127635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endParaRPr lang="en-US"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22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1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5790" y="1219200"/>
            <a:ext cx="751586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主力异动</a:t>
            </a:r>
            <a:endParaRPr lang="en-US" altLang="zh-CN" sz="72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选股好帮手</a:t>
            </a:r>
            <a:endParaRPr lang="zh-CN" altLang="en-US" sz="72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4630" y="358775"/>
            <a:ext cx="3559810" cy="5705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289935"/>
            <a:ext cx="10442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未来操作节奏</a:t>
            </a:r>
            <a:endParaRPr lang="zh-CN" altLang="en-US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97735" y="875665"/>
            <a:ext cx="7692390" cy="51422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38145" y="6144895"/>
            <a:ext cx="658812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28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诞生金融科技百亿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炒作热点，炒作持续性半个月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257550" y="6144895"/>
            <a:ext cx="611124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29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号诞生华为概念百亿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炒作热点，热点持续半个月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17675" y="816610"/>
            <a:ext cx="8286750" cy="52241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68325" y="1169035"/>
            <a:ext cx="11055350" cy="1753235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当前行情热点：</a:t>
            </a:r>
            <a:endParaRPr lang="zh-CN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月底，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月底诞生百亿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炒作热点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月底，国庆节钱大概率诞生新热点（华为概念结束，市场混乱阶段）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热点诞生炒作周期大概半个月时间，与之前一个月周期有所变化，以变应万变，主力在进步，选股有变化（不太愿意碰散户深套的个股）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标题标题标题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标题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 descr="syncCopiedImage_1695199324581_16951993904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2315" y="217106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8115" y="305562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2315" y="394017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36795" y="19538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注册制后分化，主力反向操盘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07815" y="18707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44315" y="363728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44315" y="27539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36795" y="28371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如何看主力异动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36795" y="372046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未来操作节奏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101066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注册制后分化，主力反向操盘</a:t>
            </a:r>
            <a:endParaRPr lang="zh-CN" altLang="en-US" sz="6000" b="1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6235" y="817880"/>
            <a:ext cx="7715250" cy="47123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71485" y="1708150"/>
            <a:ext cx="3790950" cy="30384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97280" y="5810250"/>
            <a:ext cx="9859645" cy="64516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无钱无交易，绝大多数个股每天处于正负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个点上下波动，个股无资金，过去几年上涨的题材和个股，一步步慢慢被边缘化的状态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82420" y="863600"/>
            <a:ext cx="9560560" cy="4953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38695" y="2197100"/>
            <a:ext cx="3720465" cy="355346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05435" y="6027420"/>
            <a:ext cx="1137602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天齐锂业无主力阶段：主力状态无红柱，无控盘，散户数量高度集中，流动资金持续翻绿，低活跃的水平阶段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08125" y="911225"/>
            <a:ext cx="9403080" cy="49542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05435" y="6027420"/>
            <a:ext cx="1137602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隆基绿能无主力阶段：主力状态无红柱，无控盘，散户数量高度集中，流动资金持续翻绿，低活跃的水平阶段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74740" y="2276475"/>
            <a:ext cx="4736465" cy="358902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57680" y="861695"/>
            <a:ext cx="8240395" cy="48463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24355" y="5918835"/>
            <a:ext cx="8091170" cy="39878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</a:rPr>
              <a:t>如果你是主力，你会怎么办？要不要低位花钱帮散户解套，帮散户赚钱？</a:t>
            </a:r>
            <a:endParaRPr lang="zh-CN" altLang="en-US" sz="2000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91615" y="824230"/>
            <a:ext cx="9076055" cy="5210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70480" y="6144895"/>
            <a:ext cx="672274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主力反向操盘：选择散户数量相对减少，人数减少，筹码集中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PA" val="v5.2.2"/>
  <p:tag name="KSO_WM_BEAUTIFY_FLAG" val=""/>
</p:tagLst>
</file>

<file path=ppt/tags/tag101.xml><?xml version="1.0" encoding="utf-8"?>
<p:tagLst xmlns:p="http://schemas.openxmlformats.org/presentationml/2006/main">
  <p:tag name="PA" val="v5.2.2"/>
  <p:tag name="KSO_WM_BEAUTIFY_FLAG" val=""/>
</p:tagLst>
</file>

<file path=ppt/tags/tag102.xml><?xml version="1.0" encoding="utf-8"?>
<p:tagLst xmlns:p="http://schemas.openxmlformats.org/presentationml/2006/main">
  <p:tag name="PA" val="v5.2.2"/>
  <p:tag name="KSO_WM_BEAUTIFY_FLAG" val=""/>
</p:tagLst>
</file>

<file path=ppt/tags/tag103.xml><?xml version="1.0" encoding="utf-8"?>
<p:tagLst xmlns:p="http://schemas.openxmlformats.org/presentationml/2006/main">
  <p:tag name="PA" val="v5.2.2"/>
  <p:tag name="KSO_WM_BEAUTIFY_FLAG" val=""/>
</p:tagLst>
</file>

<file path=ppt/tags/tag104.xml><?xml version="1.0" encoding="utf-8"?>
<p:tagLst xmlns:p="http://schemas.openxmlformats.org/presentationml/2006/main">
  <p:tag name="PA" val="v5.2.2"/>
  <p:tag name="KSO_WM_BEAUTIFY_FLAG" val=""/>
</p:tagLst>
</file>

<file path=ppt/tags/tag105.xml><?xml version="1.0" encoding="utf-8"?>
<p:tagLst xmlns:p="http://schemas.openxmlformats.org/presentationml/2006/main">
  <p:tag name="PA" val="v5.2.2"/>
  <p:tag name="KSO_WM_BEAUTIFY_FLAG" val=""/>
</p:tagLst>
</file>

<file path=ppt/tags/tag106.xml><?xml version="1.0" encoding="utf-8"?>
<p:tagLst xmlns:p="http://schemas.openxmlformats.org/presentationml/2006/main">
  <p:tag name="PA" val="v5.2.2"/>
  <p:tag name="KSO_WM_BEAUTIFY_FLAG" val=""/>
</p:tagLst>
</file>

<file path=ppt/tags/tag107.xml><?xml version="1.0" encoding="utf-8"?>
<p:tagLst xmlns:p="http://schemas.openxmlformats.org/presentationml/2006/main">
  <p:tag name="PA" val="v5.2.2"/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9.xml><?xml version="1.0" encoding="utf-8"?>
<p:tagLst xmlns:p="http://schemas.openxmlformats.org/presentationml/2006/main">
  <p:tag name="COMMONDATA" val="eyJoZGlkIjoiOGE4MmM3N2M1Njg0N2RlMTM3NDgxNjk5YmFiZDMxNTIifQ=="/>
  <p:tag name="KSO_WPP_MARK_KEY" val="7fb726d2-c86b-42c1-b34d-3bbbdc299f5d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561_1*a*1"/>
  <p:tag name="KSO_WM_TEMPLATE_CATEGORY" val="diagram"/>
  <p:tag name="KSO_WM_TEMPLATE_INDEX" val="2020856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3372d1fd7e441b6acf14d24bd7e2a2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a1bfd8691c04e92b601610b9f3ef778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7b4054ed1e2fb7f9b8"/>
  <p:tag name="KSO_WM_TEMPLATE_ASSEMBLE_GROUPID" val="60656e7b4054ed1e2fb7f9b8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502_2*l_h_f*1_1_1"/>
  <p:tag name="KSO_WM_TEMPLATE_CATEGORY" val="diagram"/>
  <p:tag name="KSO_WM_TEMPLATE_INDEX" val="20219502"/>
  <p:tag name="KSO_WM_UNIT_LAYERLEVEL" val="1_1_1"/>
  <p:tag name="KSO_WM_TAG_VERSION" val="1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1_1"/>
  <p:tag name="KSO_WM_UNIT_VALUE" val="10"/>
  <p:tag name="KSO_WM_UNIT_PRESET_TEXT_INDEX" val="3"/>
  <p:tag name="KSO_WM_UNIT_PRESET_TEXT_LEN" val="8"/>
  <p:tag name="KSO_WM_CHIP_GROUPID" val="60bed1044737e0f4c1ebe87b"/>
  <p:tag name="KSO_WM_CHIP_XID" val="60bed1044737e0f4c1ebe87c"/>
  <p:tag name="KSO_WM_ASSEMBLE_CHIP_INDEX" val="527b3d21a250474d8d057480f37a8955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502_2*l_h_i*1_1_1"/>
  <p:tag name="KSO_WM_TEMPLATE_CATEGORY" val="diagram"/>
  <p:tag name="KSO_WM_TEMPLATE_INDEX" val="20219502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CHIP_GROUPID" val="60bed1044737e0f4c1ebe87b"/>
  <p:tag name="KSO_WM_CHIP_XID" val="60bed1044737e0f4c1ebe87c"/>
  <p:tag name="KSO_WM_ASSEMBLE_CHIP_INDEX" val="527b3d21a250474d8d057480f37a8955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502_2*l_h_f*1_2_1"/>
  <p:tag name="KSO_WM_TEMPLATE_CATEGORY" val="diagram"/>
  <p:tag name="KSO_WM_TEMPLATE_INDEX" val="20219502"/>
  <p:tag name="KSO_WM_UNIT_LAYERLEVEL" val="1_1_1"/>
  <p:tag name="KSO_WM_TAG_VERSION" val="1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2_1"/>
  <p:tag name="KSO_WM_UNIT_VALUE" val="10"/>
  <p:tag name="KSO_WM_UNIT_PRESET_TEXT_INDEX" val="3"/>
  <p:tag name="KSO_WM_UNIT_PRESET_TEXT_LEN" val="8"/>
  <p:tag name="KSO_WM_CHIP_GROUPID" val="60bed1044737e0f4c1ebe87b"/>
  <p:tag name="KSO_WM_CHIP_XID" val="60bed1044737e0f4c1ebe87c"/>
  <p:tag name="KSO_WM_ASSEMBLE_CHIP_INDEX" val="527b3d21a250474d8d057480f37a8955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502_2*l_h_i*1_2_1"/>
  <p:tag name="KSO_WM_TEMPLATE_CATEGORY" val="diagram"/>
  <p:tag name="KSO_WM_TEMPLATE_INDEX" val="20219502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1"/>
  <p:tag name="KSO_WM_CHIP_GROUPID" val="60bed1044737e0f4c1ebe87b"/>
  <p:tag name="KSO_WM_CHIP_XID" val="60bed1044737e0f4c1ebe87c"/>
  <p:tag name="KSO_WM_ASSEMBLE_CHIP_INDEX" val="527b3d21a250474d8d057480f37a8955"/>
  <p:tag name="KSO_WM_UNIT_VALUE" val="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502_2*l_h_f*1_3_1"/>
  <p:tag name="KSO_WM_TEMPLATE_CATEGORY" val="diagram"/>
  <p:tag name="KSO_WM_TEMPLATE_INDEX" val="20219502"/>
  <p:tag name="KSO_WM_UNIT_LAYERLEVEL" val="1_1_1"/>
  <p:tag name="KSO_WM_TAG_VERSION" val="1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3_1"/>
  <p:tag name="KSO_WM_UNIT_VALUE" val="10"/>
  <p:tag name="KSO_WM_UNIT_PRESET_TEXT_INDEX" val="3"/>
  <p:tag name="KSO_WM_UNIT_PRESET_TEXT_LEN" val="8"/>
  <p:tag name="KSO_WM_CHIP_GROUPID" val="60bed1044737e0f4c1ebe87b"/>
  <p:tag name="KSO_WM_CHIP_XID" val="60bed1044737e0f4c1ebe87c"/>
  <p:tag name="KSO_WM_ASSEMBLE_CHIP_INDEX" val="527b3d21a250474d8d057480f37a8955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502_2*l_h_i*1_3_1"/>
  <p:tag name="KSO_WM_TEMPLATE_CATEGORY" val="diagram"/>
  <p:tag name="KSO_WM_TEMPLATE_INDEX" val="20219502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1"/>
  <p:tag name="KSO_WM_CHIP_GROUPID" val="60bed1044737e0f4c1ebe87b"/>
  <p:tag name="KSO_WM_CHIP_XID" val="60bed1044737e0f4c1ebe87c"/>
  <p:tag name="KSO_WM_ASSEMBLE_CHIP_INDEX" val="527b3d21a250474d8d057480f37a8955"/>
  <p:tag name="KSO_WM_UNIT_VALUE" val="1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9.xml><?xml version="1.0" encoding="utf-8"?>
<p:tagLst xmlns:p="http://schemas.openxmlformats.org/presentationml/2006/main">
  <p:tag name="KSO_WM_BEAUTIFY_FLAG" val="#wm#"/>
  <p:tag name="KSO_WM_TEMPLATE_CATEGORY" val="diagram"/>
  <p:tag name="KSO_WM_TEMPLATE_INDEX" val="20208561"/>
  <p:tag name="KSO_WM_SLIDE_ID" val="diagram2020856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40"/>
  <p:tag name="KSO_WM_SLIDE_POSITION" val="0*0"/>
  <p:tag name="KSO_WM_TAG_VERSION" val="1.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1:35&quot;,&quot;maxSize&quot;:{&quot;size1&quot;:42.09973720974393},&quot;minSize&quot;:{&quot;size1&quot;:35.59973720974393},&quot;normalSize&quot;:{&quot;size1&quot;:36.2664038764106},&quot;subLayout&quot;:[{&quot;id&quot;:&quot;2021-04-01T15:01:35&quot;,&quot;margin&quot;:{&quot;bottom&quot;:0.3970000147819519,&quot;left&quot;:2.9629998207092285,&quot;right&quot;:2.9629998207092285,&quot;top&quot;:3.809999942779541},&quot;type&quot;:0},{&quot;id&quot;:&quot;2021-04-01T15:01:35&quot;,&quot;margin&quot;:{&quot;bottom&quot;:3.809999942779541,&quot;left&quot;:2.9629998207092285,&quot;right&quot;:2.9629998207092285,&quot;top&quot;:0.02600000612437725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true,&quot;fill_id&quot;:&quot;8befcf4fdc35420cac61d2bee83d2954&quot;,&quot;fill_align&quot;:&quot;cm&quot;,&quot;chip_types&quot;:[&quot;header&quot;]},{&quot;text_align&quot;:&quot;lm&quot;,&quot;text_direction&quot;:&quot;horizontal&quot;,&quot;support_features&quot;:[&quot;collage&quot;,&quot;carousel&quot;],&quot;support_big_font&quot;:true,&quot;fill_id&quot;:&quot;0277a33398ca42b4aa707deb25582ead&quot;,&quot;fill_align&quot;:&quot;cm&quot;,&quot;chip_types&quot;:[&quot;diagram&quot;,&quot;pictext&quot;,&quot;text&quot;,&quot;picture&quot;,&quot;chart&quot;,&quot;table&quot;,&quot;video&quot;]}],[{&quot;text_align&quot;:&quot;lm&quot;,&quot;text_direction&quot;:&quot;horizontal&quot;,&quot;support_big_font&quot;:true,&quot;fill_id&quot;:&quot;8befcf4fdc35420cac61d2bee83d2954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true,&quot;fill_id&quot;:&quot;0277a33398ca42b4aa707deb25582ead&quot;,&quot;fill_align&quot;:&quot;cm&quot;,&quot;chip_types&quot;:[&quot;diagram&quot;,&quot;pictext&quot;,&quot;text&quot;,&quot;picture&quot;,&quot;chart&quot;,&quot;table&quot;,&quot;video&quot;]}]]"/>
  <p:tag name="KSO_WM_CHIP_XID" val="5ef2c8d5a491bb0086638fc8"/>
  <p:tag name="KSO_WM_CHIP_DECFILLPROP" val="[]"/>
  <p:tag name="KSO_WM_CHIP_GROUPID" val="5ef2c8d5a491bb0086638fc7"/>
  <p:tag name="KSO_WM_SLIDE_BK_DARK_LIGHT" val="2"/>
  <p:tag name="KSO_WM_SLIDE_BACKGROUND_TYPE" val="general"/>
  <p:tag name="KSO_WM_SLIDE_SUPPORT_FEATURE_TYPE" val="3"/>
  <p:tag name="KSO_WM_TEMPLATE_ASSEMBLE_XID" val="60656e7b4054ed1e2fb7f9b8"/>
  <p:tag name="KSO_WM_TEMPLATE_ASSEMBLE_GROUPID" val="60656e7b4054ed1e2fb7f9b8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6151_2*m_h_i*1_1_1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"/>
  <p:tag name="KSO_WM_UNIT_TEXT_FILL_FORE_SCHEMECOLOR_INDEX" val="13"/>
  <p:tag name="KSO_WM_UNIT_TEXT_FILL_TYPE" val="1"/>
  <p:tag name="KSO_WM_UNIT_USESOURCEFORMAT_APPLY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6151_2*m_h_i*1_1_2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"/>
  <p:tag name="KSO_WM_UNIT_TEXT_FILL_FORE_SCHEMECOLOR_INDEX" val="13"/>
  <p:tag name="KSO_WM_UNIT_TEXT_FILL_TYPE" val="1"/>
  <p:tag name="KSO_WM_UNIT_USESOURCEFORMAT_APPLY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6151_2*m_h_i*1_1_3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TEXT_FILL_FORE_SCHEMECOLOR_INDEX_BRIGHTNESS" val="0.1"/>
  <p:tag name="KSO_WM_UNIT_TEXT_FILL_FORE_SCHEMECOLOR_INDEX" val="13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6151_2*m_h_f*1_1_1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TEXT_FILL_FORE_SCHEMECOLOR_INDEX_BRIGHTNESS" val="0.1"/>
  <p:tag name="KSO_WM_UNIT_TEXT_FILL_FORE_SCHEMECOLOR_INDEX" val="13"/>
  <p:tag name="KSO_WM_UNIT_TEXT_FILL_TYPE" val="1"/>
  <p:tag name="KSO_WM_UNIT_USESOURCEFORMAT_APPLY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6151_2*m_h_i*1_2_1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.1"/>
  <p:tag name="KSO_WM_UNIT_TEXT_FILL_FORE_SCHEMECOLOR_INDEX" val="13"/>
  <p:tag name="KSO_WM_UNIT_TEXT_FILL_TYPE" val="1"/>
  <p:tag name="KSO_WM_UNIT_USESOURCEFORMAT_APPLY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6151_2*m_h_i*1_2_2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.1"/>
  <p:tag name="KSO_WM_UNIT_TEXT_FILL_FORE_SCHEMECOLOR_INDEX" val="13"/>
  <p:tag name="KSO_WM_UNIT_TEXT_FILL_TYPE" val="1"/>
  <p:tag name="KSO_WM_UNIT_USESOURCEFORMAT_APPLY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06151_2*m_h_i*1_2_3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6"/>
  <p:tag name="KSO_WM_UNIT_LINE_FILL_TYPE" val="2"/>
  <p:tag name="KSO_WM_UNIT_TEXT_FILL_FORE_SCHEMECOLOR_INDEX_BRIGHTNESS" val="0.1"/>
  <p:tag name="KSO_WM_UNIT_TEXT_FILL_FORE_SCHEMECOLOR_INDEX" val="13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6151_2*m_h_f*1_2_1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TEXT_FILL_FORE_SCHEMECOLOR_INDEX_BRIGHTNESS" val="0.1"/>
  <p:tag name="KSO_WM_UNIT_TEXT_FILL_FORE_SCHEMECOLOR_INDEX" val="13"/>
  <p:tag name="KSO_WM_UNIT_TEXT_FILL_TYPE" val="1"/>
  <p:tag name="KSO_WM_UNIT_USESOURCEFORMAT_APPLY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6151_2*m_h_i*1_3_1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"/>
  <p:tag name="KSO_WM_UNIT_TEXT_FILL_FORE_SCHEMECOLOR_INDEX" val="13"/>
  <p:tag name="KSO_WM_UNIT_TEXT_FILL_TYPE" val="1"/>
  <p:tag name="KSO_WM_UNIT_USESOURCEFORMAT_APPLY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6151_2*m_h_i*1_3_2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"/>
  <p:tag name="KSO_WM_UNIT_TEXT_FILL_FORE_SCHEMECOLOR_INDEX" val="13"/>
  <p:tag name="KSO_WM_UNIT_TEXT_FILL_TYPE" val="1"/>
  <p:tag name="KSO_WM_UNIT_USESOURCEFORMAT_APPLY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06151_2*m_h_i*1_3_3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TEXT_FILL_FORE_SCHEMECOLOR_INDEX_BRIGHTNESS" val="0.1"/>
  <p:tag name="KSO_WM_UNIT_TEXT_FILL_FORE_SCHEMECOLOR_INDEX" val="13"/>
  <p:tag name="KSO_WM_UNIT_TEXT_FILL_TYPE" val="1"/>
  <p:tag name="KSO_WM_UNIT_USESOURCEFORMAT_APPLY" val="1"/>
</p:tagLst>
</file>

<file path=ppt/tags/tag84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6151_2*m_h_f*1_3_1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TEXT_FILL_FORE_SCHEMECOLOR_INDEX_BRIGHTNESS" val="0.1"/>
  <p:tag name="KSO_WM_UNIT_TEXT_FILL_FORE_SCHEMECOLOR_INDEX" val="13"/>
  <p:tag name="KSO_WM_UNIT_TEXT_FILL_TYPE" val="1"/>
  <p:tag name="KSO_WM_UNIT_USESOURCEFORMAT_APPLY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06151_2*m_h_i*1_4_1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.1"/>
  <p:tag name="KSO_WM_UNIT_TEXT_FILL_FORE_SCHEMECOLOR_INDEX" val="13"/>
  <p:tag name="KSO_WM_UNIT_TEXT_FILL_TYPE" val="1"/>
  <p:tag name="KSO_WM_UNIT_USESOURCEFORMAT_APPLY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06151_2*m_h_i*1_4_2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.1"/>
  <p:tag name="KSO_WM_UNIT_TEXT_FILL_FORE_SCHEMECOLOR_INDEX" val="13"/>
  <p:tag name="KSO_WM_UNIT_TEXT_FILL_TYPE" val="1"/>
  <p:tag name="KSO_WM_UNIT_USESOURCEFORMAT_APPLY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206151_2*m_h_i*1_4_3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6"/>
  <p:tag name="KSO_WM_UNIT_LINE_FILL_TYPE" val="2"/>
  <p:tag name="KSO_WM_UNIT_TEXT_FILL_FORE_SCHEMECOLOR_INDEX_BRIGHTNESS" val="0.1"/>
  <p:tag name="KSO_WM_UNIT_TEXT_FILL_FORE_SCHEMECOLOR_INDEX" val="13"/>
  <p:tag name="KSO_WM_UNIT_TEXT_FILL_TYPE" val="1"/>
  <p:tag name="KSO_WM_UNIT_USESOURCEFORMAT_APPLY" val="1"/>
</p:tagLst>
</file>

<file path=ppt/tags/tag88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06151_2*m_h_f*1_4_1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TEXT_FILL_FORE_SCHEMECOLOR_INDEX_BRIGHTNESS" val="0.1"/>
  <p:tag name="KSO_WM_UNIT_TEXT_FILL_FORE_SCHEMECOLOR_INDEX" val="13"/>
  <p:tag name="KSO_WM_UNIT_TEXT_FILL_TYPE" val="1"/>
  <p:tag name="KSO_WM_UNIT_USESOURCEFORMAT_APPLY" val="1"/>
</p:tagLst>
</file>

<file path=ppt/tags/tag89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06151_2*m_h_i*1_1_4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SUBTYPE" val="d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06151_2*m_h_i*1_2_4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SUBTYPE" val="d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1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06151_2*m_h_i*1_3_4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SUBTYPE" val="d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2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4"/>
  <p:tag name="KSO_WM_UNIT_ID" val="diagram20206151_2*m_h_i*1_4_4"/>
  <p:tag name="KSO_WM_TEMPLATE_CATEGORY" val="diagram"/>
  <p:tag name="KSO_WM_TEMPLATE_INDEX" val="20206151"/>
  <p:tag name="KSO_WM_UNIT_LAYERLEVEL" val="1_1_1"/>
  <p:tag name="KSO_WM_TAG_VERSION" val="1.0"/>
  <p:tag name="KSO_WM_BEAUTIFY_FLAG" val="#wm#"/>
  <p:tag name="KSO_WM_UNIT_SUBTYPE" val="d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3.xml><?xml version="1.0" encoding="utf-8"?>
<p:tagLst xmlns:p="http://schemas.openxmlformats.org/presentationml/2006/main">
  <p:tag name="KSO_WM_BEAUTIFY_FLAG" val="#wm#"/>
  <p:tag name="KSO_WM_TEMPLATE_CATEGORY" val="diagram"/>
  <p:tag name="KSO_WM_TEMPLATE_INDEX" val="20209527"/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9-13T16:16:58&quot;,&quot;maxSize&quot;:{&quot;size1&quot;:2.310280974926772},&quot;minSize&quot;:{&quot;size1&quot;:2.310280974926772},&quot;normalSize&quot;:{&quot;size1&quot;:2.310280974926772},&quot;subLayout&quot;:[{&quot;id&quot;:&quot;2023-09-13T16:16:58&quot;,&quot;type&quot;:0},{&quot;id&quot;:&quot;2023-09-13T16:16:58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PA" val="v5.2.2"/>
</p:tagLst>
</file>

<file path=ppt/tags/tag96.xml><?xml version="1.0" encoding="utf-8"?>
<p:tagLst xmlns:p="http://schemas.openxmlformats.org/presentationml/2006/main">
  <p:tag name="PA" val="v5.2.2"/>
  <p:tag name="KSO_WM_BEAUTIFY_FLAG" val=""/>
</p:tagLst>
</file>

<file path=ppt/tags/tag97.xml><?xml version="1.0" encoding="utf-8"?>
<p:tagLst xmlns:p="http://schemas.openxmlformats.org/presentationml/2006/main">
  <p:tag name="PA" val="v5.2.2"/>
  <p:tag name="KSO_WM_BEAUTIFY_FLAG" val=""/>
</p:tagLst>
</file>

<file path=ppt/tags/tag98.xml><?xml version="1.0" encoding="utf-8"?>
<p:tagLst xmlns:p="http://schemas.openxmlformats.org/presentationml/2006/main">
  <p:tag name="PA" val="v5.2.2"/>
  <p:tag name="KSO_WM_BEAUTIFY_FLAG" val=""/>
</p:tagLst>
</file>

<file path=ppt/tags/tag99.xml><?xml version="1.0" encoding="utf-8"?>
<p:tagLst xmlns:p="http://schemas.openxmlformats.org/presentationml/2006/main">
  <p:tag name="PA" val="v5.2.2"/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1385</Words>
  <Application>WPS 演示</Application>
  <PresentationFormat>宽屏</PresentationFormat>
  <Paragraphs>127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26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Helvetica Neue Medium</vt:lpstr>
      <vt:lpstr>等线</vt:lpstr>
      <vt:lpstr>等线 Light</vt:lpstr>
      <vt:lpstr>Office 主题​​</vt:lpstr>
      <vt:lpstr>1_自定义设计方案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355</cp:revision>
  <dcterms:created xsi:type="dcterms:W3CDTF">2019-06-19T02:08:00Z</dcterms:created>
  <dcterms:modified xsi:type="dcterms:W3CDTF">2023-09-20T10:05:17Z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2052-12.1.0.15398</vt:lpwstr>
  </property>
  <property fmtid="{D5CDD505-2E9C-101B-9397-08002B2CF9AE}" pid="3" name="ICV">
    <vt:lpwstr>244ACA2EB60840989A6E7AD0DF89266E</vt:lpwstr>
  </property>
</Properties>
</file>