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3"/>
    <p:sldId id="418" r:id="rId4"/>
    <p:sldId id="267" r:id="rId5"/>
    <p:sldId id="329" r:id="rId6"/>
    <p:sldId id="450" r:id="rId7"/>
    <p:sldId id="334" r:id="rId9"/>
    <p:sldId id="436" r:id="rId10"/>
    <p:sldId id="437" r:id="rId11"/>
    <p:sldId id="449" r:id="rId12"/>
    <p:sldId id="448" r:id="rId13"/>
    <p:sldId id="438" r:id="rId14"/>
    <p:sldId id="447" r:id="rId15"/>
    <p:sldId id="439" r:id="rId16"/>
    <p:sldId id="440" r:id="rId17"/>
    <p:sldId id="433" r:id="rId18"/>
    <p:sldId id="417" r:id="rId19"/>
    <p:sldId id="272" r:id="rId20"/>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9" userDrawn="1">
          <p15:clr>
            <a:srgbClr val="A4A3A4"/>
          </p15:clr>
        </p15:guide>
        <p15:guide id="2" pos="3840" userDrawn="1">
          <p15:clr>
            <a:srgbClr val="A4A3A4"/>
          </p15:clr>
        </p15:guide>
        <p15:guide id="3" pos="47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4500"/>
    <a:srgbClr val="FFBF75"/>
    <a:srgbClr val="FFD483"/>
    <a:srgbClr val="FFEFCE"/>
    <a:srgbClr val="FFD585"/>
    <a:srgbClr val="FFEFCF"/>
    <a:srgbClr val="FFEFCD"/>
    <a:srgbClr val="FFD983"/>
    <a:srgbClr val="EFDDFF"/>
    <a:srgbClr val="C16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01" autoAdjust="0"/>
    <p:restoredTop sz="99761" autoAdjust="0"/>
  </p:normalViewPr>
  <p:slideViewPr>
    <p:cSldViewPr snapToGrid="0" showGuides="1">
      <p:cViewPr varScale="1">
        <p:scale>
          <a:sx n="87" d="100"/>
          <a:sy n="87" d="100"/>
        </p:scale>
        <p:origin x="-66" y="-252"/>
      </p:cViewPr>
      <p:guideLst>
        <p:guide orient="horz" pos="2229"/>
        <p:guide pos="3840"/>
        <p:guide pos="478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79.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1.pn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2.png"/><Relationship Id="rId7" Type="http://schemas.openxmlformats.org/officeDocument/2006/relationships/image" Target="../media/image5.png"/><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2.png"/><Relationship Id="rId7" Type="http://schemas.openxmlformats.org/officeDocument/2006/relationships/image" Target="../media/image7.png"/><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1" Type="http://schemas.openxmlformats.org/officeDocument/2006/relationships/image" Target="../media/image3.png"/><Relationship Id="rId10"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image" Target="../media/image2.png"/><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pic>
        <p:nvPicPr>
          <p:cNvPr id="4" name="图片 3" descr="PPT封面"/>
          <p:cNvPicPr>
            <a:picLocks noChangeAspect="1"/>
          </p:cNvPicPr>
          <p:nvPr userDrawn="1"/>
        </p:nvPicPr>
        <p:blipFill>
          <a:blip r:embed="rId7"/>
          <a:stretch>
            <a:fillRect/>
          </a:stretch>
        </p:blipFill>
        <p:spPr>
          <a:xfrm>
            <a:off x="0" y="0"/>
            <a:ext cx="12192000" cy="6858000"/>
          </a:xfrm>
          <a:prstGeom prst="rect">
            <a:avLst/>
          </a:prstGeom>
        </p:spPr>
      </p:pic>
      <p:pic>
        <p:nvPicPr>
          <p:cNvPr id="6" name="图片 5" descr="经传logo白色"/>
          <p:cNvPicPr>
            <a:picLocks noChangeAspect="1"/>
          </p:cNvPicPr>
          <p:nvPr userDrawn="1"/>
        </p:nvPicPr>
        <p:blipFill>
          <a:blip r:embed="rId8"/>
          <a:stretch>
            <a:fillRect/>
          </a:stretch>
        </p:blipFill>
        <p:spPr>
          <a:xfrm>
            <a:off x="374650" y="289560"/>
            <a:ext cx="1797685" cy="405765"/>
          </a:xfrm>
          <a:prstGeom prst="rect">
            <a:avLst/>
          </a:prstGeom>
        </p:spPr>
      </p:pic>
      <p:pic>
        <p:nvPicPr>
          <p:cNvPr id="5" name="图片 4" descr="龙头"/>
          <p:cNvPicPr>
            <a:picLocks noChangeAspect="1"/>
          </p:cNvPicPr>
          <p:nvPr userDrawn="1"/>
        </p:nvPicPr>
        <p:blipFill>
          <a:blip r:embed="rId9"/>
          <a:stretch>
            <a:fillRect/>
          </a:stretch>
        </p:blipFill>
        <p:spPr>
          <a:xfrm>
            <a:off x="10100310" y="234950"/>
            <a:ext cx="1762125" cy="335915"/>
          </a:xfrm>
          <a:prstGeom prst="rect">
            <a:avLst/>
          </a:prstGeom>
        </p:spPr>
      </p:pic>
      <p:pic>
        <p:nvPicPr>
          <p:cNvPr id="8" name="图片 7"/>
          <p:cNvPicPr>
            <a:picLocks noChangeAspect="1"/>
          </p:cNvPicPr>
          <p:nvPr userDrawn="1"/>
        </p:nvPicPr>
        <p:blipFill>
          <a:blip r:embed="rId10"/>
          <a:stretch>
            <a:fillRect/>
          </a:stretch>
        </p:blipFill>
        <p:spPr>
          <a:xfrm>
            <a:off x="2871470" y="4571365"/>
            <a:ext cx="6231255" cy="461645"/>
          </a:xfrm>
          <a:prstGeom prst="rect">
            <a:avLst/>
          </a:prstGeom>
        </p:spPr>
      </p:pic>
      <p:sp>
        <p:nvSpPr>
          <p:cNvPr id="9" name="文本框 8"/>
          <p:cNvSpPr txBox="1"/>
          <p:nvPr userDrawn="1"/>
        </p:nvSpPr>
        <p:spPr>
          <a:xfrm>
            <a:off x="2723515" y="4541520"/>
            <a:ext cx="6798310" cy="521970"/>
          </a:xfrm>
          <a:prstGeom prst="rect">
            <a:avLst/>
          </a:prstGeom>
          <a:noFill/>
        </p:spPr>
        <p:txBody>
          <a:bodyPr wrap="square" rtlCol="0">
            <a:spAutoFit/>
          </a:bodyPr>
          <a:lstStyle/>
          <a:p>
            <a:pPr algn="ct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9</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3</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-9</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月</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27</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  </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每周日</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a:t>
            </a:r>
            <a:r>
              <a:rPr lang="zh-CN" altLang="en-US" sz="2800">
                <a:solidFill>
                  <a:srgbClr val="B34500"/>
                </a:solidFill>
                <a:latin typeface="思源黑体 CN Medium" panose="020B0600000000000000" charset="-122"/>
                <a:ea typeface="思源黑体 CN Medium" panose="020B0600000000000000" charset="-122"/>
                <a:cs typeface="思源黑体 CN Medium" panose="020B0600000000000000" charset="-122"/>
              </a:rPr>
              <a:t>周四晚</a:t>
            </a:r>
            <a:r>
              <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rPr>
              <a:t>20:15</a:t>
            </a:r>
            <a:endParaRPr lang="en-US" altLang="zh-CN" sz="2800">
              <a:solidFill>
                <a:srgbClr val="B3450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8" name="图片 7" descr="PPT目录页"/>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7" name="图片 6" descr="组 214"/>
          <p:cNvPicPr>
            <a:picLocks noChangeAspect="1"/>
          </p:cNvPicPr>
          <p:nvPr userDrawn="1"/>
        </p:nvPicPr>
        <p:blipFill>
          <a:blip r:embed="rId9"/>
          <a:stretch>
            <a:fillRect/>
          </a:stretch>
        </p:blipFill>
        <p:spPr>
          <a:xfrm>
            <a:off x="10945495" y="6012180"/>
            <a:ext cx="1246505" cy="20193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pic>
        <p:nvPicPr>
          <p:cNvPr id="7" name="图片 6" descr="标题"/>
          <p:cNvPicPr>
            <a:picLocks noChangeAspect="1"/>
          </p:cNvPicPr>
          <p:nvPr userDrawn="1"/>
        </p:nvPicPr>
        <p:blipFill>
          <a:blip r:embed="rId7"/>
          <a:stretch>
            <a:fillRect/>
          </a:stretch>
        </p:blipFill>
        <p:spPr>
          <a:xfrm>
            <a:off x="0" y="0"/>
            <a:ext cx="12192000" cy="6858000"/>
          </a:xfrm>
          <a:prstGeom prst="rect">
            <a:avLst/>
          </a:prstGeom>
        </p:spPr>
      </p:pic>
      <p:pic>
        <p:nvPicPr>
          <p:cNvPr id="10" name="图片 9" descr="经传logo白色"/>
          <p:cNvPicPr>
            <a:picLocks noChangeAspect="1"/>
          </p:cNvPicPr>
          <p:nvPr userDrawn="1"/>
        </p:nvPicPr>
        <p:blipFill>
          <a:blip r:embed="rId8"/>
          <a:stretch>
            <a:fillRect/>
          </a:stretch>
        </p:blipFill>
        <p:spPr>
          <a:xfrm>
            <a:off x="314325" y="281305"/>
            <a:ext cx="1797685" cy="405765"/>
          </a:xfrm>
          <a:prstGeom prst="rect">
            <a:avLst/>
          </a:prstGeom>
        </p:spPr>
      </p:pic>
      <p:pic>
        <p:nvPicPr>
          <p:cNvPr id="8" name="图片 7" descr="龙头"/>
          <p:cNvPicPr>
            <a:picLocks noChangeAspect="1"/>
          </p:cNvPicPr>
          <p:nvPr userDrawn="1"/>
        </p:nvPicPr>
        <p:blipFill>
          <a:blip r:embed="rId9"/>
          <a:stretch>
            <a:fillRect/>
          </a:stretch>
        </p:blipFill>
        <p:spPr>
          <a:xfrm>
            <a:off x="10100310" y="234950"/>
            <a:ext cx="1762125" cy="33591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pic>
        <p:nvPicPr>
          <p:cNvPr id="8" name="图片 7" descr="PPT封面 拷贝"/>
          <p:cNvPicPr>
            <a:picLocks noChangeAspect="1"/>
          </p:cNvPicPr>
          <p:nvPr userDrawn="1"/>
        </p:nvPicPr>
        <p:blipFill>
          <a:blip r:embed="rId8"/>
          <a:stretch>
            <a:fillRect/>
          </a:stretch>
        </p:blipFill>
        <p:spPr>
          <a:xfrm>
            <a:off x="0" y="0"/>
            <a:ext cx="12192000" cy="6858000"/>
          </a:xfrm>
          <a:prstGeom prst="rect">
            <a:avLst/>
          </a:prstGeom>
        </p:spPr>
      </p:pic>
      <p:pic>
        <p:nvPicPr>
          <p:cNvPr id="9" name="图片 8" descr="3"/>
          <p:cNvPicPr>
            <a:picLocks noChangeAspect="1"/>
          </p:cNvPicPr>
          <p:nvPr userDrawn="1"/>
        </p:nvPicPr>
        <p:blipFill>
          <a:blip r:embed="rId9"/>
          <a:stretch>
            <a:fillRect/>
          </a:stretch>
        </p:blipFill>
        <p:spPr>
          <a:xfrm>
            <a:off x="678180" y="3141345"/>
            <a:ext cx="8807450" cy="2936240"/>
          </a:xfrm>
          <a:prstGeom prst="rect">
            <a:avLst/>
          </a:prstGeom>
        </p:spPr>
      </p:pic>
      <p:pic>
        <p:nvPicPr>
          <p:cNvPr id="11" name="图片 10" descr="经传logo白色"/>
          <p:cNvPicPr>
            <a:picLocks noChangeAspect="1"/>
          </p:cNvPicPr>
          <p:nvPr userDrawn="1"/>
        </p:nvPicPr>
        <p:blipFill>
          <a:blip r:embed="rId10"/>
          <a:stretch>
            <a:fillRect/>
          </a:stretch>
        </p:blipFill>
        <p:spPr>
          <a:xfrm>
            <a:off x="314325" y="281305"/>
            <a:ext cx="1797685" cy="405765"/>
          </a:xfrm>
          <a:prstGeom prst="rect">
            <a:avLst/>
          </a:prstGeom>
        </p:spPr>
      </p:pic>
      <p:pic>
        <p:nvPicPr>
          <p:cNvPr id="10" name="图片 9" descr="龙头"/>
          <p:cNvPicPr>
            <a:picLocks noChangeAspect="1"/>
          </p:cNvPicPr>
          <p:nvPr userDrawn="1"/>
        </p:nvPicPr>
        <p:blipFill>
          <a:blip r:embed="rId11"/>
          <a:stretch>
            <a:fillRect/>
          </a:stretch>
        </p:blipFill>
        <p:spPr>
          <a:xfrm>
            <a:off x="10100310" y="234950"/>
            <a:ext cx="1762125" cy="33591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635" y="791210"/>
            <a:ext cx="12192635"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经传多赢投资顾问：陈俊</a:t>
            </a:r>
            <a:r>
              <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sym typeface="+mn-ea"/>
              </a:rPr>
              <a:t>丨执业编号：A1120619070007  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descr="\\192.168.10.86\素材\营销策划\7.课程\猎手-龙头狙击营\2023年9月\1920x1080 拷贝_1693561519052.png1920x1080 拷贝_1693561519052"/>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pic>
        <p:nvPicPr>
          <p:cNvPr id="6" name="图片 5" descr="PPT封面 拷贝"/>
          <p:cNvPicPr>
            <a:picLocks noChangeAspect="1"/>
          </p:cNvPicPr>
          <p:nvPr userDrawn="1"/>
        </p:nvPicPr>
        <p:blipFill>
          <a:blip r:embed="rId5"/>
          <a:stretch>
            <a:fillRect/>
          </a:stretch>
        </p:blipFill>
        <p:spPr>
          <a:xfrm>
            <a:off x="0" y="0"/>
            <a:ext cx="12192000" cy="6858000"/>
          </a:xfrm>
          <a:prstGeom prst="rect">
            <a:avLst/>
          </a:prstGeom>
        </p:spPr>
      </p:pic>
      <p:pic>
        <p:nvPicPr>
          <p:cNvPr id="7" name="图片 6" descr="4"/>
          <p:cNvPicPr>
            <a:picLocks noChangeAspect="1"/>
          </p:cNvPicPr>
          <p:nvPr userDrawn="1"/>
        </p:nvPicPr>
        <p:blipFill>
          <a:blip r:embed="rId6"/>
          <a:stretch>
            <a:fillRect/>
          </a:stretch>
        </p:blipFill>
        <p:spPr>
          <a:xfrm>
            <a:off x="1687513" y="2974340"/>
            <a:ext cx="8816975" cy="2508250"/>
          </a:xfrm>
          <a:prstGeom prst="rect">
            <a:avLst/>
          </a:prstGeom>
        </p:spPr>
      </p:pic>
      <p:sp>
        <p:nvSpPr>
          <p:cNvPr id="8" name="文本框 7"/>
          <p:cNvSpPr txBox="1"/>
          <p:nvPr userDrawn="1"/>
        </p:nvSpPr>
        <p:spPr>
          <a:xfrm>
            <a:off x="2128520" y="3119120"/>
            <a:ext cx="7934325" cy="2059940"/>
          </a:xfrm>
          <a:prstGeom prst="rect">
            <a:avLst/>
          </a:prstGeom>
          <a:noFill/>
        </p:spPr>
        <p:txBody>
          <a:bodyPr wrap="square" rtlCol="0">
            <a:spAutoFit/>
          </a:bodyPr>
          <a:lstStyle/>
          <a:p>
            <a:pPr fontAlgn="auto">
              <a:lnSpc>
                <a:spcPct val="160000"/>
              </a:lnSpc>
            </a:pPr>
            <a:r>
              <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rPr>
              <a:t>我司所有工作人员均不允许推荐股票、不允许承诺收益、不允许代客理财、不允许合作分成、不允许私下收款，如您发现有任何违规行为，可联系400-700-3809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olidFill>
                <a:schemeClr val="tx1">
                  <a:lumMod val="50000"/>
                  <a:lumOff val="50000"/>
                </a:schemeClr>
              </a:solidFill>
              <a:latin typeface="思源黑体 CN Light" panose="020B0300000000000000" charset="-122"/>
              <a:ea typeface="思源黑体 CN Light" panose="020B0300000000000000" charset="-122"/>
              <a:cs typeface="思源黑体 CN Light" panose="020B0300000000000000" charset="-122"/>
            </a:endParaRPr>
          </a:p>
        </p:txBody>
      </p:sp>
      <p:pic>
        <p:nvPicPr>
          <p:cNvPr id="16" name="图片 15" descr="经传logo白色"/>
          <p:cNvPicPr>
            <a:picLocks noChangeAspect="1"/>
          </p:cNvPicPr>
          <p:nvPr userDrawn="1"/>
        </p:nvPicPr>
        <p:blipFill>
          <a:blip r:embed="rId7"/>
          <a:stretch>
            <a:fillRect/>
          </a:stretch>
        </p:blipFill>
        <p:spPr>
          <a:xfrm>
            <a:off x="314325" y="281305"/>
            <a:ext cx="1797685" cy="405765"/>
          </a:xfrm>
          <a:prstGeom prst="rect">
            <a:avLst/>
          </a:prstGeom>
        </p:spPr>
      </p:pic>
      <p:sp>
        <p:nvSpPr>
          <p:cNvPr id="9" name="文本框 8"/>
          <p:cNvSpPr txBox="1"/>
          <p:nvPr userDrawn="1"/>
        </p:nvSpPr>
        <p:spPr>
          <a:xfrm>
            <a:off x="1855788" y="1877060"/>
            <a:ext cx="8480425" cy="937260"/>
          </a:xfrm>
          <a:prstGeom prst="rect">
            <a:avLst/>
          </a:prstGeom>
          <a:noFill/>
        </p:spPr>
        <p:txBody>
          <a:bodyPr wrap="square" rtlCol="0">
            <a:spAutoFit/>
          </a:bodyPr>
          <a:lstStyle/>
          <a:p>
            <a:r>
              <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rPr>
              <a:t>经传多赢,让投资遇见美好!</a:t>
            </a:r>
            <a:endParaRPr lang="zh-CN" altLang="en-US" sz="5500" b="1">
              <a:gradFill>
                <a:gsLst>
                  <a:gs pos="0">
                    <a:srgbClr val="FFEFCF"/>
                  </a:gs>
                  <a:gs pos="100000">
                    <a:srgbClr val="FFD585"/>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pic>
        <p:nvPicPr>
          <p:cNvPr id="10" name="图片 9" descr="龙头"/>
          <p:cNvPicPr>
            <a:picLocks noChangeAspect="1"/>
          </p:cNvPicPr>
          <p:nvPr userDrawn="1"/>
        </p:nvPicPr>
        <p:blipFill>
          <a:blip r:embed="rId8"/>
          <a:stretch>
            <a:fillRect/>
          </a:stretch>
        </p:blipFill>
        <p:spPr>
          <a:xfrm>
            <a:off x="10100310" y="234950"/>
            <a:ext cx="1762125" cy="33591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30.xml"/><Relationship Id="rId14" Type="http://schemas.openxmlformats.org/officeDocument/2006/relationships/tags" Target="../tags/tag29.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image" Target="../media/image23.pn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image" Target="../media/image22.png"/><Relationship Id="rId10" Type="http://schemas.openxmlformats.org/officeDocument/2006/relationships/notesSlide" Target="../notesSlides/notesSlide5.xml"/><Relationship Id="rId1" Type="http://schemas.openxmlformats.org/officeDocument/2006/relationships/tags" Target="../tags/tag61.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tags" Target="../tags/tag69.xml"/><Relationship Id="rId3" Type="http://schemas.openxmlformats.org/officeDocument/2006/relationships/image" Target="../media/image24.png"/><Relationship Id="rId2" Type="http://schemas.openxmlformats.org/officeDocument/2006/relationships/tags" Target="../tags/tag68.xml"/><Relationship Id="rId1" Type="http://schemas.openxmlformats.org/officeDocument/2006/relationships/tags" Target="../tags/tag67.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tags" Target="../tags/tag71.xml"/><Relationship Id="rId2" Type="http://schemas.openxmlformats.org/officeDocument/2006/relationships/image" Target="../media/image25.png"/><Relationship Id="rId1" Type="http://schemas.openxmlformats.org/officeDocument/2006/relationships/tags" Target="../tags/tag7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5.xml"/><Relationship Id="rId5" Type="http://schemas.openxmlformats.org/officeDocument/2006/relationships/tags" Target="../tags/tag75.xml"/><Relationship Id="rId4" Type="http://schemas.openxmlformats.org/officeDocument/2006/relationships/image" Target="../media/image27.png"/><Relationship Id="rId3" Type="http://schemas.openxmlformats.org/officeDocument/2006/relationships/tags" Target="../tags/tag74.xml"/><Relationship Id="rId2" Type="http://schemas.openxmlformats.org/officeDocument/2006/relationships/image" Target="../media/image26.png"/><Relationship Id="rId1" Type="http://schemas.openxmlformats.org/officeDocument/2006/relationships/tags" Target="../tags/tag7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76.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8.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34.xml"/><Relationship Id="rId4" Type="http://schemas.openxmlformats.org/officeDocument/2006/relationships/image" Target="../media/image13.png"/><Relationship Id="rId3" Type="http://schemas.openxmlformats.org/officeDocument/2006/relationships/tags" Target="../tags/tag33.xml"/><Relationship Id="rId2" Type="http://schemas.openxmlformats.org/officeDocument/2006/relationships/image" Target="../media/image12.png"/><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tags" Target="../tags/tag38.xml"/><Relationship Id="rId2" Type="http://schemas.openxmlformats.org/officeDocument/2006/relationships/image" Target="../media/image14.png"/><Relationship Id="rId1" Type="http://schemas.openxmlformats.org/officeDocument/2006/relationships/tags" Target="../tags/tag37.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tags" Target="../tags/tag40.xml"/><Relationship Id="rId2" Type="http://schemas.openxmlformats.org/officeDocument/2006/relationships/image" Target="../media/image15.png"/><Relationship Id="rId1" Type="http://schemas.openxmlformats.org/officeDocument/2006/relationships/tags" Target="../tags/tag3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image" Target="../media/image17.png"/><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6.png"/><Relationship Id="rId2" Type="http://schemas.openxmlformats.org/officeDocument/2006/relationships/tags" Target="../tags/tag43.xml"/><Relationship Id="rId15" Type="http://schemas.openxmlformats.org/officeDocument/2006/relationships/notesSlide" Target="../notesSlides/notesSlide3.xml"/><Relationship Id="rId14" Type="http://schemas.openxmlformats.org/officeDocument/2006/relationships/slideLayout" Target="../slideLayouts/slideLayout5.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image" Target="../media/image18.png"/><Relationship Id="rId10" Type="http://schemas.openxmlformats.org/officeDocument/2006/relationships/tags" Target="../tags/tag49.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9" Type="http://schemas.openxmlformats.org/officeDocument/2006/relationships/tags" Target="../tags/tag58.xml"/><Relationship Id="rId8" Type="http://schemas.openxmlformats.org/officeDocument/2006/relationships/tags" Target="../tags/tag57.xml"/><Relationship Id="rId7" Type="http://schemas.openxmlformats.org/officeDocument/2006/relationships/tags" Target="../tags/tag56.xml"/><Relationship Id="rId6" Type="http://schemas.openxmlformats.org/officeDocument/2006/relationships/image" Target="../media/image20.png"/><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image" Target="../media/image19.png"/><Relationship Id="rId2" Type="http://schemas.openxmlformats.org/officeDocument/2006/relationships/tags" Target="../tags/tag53.xml"/><Relationship Id="rId14" Type="http://schemas.openxmlformats.org/officeDocument/2006/relationships/notesSlide" Target="../notesSlides/notesSlide4.xml"/><Relationship Id="rId13" Type="http://schemas.openxmlformats.org/officeDocument/2006/relationships/slideLayout" Target="../slideLayouts/slideLayout5.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image" Target="../media/image21.png"/><Relationship Id="rId1"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股份回购使用说明</a:t>
            </a:r>
            <a:endPar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115570" y="1273810"/>
            <a:ext cx="5831250" cy="3600000"/>
          </a:xfrm>
          <a:prstGeom prst="rect">
            <a:avLst/>
          </a:prstGeom>
          <a:ln w="15875">
            <a:solidFill>
              <a:schemeClr val="tx1"/>
            </a:solidFill>
          </a:ln>
        </p:spPr>
      </p:pic>
      <p:sp>
        <p:nvSpPr>
          <p:cNvPr id="5" name="文本框 4"/>
          <p:cNvSpPr txBox="1"/>
          <p:nvPr>
            <p:custDataLst>
              <p:tags r:id="rId3"/>
            </p:custDataLst>
          </p:nvPr>
        </p:nvSpPr>
        <p:spPr>
          <a:xfrm>
            <a:off x="115570" y="3999230"/>
            <a:ext cx="2049145" cy="437515"/>
          </a:xfrm>
          <a:prstGeom prst="rect">
            <a:avLst/>
          </a:prstGeom>
          <a:solidFill>
            <a:schemeClr val="bg1"/>
          </a:solidFill>
          <a:ln>
            <a:solidFill>
              <a:schemeClr val="tx1"/>
            </a:solidFill>
          </a:ln>
        </p:spPr>
        <p:txBody>
          <a:bodyPr wrap="square" rtlCol="0">
            <a:noAutofit/>
          </a:bodyPr>
          <a:p>
            <a:r>
              <a:rPr lang="en-US" altLang="zh-CN" sz="1000" b="1" i="1">
                <a:solidFill>
                  <a:srgbClr val="C00000"/>
                </a:solidFill>
                <a:latin typeface="黑体" panose="02010609060101010101" charset="-122"/>
                <a:ea typeface="黑体" panose="02010609060101010101" charset="-122"/>
                <a:cs typeface="黑体" panose="02010609060101010101" charset="-122"/>
              </a:rPr>
              <a:t>2022-05-10</a:t>
            </a:r>
            <a:r>
              <a:rPr lang="zh-CN" altLang="en-US" sz="1000" b="1" i="1">
                <a:solidFill>
                  <a:srgbClr val="C00000"/>
                </a:solidFill>
                <a:latin typeface="黑体" panose="02010609060101010101" charset="-122"/>
                <a:ea typeface="黑体" panose="02010609060101010101" charset="-122"/>
                <a:cs typeface="黑体" panose="02010609060101010101" charset="-122"/>
              </a:rPr>
              <a:t>公告回购情况</a:t>
            </a:r>
            <a:endParaRPr lang="zh-CN" altLang="en-US" sz="1000" b="1" i="1">
              <a:solidFill>
                <a:srgbClr val="C00000"/>
              </a:solidFill>
              <a:latin typeface="黑体" panose="02010609060101010101" charset="-122"/>
              <a:ea typeface="黑体" panose="02010609060101010101" charset="-122"/>
              <a:cs typeface="黑体" panose="02010609060101010101" charset="-122"/>
            </a:endParaRPr>
          </a:p>
          <a:p>
            <a:r>
              <a:rPr lang="zh-CN" altLang="en-US" sz="1000" b="1" i="1">
                <a:solidFill>
                  <a:srgbClr val="C00000"/>
                </a:solidFill>
                <a:latin typeface="黑体" panose="02010609060101010101" charset="-122"/>
                <a:ea typeface="黑体" panose="02010609060101010101" charset="-122"/>
                <a:cs typeface="黑体" panose="02010609060101010101" charset="-122"/>
              </a:rPr>
              <a:t>回购进度：</a:t>
            </a:r>
            <a:r>
              <a:rPr lang="en-US" altLang="zh-CN" sz="1000" b="1" i="1">
                <a:solidFill>
                  <a:srgbClr val="C00000"/>
                </a:solidFill>
                <a:latin typeface="黑体" panose="02010609060101010101" charset="-122"/>
                <a:ea typeface="黑体" panose="02010609060101010101" charset="-122"/>
                <a:cs typeface="黑体" panose="02010609060101010101" charset="-122"/>
              </a:rPr>
              <a:t>115.51%</a:t>
            </a:r>
            <a:r>
              <a:rPr lang="zh-CN" altLang="en-US" sz="1000" b="1" i="1">
                <a:solidFill>
                  <a:srgbClr val="C00000"/>
                </a:solidFill>
                <a:latin typeface="黑体" panose="02010609060101010101" charset="-122"/>
                <a:ea typeface="黑体" panose="02010609060101010101" charset="-122"/>
                <a:cs typeface="黑体" panose="02010609060101010101" charset="-122"/>
              </a:rPr>
              <a:t>，一笔买爆</a:t>
            </a:r>
            <a:endParaRPr lang="zh-CN" altLang="en-US" sz="1000" b="1" i="1">
              <a:solidFill>
                <a:srgbClr val="C00000"/>
              </a:solidFill>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4"/>
            </p:custDataLst>
          </p:nvPr>
        </p:nvSpPr>
        <p:spPr>
          <a:xfrm>
            <a:off x="944245" y="5242560"/>
            <a:ext cx="10304145" cy="979170"/>
          </a:xfrm>
          <a:prstGeom prst="rect">
            <a:avLst/>
          </a:prstGeom>
          <a:noFill/>
        </p:spPr>
        <p:txBody>
          <a:bodyPr wrap="square" rtlCol="0" anchor="t">
            <a:noAutofit/>
          </a:bodyPr>
          <a:p>
            <a:pPr algn="ctr" fontAlgn="auto">
              <a:lnSpc>
                <a:spcPct val="130000"/>
              </a:lnSpc>
            </a:pPr>
            <a:r>
              <a:rPr lang="zh-CN" altLang="en-US" b="1" i="1">
                <a:solidFill>
                  <a:schemeClr val="tx1"/>
                </a:solidFill>
                <a:latin typeface="黑体" panose="02010609060101010101" charset="-122"/>
                <a:ea typeface="黑体" panose="02010609060101010101" charset="-122"/>
                <a:cs typeface="黑体" panose="02010609060101010101" charset="-122"/>
              </a:rPr>
              <a:t>回购预案之后，</a:t>
            </a:r>
            <a:r>
              <a:rPr lang="en-US" altLang="zh-CN" b="1" i="1">
                <a:solidFill>
                  <a:schemeClr val="tx1"/>
                </a:solidFill>
                <a:latin typeface="黑体" panose="02010609060101010101" charset="-122"/>
                <a:ea typeface="黑体" panose="02010609060101010101" charset="-122"/>
                <a:cs typeface="黑体" panose="02010609060101010101" charset="-122"/>
              </a:rPr>
              <a:t>3</a:t>
            </a:r>
            <a:r>
              <a:rPr lang="zh-CN" altLang="en-US" b="1" i="1">
                <a:solidFill>
                  <a:schemeClr val="tx1"/>
                </a:solidFill>
                <a:latin typeface="黑体" panose="02010609060101010101" charset="-122"/>
                <a:ea typeface="黑体" panose="02010609060101010101" charset="-122"/>
                <a:cs typeface="黑体" panose="02010609060101010101" charset="-122"/>
              </a:rPr>
              <a:t>笔以内的回购达到回购进度</a:t>
            </a:r>
            <a:r>
              <a:rPr lang="en-US" altLang="zh-CN" b="1" i="1">
                <a:solidFill>
                  <a:schemeClr val="tx1"/>
                </a:solidFill>
                <a:latin typeface="黑体" panose="02010609060101010101" charset="-122"/>
                <a:ea typeface="黑体" panose="02010609060101010101" charset="-122"/>
                <a:cs typeface="黑体" panose="02010609060101010101" charset="-122"/>
              </a:rPr>
              <a:t>80%</a:t>
            </a:r>
            <a:r>
              <a:rPr lang="zh-CN" altLang="en-US" b="1" i="1">
                <a:solidFill>
                  <a:schemeClr val="tx1"/>
                </a:solidFill>
                <a:latin typeface="黑体" panose="02010609060101010101" charset="-122"/>
                <a:ea typeface="黑体" panose="02010609060101010101" charset="-122"/>
                <a:cs typeface="黑体" panose="02010609060101010101" charset="-122"/>
              </a:rPr>
              <a:t>以上，上市公司真金白金回购，不是打嘴炮</a:t>
            </a:r>
            <a:endParaRPr lang="zh-CN" altLang="en-US" b="1" i="1">
              <a:solidFill>
                <a:schemeClr val="tx1"/>
              </a:solidFill>
              <a:latin typeface="黑体" panose="02010609060101010101" charset="-122"/>
              <a:ea typeface="黑体" panose="02010609060101010101" charset="-122"/>
              <a:cs typeface="黑体" panose="02010609060101010101" charset="-122"/>
            </a:endParaRPr>
          </a:p>
          <a:p>
            <a:pPr algn="ctr" fontAlgn="auto">
              <a:lnSpc>
                <a:spcPct val="130000"/>
              </a:lnSpc>
            </a:pPr>
            <a:r>
              <a:rPr lang="zh-CN" altLang="en-US" b="1" i="1">
                <a:solidFill>
                  <a:schemeClr val="tx1"/>
                </a:solidFill>
                <a:latin typeface="黑体" panose="02010609060101010101" charset="-122"/>
                <a:ea typeface="黑体" panose="02010609060101010101" charset="-122"/>
                <a:cs typeface="黑体" panose="02010609060101010101" charset="-122"/>
              </a:rPr>
              <a:t>低估回购盈利模型：低估值</a:t>
            </a:r>
            <a:r>
              <a:rPr lang="en-US" altLang="zh-CN" b="1" i="1">
                <a:solidFill>
                  <a:schemeClr val="tx1"/>
                </a:solidFill>
                <a:latin typeface="黑体" panose="02010609060101010101" charset="-122"/>
                <a:ea typeface="黑体" panose="02010609060101010101" charset="-122"/>
                <a:cs typeface="黑体" panose="02010609060101010101" charset="-122"/>
              </a:rPr>
              <a:t>+</a:t>
            </a:r>
            <a:r>
              <a:rPr lang="zh-CN" altLang="en-US" b="1" i="1">
                <a:solidFill>
                  <a:schemeClr val="tx1"/>
                </a:solidFill>
                <a:latin typeface="黑体" panose="02010609060101010101" charset="-122"/>
                <a:ea typeface="黑体" panose="02010609060101010101" charset="-122"/>
                <a:cs typeface="黑体" panose="02010609060101010101" charset="-122"/>
              </a:rPr>
              <a:t>阶段低位（海洋状态低位）</a:t>
            </a:r>
            <a:r>
              <a:rPr lang="en-US" altLang="zh-CN" b="1" i="1">
                <a:solidFill>
                  <a:schemeClr val="tx1"/>
                </a:solidFill>
                <a:latin typeface="黑体" panose="02010609060101010101" charset="-122"/>
                <a:ea typeface="黑体" panose="02010609060101010101" charset="-122"/>
                <a:cs typeface="黑体" panose="02010609060101010101" charset="-122"/>
              </a:rPr>
              <a:t>+</a:t>
            </a:r>
            <a:r>
              <a:rPr lang="zh-CN" altLang="en-US" b="1" i="1">
                <a:solidFill>
                  <a:schemeClr val="tx1"/>
                </a:solidFill>
                <a:latin typeface="黑体" panose="02010609060101010101" charset="-122"/>
                <a:ea typeface="黑体" panose="02010609060101010101" charset="-122"/>
                <a:cs typeface="黑体" panose="02010609060101010101" charset="-122"/>
              </a:rPr>
              <a:t>回购总股本占比高（大于总股本</a:t>
            </a:r>
            <a:r>
              <a:rPr lang="en-US" altLang="zh-CN" b="1" i="1">
                <a:solidFill>
                  <a:schemeClr val="tx1"/>
                </a:solidFill>
                <a:latin typeface="黑体" panose="02010609060101010101" charset="-122"/>
                <a:ea typeface="黑体" panose="02010609060101010101" charset="-122"/>
                <a:cs typeface="黑体" panose="02010609060101010101" charset="-122"/>
              </a:rPr>
              <a:t>1%</a:t>
            </a:r>
            <a:r>
              <a:rPr lang="zh-CN" altLang="en-US" b="1" i="1">
                <a:solidFill>
                  <a:schemeClr val="tx1"/>
                </a:solidFill>
                <a:latin typeface="黑体" panose="02010609060101010101" charset="-122"/>
                <a:ea typeface="黑体" panose="02010609060101010101" charset="-122"/>
                <a:cs typeface="黑体" panose="02010609060101010101" charset="-122"/>
              </a:rPr>
              <a:t>）</a:t>
            </a:r>
            <a:endParaRPr lang="zh-CN" altLang="en-US" b="1" i="1">
              <a:solidFill>
                <a:schemeClr val="tx1"/>
              </a:solidFill>
              <a:latin typeface="黑体" panose="02010609060101010101" charset="-122"/>
              <a:ea typeface="黑体" panose="02010609060101010101" charset="-122"/>
              <a:cs typeface="黑体" panose="02010609060101010101" charset="-122"/>
            </a:endParaRPr>
          </a:p>
          <a:p>
            <a:pPr algn="ctr" fontAlgn="auto">
              <a:lnSpc>
                <a:spcPct val="130000"/>
              </a:lnSpc>
            </a:pPr>
            <a:endParaRPr lang="zh-CN" altLang="en-US" b="1" i="1">
              <a:solidFill>
                <a:schemeClr val="tx1"/>
              </a:solidFill>
              <a:latin typeface="黑体" panose="02010609060101010101" charset="-122"/>
              <a:ea typeface="黑体" panose="02010609060101010101" charset="-122"/>
              <a:cs typeface="黑体" panose="02010609060101010101" charset="-122"/>
            </a:endParaRPr>
          </a:p>
        </p:txBody>
      </p:sp>
      <p:pic>
        <p:nvPicPr>
          <p:cNvPr id="7" name="图片 6"/>
          <p:cNvPicPr>
            <a:picLocks noChangeAspect="1"/>
          </p:cNvPicPr>
          <p:nvPr>
            <p:custDataLst>
              <p:tags r:id="rId5"/>
            </p:custDataLst>
          </p:nvPr>
        </p:nvPicPr>
        <p:blipFill>
          <a:blip r:embed="rId6"/>
          <a:stretch>
            <a:fillRect/>
          </a:stretch>
        </p:blipFill>
        <p:spPr>
          <a:xfrm>
            <a:off x="6267450" y="1273810"/>
            <a:ext cx="5831250" cy="3600000"/>
          </a:xfrm>
          <a:prstGeom prst="rect">
            <a:avLst/>
          </a:prstGeom>
          <a:ln w="15875">
            <a:solidFill>
              <a:schemeClr val="tx1"/>
            </a:solidFill>
          </a:ln>
        </p:spPr>
      </p:pic>
      <p:sp>
        <p:nvSpPr>
          <p:cNvPr id="8" name="文本框 7"/>
          <p:cNvSpPr txBox="1"/>
          <p:nvPr>
            <p:custDataLst>
              <p:tags r:id="rId7"/>
            </p:custDataLst>
          </p:nvPr>
        </p:nvSpPr>
        <p:spPr>
          <a:xfrm>
            <a:off x="7595235" y="3538855"/>
            <a:ext cx="2032635" cy="568960"/>
          </a:xfrm>
          <a:prstGeom prst="rect">
            <a:avLst/>
          </a:prstGeom>
          <a:solidFill>
            <a:schemeClr val="bg1"/>
          </a:solidFill>
          <a:ln w="15875">
            <a:solidFill>
              <a:schemeClr val="tx1">
                <a:alpha val="99000"/>
              </a:schemeClr>
            </a:solidFill>
          </a:ln>
        </p:spPr>
        <p:txBody>
          <a:bodyPr wrap="square" rtlCol="0">
            <a:noAutofit/>
          </a:bodyPr>
          <a:p>
            <a:r>
              <a:rPr lang="en-US" altLang="zh-CN" sz="1000" b="1" i="1">
                <a:solidFill>
                  <a:srgbClr val="C00000"/>
                </a:solidFill>
                <a:latin typeface="黑体" panose="02010609060101010101" charset="-122"/>
                <a:ea typeface="黑体" panose="02010609060101010101" charset="-122"/>
                <a:cs typeface="黑体" panose="02010609060101010101" charset="-122"/>
              </a:rPr>
              <a:t>2022-07-02</a:t>
            </a:r>
            <a:r>
              <a:rPr lang="zh-CN" altLang="en-US" sz="1000" b="1" i="1">
                <a:solidFill>
                  <a:srgbClr val="C00000"/>
                </a:solidFill>
                <a:latin typeface="黑体" panose="02010609060101010101" charset="-122"/>
                <a:ea typeface="黑体" panose="02010609060101010101" charset="-122"/>
                <a:cs typeface="黑体" panose="02010609060101010101" charset="-122"/>
              </a:rPr>
              <a:t>公告回购情况</a:t>
            </a:r>
            <a:endParaRPr lang="zh-CN" altLang="en-US" sz="1000" b="1" i="1">
              <a:solidFill>
                <a:srgbClr val="C00000"/>
              </a:solidFill>
              <a:latin typeface="黑体" panose="02010609060101010101" charset="-122"/>
              <a:ea typeface="黑体" panose="02010609060101010101" charset="-122"/>
              <a:cs typeface="黑体" panose="02010609060101010101" charset="-122"/>
            </a:endParaRPr>
          </a:p>
          <a:p>
            <a:r>
              <a:rPr lang="zh-CN" altLang="en-US" sz="1000" b="1" i="1">
                <a:solidFill>
                  <a:srgbClr val="C00000"/>
                </a:solidFill>
                <a:latin typeface="黑体" panose="02010609060101010101" charset="-122"/>
                <a:ea typeface="黑体" panose="02010609060101010101" charset="-122"/>
                <a:cs typeface="黑体" panose="02010609060101010101" charset="-122"/>
              </a:rPr>
              <a:t>回购进度：</a:t>
            </a:r>
            <a:r>
              <a:rPr lang="en-US" altLang="zh-CN" sz="1000" b="1" i="1">
                <a:solidFill>
                  <a:srgbClr val="C00000"/>
                </a:solidFill>
                <a:latin typeface="黑体" panose="02010609060101010101" charset="-122"/>
                <a:ea typeface="黑体" panose="02010609060101010101" charset="-122"/>
                <a:cs typeface="黑体" panose="02010609060101010101" charset="-122"/>
              </a:rPr>
              <a:t>100%</a:t>
            </a:r>
            <a:r>
              <a:rPr lang="zh-CN" altLang="en-US" sz="1000" b="1" i="1">
                <a:solidFill>
                  <a:srgbClr val="C00000"/>
                </a:solidFill>
                <a:latin typeface="黑体" panose="02010609060101010101" charset="-122"/>
                <a:ea typeface="黑体" panose="02010609060101010101" charset="-122"/>
                <a:cs typeface="黑体" panose="02010609060101010101" charset="-122"/>
              </a:rPr>
              <a:t>，</a:t>
            </a:r>
            <a:r>
              <a:rPr lang="en-US" altLang="zh-CN" sz="1000" b="1" i="1">
                <a:solidFill>
                  <a:srgbClr val="C00000"/>
                </a:solidFill>
                <a:latin typeface="黑体" panose="02010609060101010101" charset="-122"/>
                <a:ea typeface="黑体" panose="02010609060101010101" charset="-122"/>
                <a:cs typeface="黑体" panose="02010609060101010101" charset="-122"/>
              </a:rPr>
              <a:t>3</a:t>
            </a:r>
            <a:r>
              <a:rPr lang="zh-CN" altLang="en-US" sz="1000" b="1" i="1">
                <a:solidFill>
                  <a:srgbClr val="C00000"/>
                </a:solidFill>
                <a:latin typeface="黑体" panose="02010609060101010101" charset="-122"/>
                <a:ea typeface="黑体" panose="02010609060101010101" charset="-122"/>
                <a:cs typeface="黑体" panose="02010609060101010101" charset="-122"/>
              </a:rPr>
              <a:t>笔买完</a:t>
            </a:r>
            <a:endParaRPr lang="zh-CN" altLang="en-US" sz="1000" b="1" i="1">
              <a:solidFill>
                <a:srgbClr val="C00000"/>
              </a:solidFill>
              <a:latin typeface="黑体" panose="02010609060101010101" charset="-122"/>
              <a:ea typeface="黑体" panose="02010609060101010101" charset="-122"/>
              <a:cs typeface="黑体" panose="02010609060101010101" charset="-122"/>
            </a:endParaRPr>
          </a:p>
          <a:p>
            <a:r>
              <a:rPr lang="zh-CN" altLang="en-US" sz="1000" b="1" i="1">
                <a:solidFill>
                  <a:srgbClr val="C00000"/>
                </a:solidFill>
                <a:latin typeface="黑体" panose="02010609060101010101" charset="-122"/>
                <a:ea typeface="黑体" panose="02010609060101010101" charset="-122"/>
                <a:cs typeface="黑体" panose="02010609060101010101" charset="-122"/>
              </a:rPr>
              <a:t>总股本占比达到</a:t>
            </a:r>
            <a:r>
              <a:rPr lang="en-US" altLang="zh-CN" sz="1000" b="1" i="1">
                <a:solidFill>
                  <a:srgbClr val="C00000"/>
                </a:solidFill>
                <a:latin typeface="黑体" panose="02010609060101010101" charset="-122"/>
                <a:ea typeface="黑体" panose="02010609060101010101" charset="-122"/>
                <a:cs typeface="黑体" panose="02010609060101010101" charset="-122"/>
              </a:rPr>
              <a:t>1.6%</a:t>
            </a:r>
            <a:endParaRPr lang="en-US" altLang="zh-CN" sz="1000" b="1" i="1">
              <a:solidFill>
                <a:srgbClr val="C00000"/>
              </a:solidFill>
              <a:latin typeface="黑体" panose="02010609060101010101" charset="-122"/>
              <a:ea typeface="黑体" panose="02010609060101010101" charset="-122"/>
              <a:cs typeface="黑体" panose="02010609060101010101" charset="-122"/>
            </a:endParaRPr>
          </a:p>
        </p:txBody>
      </p:sp>
    </p:spTree>
    <p:custDataLst>
      <p:tags r:id="rId8"/>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11112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股份回购使用说明</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sp>
        <p:nvSpPr>
          <p:cNvPr id="2" name="文本框 1"/>
          <p:cNvSpPr txBox="1"/>
          <p:nvPr>
            <p:custDataLst>
              <p:tags r:id="rId1"/>
            </p:custDataLst>
          </p:nvPr>
        </p:nvSpPr>
        <p:spPr>
          <a:xfrm>
            <a:off x="929004" y="5814273"/>
            <a:ext cx="10486390" cy="737235"/>
          </a:xfrm>
          <a:prstGeom prst="rect">
            <a:avLst/>
          </a:prstGeom>
          <a:noFill/>
        </p:spPr>
        <p:txBody>
          <a:bodyPr wrap="square" rtlCol="0" anchor="t">
            <a:spAutoFit/>
          </a:bodyPr>
          <a:p>
            <a:pPr algn="ctr" fontAlgn="auto">
              <a:lnSpc>
                <a:spcPct val="150000"/>
              </a:lnSpc>
              <a:buClrTx/>
              <a:buSzTx/>
              <a:buFontTx/>
            </a:pPr>
            <a:r>
              <a:rPr lang="zh-CN" sz="1400" b="1" dirty="0">
                <a:solidFill>
                  <a:srgbClr val="C00000"/>
                </a:solidFill>
                <a:latin typeface="黑体" panose="02010609060101010101" charset="-122"/>
                <a:ea typeface="黑体" panose="02010609060101010101" charset="-122"/>
                <a:cs typeface="黑体" panose="02010609060101010101" charset="-122"/>
                <a:sym typeface="+mn-ea"/>
              </a:rPr>
              <a:t>预期业绩降低，或预期盈利转亏损，趋势向下，要多观察。不要看消息炒股！（</a:t>
            </a:r>
            <a:r>
              <a:rPr lang="zh-CN" sz="1400" b="1" dirty="0">
                <a:solidFill>
                  <a:schemeClr val="accent2"/>
                </a:solidFill>
                <a:latin typeface="黑体" panose="02010609060101010101" charset="-122"/>
                <a:ea typeface="黑体" panose="02010609060101010101" charset="-122"/>
                <a:cs typeface="黑体" panose="02010609060101010101" charset="-122"/>
                <a:sym typeface="+mn-ea"/>
              </a:rPr>
              <a:t>为被套股找信心</a:t>
            </a:r>
            <a:r>
              <a:rPr lang="en-US" altLang="zh-CN" sz="1400" b="1" dirty="0">
                <a:solidFill>
                  <a:schemeClr val="accent2"/>
                </a:solidFill>
                <a:latin typeface="黑体" panose="02010609060101010101" charset="-122"/>
                <a:ea typeface="黑体" panose="02010609060101010101" charset="-122"/>
                <a:cs typeface="黑体" panose="02010609060101010101" charset="-122"/>
                <a:sym typeface="+mn-ea"/>
              </a:rPr>
              <a:t> </a:t>
            </a:r>
            <a:r>
              <a:rPr lang="zh-CN" altLang="en-US" sz="1400" b="1" dirty="0">
                <a:solidFill>
                  <a:schemeClr val="accent2"/>
                </a:solidFill>
                <a:latin typeface="黑体" panose="02010609060101010101" charset="-122"/>
                <a:ea typeface="黑体" panose="02010609060101010101" charset="-122"/>
                <a:cs typeface="黑体" panose="02010609060101010101" charset="-122"/>
                <a:sym typeface="+mn-ea"/>
              </a:rPr>
              <a:t>不可取</a:t>
            </a:r>
            <a:r>
              <a:rPr lang="zh-CN" altLang="en-US" sz="1400" b="1" dirty="0">
                <a:solidFill>
                  <a:srgbClr val="C00000"/>
                </a:solidFill>
                <a:latin typeface="黑体" panose="02010609060101010101" charset="-122"/>
                <a:ea typeface="黑体" panose="02010609060101010101" charset="-122"/>
                <a:cs typeface="黑体" panose="02010609060101010101" charset="-122"/>
                <a:sym typeface="+mn-ea"/>
              </a:rPr>
              <a:t>）</a:t>
            </a:r>
            <a:endParaRPr lang="zh-CN" sz="1400" b="1" dirty="0">
              <a:solidFill>
                <a:srgbClr val="C00000"/>
              </a:solidFill>
              <a:latin typeface="黑体" panose="02010609060101010101" charset="-122"/>
              <a:ea typeface="黑体" panose="02010609060101010101" charset="-122"/>
              <a:cs typeface="黑体" panose="02010609060101010101" charset="-122"/>
              <a:sym typeface="+mn-ea"/>
            </a:endParaRPr>
          </a:p>
          <a:p>
            <a:pPr algn="ctr" fontAlgn="auto">
              <a:lnSpc>
                <a:spcPct val="150000"/>
              </a:lnSpc>
              <a:buClrTx/>
              <a:buSzTx/>
              <a:buFontTx/>
            </a:pPr>
            <a:r>
              <a:rPr lang="zh-CN" sz="1400" b="1" dirty="0">
                <a:solidFill>
                  <a:srgbClr val="C00000"/>
                </a:solidFill>
                <a:latin typeface="黑体" panose="02010609060101010101" charset="-122"/>
                <a:ea typeface="黑体" panose="02010609060101010101" charset="-122"/>
                <a:cs typeface="黑体" panose="02010609060101010101" charset="-122"/>
                <a:sym typeface="+mn-ea"/>
              </a:rPr>
              <a:t>股份回购要看有没有多次回购，</a:t>
            </a:r>
            <a:r>
              <a:rPr lang="en-US" altLang="zh-CN" sz="1400" b="1" dirty="0">
                <a:solidFill>
                  <a:srgbClr val="C00000"/>
                </a:solidFill>
                <a:latin typeface="黑体" panose="02010609060101010101" charset="-122"/>
                <a:ea typeface="黑体" panose="02010609060101010101" charset="-122"/>
                <a:cs typeface="黑体" panose="02010609060101010101" charset="-122"/>
                <a:sym typeface="+mn-ea"/>
              </a:rPr>
              <a:t> </a:t>
            </a:r>
            <a:r>
              <a:rPr lang="zh-CN" altLang="en-US" sz="1400" b="1" dirty="0">
                <a:solidFill>
                  <a:srgbClr val="C00000"/>
                </a:solidFill>
                <a:latin typeface="黑体" panose="02010609060101010101" charset="-122"/>
                <a:ea typeface="黑体" panose="02010609060101010101" charset="-122"/>
                <a:cs typeface="黑体" panose="02010609060101010101" charset="-122"/>
                <a:sym typeface="+mn-ea"/>
              </a:rPr>
              <a:t>底部多次回购显真心，说明企业没有现金困难。依然看好发展！顺势向上做波段，低吸。</a:t>
            </a:r>
            <a:endParaRPr lang="zh-CN" altLang="en-US" sz="1400" b="1" dirty="0">
              <a:solidFill>
                <a:srgbClr val="C00000"/>
              </a:solidFill>
              <a:latin typeface="黑体" panose="02010609060101010101" charset="-122"/>
              <a:ea typeface="黑体" panose="02010609060101010101" charset="-122"/>
              <a:cs typeface="黑体" panose="02010609060101010101" charset="-122"/>
              <a:sym typeface="+mn-ea"/>
            </a:endParaRPr>
          </a:p>
        </p:txBody>
      </p:sp>
      <p:pic>
        <p:nvPicPr>
          <p:cNvPr id="7" name="图片 6"/>
          <p:cNvPicPr>
            <a:picLocks noChangeAspect="1"/>
          </p:cNvPicPr>
          <p:nvPr>
            <p:custDataLst>
              <p:tags r:id="rId2"/>
            </p:custDataLst>
          </p:nvPr>
        </p:nvPicPr>
        <p:blipFill>
          <a:blip r:embed="rId3"/>
          <a:stretch>
            <a:fillRect/>
          </a:stretch>
        </p:blipFill>
        <p:spPr>
          <a:xfrm>
            <a:off x="1548130" y="930275"/>
            <a:ext cx="8782685" cy="4744720"/>
          </a:xfrm>
          <a:prstGeom prst="rect">
            <a:avLst/>
          </a:prstGeom>
          <a:ln w="15875">
            <a:solidFill>
              <a:schemeClr val="tx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锁定大笔回购，等待超预期</a:t>
            </a:r>
            <a:endParaRPr lang="en-US" altLang="zh-CN"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sp>
        <p:nvSpPr>
          <p:cNvPr id="8" name="文本框 7"/>
          <p:cNvSpPr txBox="1"/>
          <p:nvPr/>
        </p:nvSpPr>
        <p:spPr>
          <a:xfrm>
            <a:off x="1376045" y="5468620"/>
            <a:ext cx="9029700" cy="92202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注意出现大笔回购的，排序股本占比较高，尤其是海洋状态底部，估值蓝色</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多次回购</a:t>
            </a:r>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锁定其中，业绩扭亏为盈的首选，业绩持续增长的次跟踪，业绩爆发的重点跟踪！</a:t>
            </a:r>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一旦发现</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快速一笔大买，或三笔大买，</a:t>
            </a:r>
            <a:r>
              <a:rPr lang="en-US" altLang="zh-CN">
                <a:latin typeface="黑体" panose="02010609060101010101" charset="-122"/>
                <a:ea typeface="黑体" panose="02010609060101010101" charset="-122"/>
                <a:cs typeface="黑体" panose="02010609060101010101" charset="-122"/>
              </a:rPr>
              <a:t>1</a:t>
            </a:r>
            <a:r>
              <a:rPr lang="zh-CN" altLang="en-US">
                <a:latin typeface="黑体" panose="02010609060101010101" charset="-122"/>
                <a:ea typeface="黑体" panose="02010609060101010101" charset="-122"/>
                <a:cs typeface="黑体" panose="02010609060101010101" charset="-122"/>
              </a:rPr>
              <a:t>，说明公司不差钱，</a:t>
            </a:r>
            <a:r>
              <a:rPr lang="en-US" altLang="zh-CN">
                <a:latin typeface="黑体" panose="02010609060101010101" charset="-122"/>
                <a:ea typeface="黑体" panose="02010609060101010101" charset="-122"/>
                <a:cs typeface="黑体" panose="02010609060101010101" charset="-122"/>
              </a:rPr>
              <a:t>2</a:t>
            </a:r>
            <a:r>
              <a:rPr lang="zh-CN" altLang="en-US">
                <a:latin typeface="黑体" panose="02010609060101010101" charset="-122"/>
                <a:ea typeface="黑体" panose="02010609060101010101" charset="-122"/>
                <a:cs typeface="黑体" panose="02010609060101010101" charset="-122"/>
              </a:rPr>
              <a:t>，有潜在利好未来会体现</a:t>
            </a:r>
            <a:endParaRPr lang="zh-CN" altLang="en-US">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1"/>
            </p:custDataLst>
          </p:nvPr>
        </p:nvPicPr>
        <p:blipFill>
          <a:blip r:embed="rId2"/>
          <a:stretch>
            <a:fillRect/>
          </a:stretch>
        </p:blipFill>
        <p:spPr>
          <a:xfrm>
            <a:off x="1506855" y="971550"/>
            <a:ext cx="8768080" cy="4229100"/>
          </a:xfrm>
          <a:prstGeom prst="rect">
            <a:avLst/>
          </a:prstGeom>
          <a:ln>
            <a:solidFill>
              <a:schemeClr val="tx1"/>
            </a:solidFill>
          </a:ln>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03</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选股模式</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有勇气，逆势选股，很重要！</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600075" y="1062355"/>
            <a:ext cx="7143750" cy="4733925"/>
          </a:xfrm>
          <a:prstGeom prst="rect">
            <a:avLst/>
          </a:prstGeom>
          <a:ln w="12700">
            <a:solidFill>
              <a:schemeClr val="tx1"/>
            </a:solidFill>
          </a:ln>
        </p:spPr>
      </p:pic>
      <p:pic>
        <p:nvPicPr>
          <p:cNvPr id="2" name="图片 1"/>
          <p:cNvPicPr>
            <a:picLocks noChangeAspect="1"/>
          </p:cNvPicPr>
          <p:nvPr>
            <p:custDataLst>
              <p:tags r:id="rId3"/>
            </p:custDataLst>
          </p:nvPr>
        </p:nvPicPr>
        <p:blipFill>
          <a:blip r:embed="rId4"/>
          <a:stretch>
            <a:fillRect/>
          </a:stretch>
        </p:blipFill>
        <p:spPr>
          <a:xfrm>
            <a:off x="6967220" y="5071745"/>
            <a:ext cx="4333875" cy="1362075"/>
          </a:xfrm>
          <a:prstGeom prst="rect">
            <a:avLst/>
          </a:prstGeom>
          <a:ln w="12700">
            <a:solidFill>
              <a:schemeClr val="tx1"/>
            </a:solidFill>
          </a:ln>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rPr>
              <a:t>标题标题标题</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3" name="图片 2" descr="syncCopiedImage_1695199324581_1695199390409"/>
          <p:cNvPicPr>
            <a:picLocks noChangeAspect="1"/>
          </p:cNvPicPr>
          <p:nvPr/>
        </p:nvPicPr>
        <p:blipFill>
          <a:blip r:embed="rId1"/>
          <a:stretch>
            <a:fillRect/>
          </a:stretch>
        </p:blipFill>
        <p:spPr>
          <a:xfrm>
            <a:off x="0" y="0"/>
            <a:ext cx="12192000" cy="6858000"/>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254760" y="4012565"/>
            <a:ext cx="1343660" cy="491490"/>
          </a:xfrm>
          <a:prstGeom prst="rect">
            <a:avLst/>
          </a:prstGeom>
          <a:noFill/>
        </p:spPr>
        <p:txBody>
          <a:bodyPr wrap="square" rtlCol="0">
            <a:spAutoFit/>
          </a:bodyPr>
          <a:p>
            <a:r>
              <a:rPr lang="zh-CN" altLang="en-US" sz="2600">
                <a:solidFill>
                  <a:srgbClr val="C1662D"/>
                </a:solidFill>
                <a:latin typeface="思源黑体 CN Medium" panose="020B0600000000000000" charset="-122"/>
                <a:ea typeface="思源黑体 CN Medium" panose="020B0600000000000000" charset="-122"/>
                <a:sym typeface="+mn-ea"/>
              </a:rPr>
              <a:t>陈</a:t>
            </a:r>
            <a:r>
              <a:rPr lang="en-US" altLang="zh-CN" sz="2600">
                <a:solidFill>
                  <a:srgbClr val="C1662D"/>
                </a:solidFill>
                <a:latin typeface="思源黑体 CN Medium" panose="020B0600000000000000" charset="-122"/>
                <a:ea typeface="思源黑体 CN Medium" panose="020B0600000000000000" charset="-122"/>
                <a:sym typeface="+mn-ea"/>
              </a:rPr>
              <a:t>  </a:t>
            </a:r>
            <a:r>
              <a:rPr lang="zh-CN" altLang="en-US" sz="2600">
                <a:solidFill>
                  <a:srgbClr val="C1662D"/>
                </a:solidFill>
                <a:latin typeface="思源黑体 CN Medium" panose="020B0600000000000000" charset="-122"/>
                <a:ea typeface="思源黑体 CN Medium" panose="020B0600000000000000" charset="-122"/>
                <a:sym typeface="+mn-ea"/>
              </a:rPr>
              <a:t>俊</a:t>
            </a:r>
            <a:endParaRPr lang="zh-CN" altLang="en-US" sz="2600">
              <a:solidFill>
                <a:srgbClr val="C1662D"/>
              </a:solidFill>
              <a:latin typeface="思源黑体 CN Medium" panose="020B0600000000000000" charset="-122"/>
              <a:ea typeface="思源黑体 CN Medium" panose="020B0600000000000000" charset="-122"/>
              <a:sym typeface="+mn-ea"/>
            </a:endParaRPr>
          </a:p>
        </p:txBody>
      </p:sp>
      <p:sp>
        <p:nvSpPr>
          <p:cNvPr id="9" name="文本框 8"/>
          <p:cNvSpPr txBox="1"/>
          <p:nvPr/>
        </p:nvSpPr>
        <p:spPr>
          <a:xfrm>
            <a:off x="2553970" y="4074160"/>
            <a:ext cx="3497580" cy="368300"/>
          </a:xfrm>
          <a:prstGeom prst="rect">
            <a:avLst/>
          </a:prstGeom>
          <a:noFill/>
        </p:spPr>
        <p:txBody>
          <a:bodyPr wrap="square" rtlCol="0">
            <a:spAutoFit/>
          </a:bodyPr>
          <a:p>
            <a:r>
              <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rPr>
              <a:t>执业编号:A1120619070007</a:t>
            </a:r>
            <a:endParaRPr>
              <a:solidFill>
                <a:srgbClr val="C1662D"/>
              </a:solidFill>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13" name="文本框 12"/>
          <p:cNvSpPr txBox="1"/>
          <p:nvPr/>
        </p:nvSpPr>
        <p:spPr>
          <a:xfrm>
            <a:off x="977265" y="3206115"/>
            <a:ext cx="4048760" cy="553085"/>
          </a:xfrm>
          <a:prstGeom prst="rect">
            <a:avLst/>
          </a:prstGeom>
          <a:noFill/>
        </p:spPr>
        <p:txBody>
          <a:bodyPr wrap="square" rtlCol="0">
            <a:spAutoFit/>
          </a:bodyPr>
          <a:p>
            <a:r>
              <a:rPr lang="en-US" sz="3000">
                <a:solidFill>
                  <a:srgbClr val="C1662D"/>
                </a:solidFill>
                <a:latin typeface="思源黑体 CN Medium" panose="020B0600000000000000" charset="-122"/>
                <a:ea typeface="思源黑体 CN Medium" panose="020B0600000000000000" charset="-122"/>
                <a:sym typeface="+mn-ea"/>
              </a:rPr>
              <a:t>9</a:t>
            </a:r>
            <a:r>
              <a:rPr sz="3000">
                <a:solidFill>
                  <a:srgbClr val="C1662D"/>
                </a:solidFill>
                <a:latin typeface="思源黑体 CN Medium" panose="020B0600000000000000" charset="-122"/>
                <a:ea typeface="思源黑体 CN Medium" panose="020B0600000000000000" charset="-122"/>
                <a:sym typeface="+mn-ea"/>
              </a:rPr>
              <a:t>月</a:t>
            </a:r>
            <a:r>
              <a:rPr lang="en-US" sz="3000">
                <a:solidFill>
                  <a:srgbClr val="C1662D"/>
                </a:solidFill>
                <a:latin typeface="思源黑体 CN Medium" panose="020B0600000000000000" charset="-122"/>
                <a:ea typeface="思源黑体 CN Medium" panose="020B0600000000000000" charset="-122"/>
                <a:sym typeface="+mn-ea"/>
              </a:rPr>
              <a:t>20</a:t>
            </a:r>
            <a:r>
              <a:rPr sz="3000">
                <a:solidFill>
                  <a:srgbClr val="C1662D"/>
                </a:solidFill>
                <a:latin typeface="思源黑体 CN Medium" panose="020B0600000000000000" charset="-122"/>
                <a:ea typeface="思源黑体 CN Medium" panose="020B0600000000000000" charset="-122"/>
                <a:sym typeface="+mn-ea"/>
              </a:rPr>
              <a:t>日 </a:t>
            </a:r>
            <a:r>
              <a:rPr lang="en-US" sz="3000">
                <a:solidFill>
                  <a:srgbClr val="C1662D"/>
                </a:solidFill>
                <a:latin typeface="思源黑体 CN Medium" panose="020B0600000000000000" charset="-122"/>
                <a:ea typeface="思源黑体 CN Medium" panose="020B0600000000000000" charset="-122"/>
                <a:sym typeface="+mn-ea"/>
              </a:rPr>
              <a:t>20:15</a:t>
            </a:r>
            <a:endParaRPr lang="zh-CN" altLang="en-US" sz="3000">
              <a:solidFill>
                <a:srgbClr val="C1662D"/>
              </a:solidFill>
              <a:latin typeface="思源黑体 CN Medium" panose="020B0600000000000000" charset="-122"/>
              <a:ea typeface="思源黑体 CN Medium" panose="020B0600000000000000" charset="-122"/>
              <a:sym typeface="+mn-ea"/>
            </a:endParaRPr>
          </a:p>
        </p:txBody>
      </p:sp>
      <p:sp>
        <p:nvSpPr>
          <p:cNvPr id="12" name="文本框 11"/>
          <p:cNvSpPr txBox="1"/>
          <p:nvPr>
            <p:custDataLst>
              <p:tags r:id="rId1"/>
            </p:custDataLst>
          </p:nvPr>
        </p:nvSpPr>
        <p:spPr>
          <a:xfrm>
            <a:off x="1254760" y="4561205"/>
            <a:ext cx="6076950" cy="1322070"/>
          </a:xfrm>
          <a:prstGeom prst="rect">
            <a:avLst/>
          </a:prstGeom>
          <a:noFill/>
        </p:spPr>
        <p:txBody>
          <a:bodyPr wrap="square" rtlCol="0">
            <a:spAutoFit/>
          </a:bodyPr>
          <a:p>
            <a:pPr algn="just" fontAlgn="auto">
              <a:lnSpc>
                <a:spcPct val="125000"/>
              </a:lnSpc>
            </a:pPr>
            <a:r>
              <a:rPr lang="zh-CN" altLang="en-US"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毕业于西北工业大学，股海沉浮多年。擅长波浪形态，机构分析，资金推动论，结合唯信号论，把握确定性波段。深度研究资金博弈理论，以价格体现市场一切信息为核心，帮助用户建立适合自己的投资模型！</a:t>
            </a:r>
            <a:endParaRPr sz="16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pic>
        <p:nvPicPr>
          <p:cNvPr id="3" name="图片 2"/>
          <p:cNvPicPr>
            <a:picLocks noChangeAspect="1"/>
          </p:cNvPicPr>
          <p:nvPr/>
        </p:nvPicPr>
        <p:blipFill>
          <a:blip r:embed="rId2"/>
          <a:stretch>
            <a:fillRect/>
          </a:stretch>
        </p:blipFill>
        <p:spPr>
          <a:xfrm>
            <a:off x="977265" y="4033520"/>
            <a:ext cx="314325" cy="619125"/>
          </a:xfrm>
          <a:prstGeom prst="rect">
            <a:avLst/>
          </a:prstGeom>
        </p:spPr>
      </p:pic>
      <p:sp>
        <p:nvSpPr>
          <p:cNvPr id="2" name="文本框 1"/>
          <p:cNvSpPr txBox="1"/>
          <p:nvPr/>
        </p:nvSpPr>
        <p:spPr>
          <a:xfrm>
            <a:off x="765810" y="1278255"/>
            <a:ext cx="4872355" cy="1753235"/>
          </a:xfrm>
          <a:prstGeom prst="rect">
            <a:avLst/>
          </a:prstGeom>
          <a:noFill/>
        </p:spPr>
        <p:txBody>
          <a:bodyPr wrap="square" rtlCol="0">
            <a:spAutoFit/>
          </a:bodyPr>
          <a:p>
            <a:pPr algn="l">
              <a:lnSpc>
                <a:spcPct val="90000"/>
              </a:lnSpc>
            </a:pPr>
            <a:r>
              <a:rPr lang="zh-CN" altLang="en-US" sz="6000" b="1">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回购显真心</a:t>
            </a:r>
            <a:endParaRPr lang="zh-CN" altLang="en-US" sz="6000" b="1">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a:p>
            <a:pPr algn="l">
              <a:lnSpc>
                <a:spcPct val="90000"/>
              </a:lnSpc>
            </a:pPr>
            <a:r>
              <a:rPr lang="zh-CN" altLang="en-US" sz="6000" b="1">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rPr>
              <a:t>顺势有低吸</a:t>
            </a:r>
            <a:endParaRPr lang="zh-CN" altLang="en-US" sz="6000" b="1">
              <a:gradFill>
                <a:gsLst>
                  <a:gs pos="0">
                    <a:srgbClr val="FFEFCE"/>
                  </a:gs>
                  <a:gs pos="100000">
                    <a:srgbClr val="FFD585"/>
                  </a:gs>
                </a:gsLst>
                <a:lin ang="5400000" scaled="0"/>
              </a:gradFill>
              <a:latin typeface="思源黑体 CN Bold" panose="020B0800000000000000" charset="-122"/>
              <a:ea typeface="思源黑体 CN Bold" panose="020B0800000000000000" charset="-122"/>
              <a:cs typeface="思源黑体 CN Medium" panose="020B0600000000000000" charset="-122"/>
            </a:endParaRPr>
          </a:p>
        </p:txBody>
      </p:sp>
      <p:pic>
        <p:nvPicPr>
          <p:cNvPr id="4" name="图片 3" descr="C:\Users\Administrator\Desktop\组 1_1690959741209.png组 1_1690959741209"/>
          <p:cNvPicPr>
            <a:picLocks noChangeAspect="1"/>
          </p:cNvPicPr>
          <p:nvPr>
            <p:custDataLst>
              <p:tags r:id="rId3"/>
            </p:custDataLst>
          </p:nvPr>
        </p:nvPicPr>
        <p:blipFill>
          <a:blip r:embed="rId4"/>
          <a:srcRect/>
          <a:stretch>
            <a:fillRect/>
          </a:stretch>
        </p:blipFill>
        <p:spPr>
          <a:xfrm>
            <a:off x="7934098" y="541202"/>
            <a:ext cx="3821430" cy="5620385"/>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234430" y="1342390"/>
            <a:ext cx="5437505" cy="2897505"/>
          </a:xfrm>
          <a:prstGeom prst="rect">
            <a:avLst/>
          </a:prstGeom>
          <a:noFill/>
        </p:spPr>
        <p:txBody>
          <a:bodyPr wrap="square" rtlCol="0">
            <a:spAutoFit/>
          </a:bodyPr>
          <a:p>
            <a:pPr>
              <a:lnSpc>
                <a:spcPct val="190000"/>
              </a:lnSpc>
            </a:pPr>
            <a:r>
              <a:rPr lang="zh-CN" altLang="en-US" sz="3200">
                <a:solidFill>
                  <a:schemeClr val="tx1">
                    <a:lumMod val="75000"/>
                    <a:lumOff val="25000"/>
                  </a:schemeClr>
                </a:solidFill>
                <a:latin typeface="+mn-ea"/>
                <a:cs typeface="+mn-ea"/>
              </a:rPr>
              <a:t>行情解读</a:t>
            </a:r>
            <a:endParaRPr lang="zh-CN" altLang="en-US"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真心回购</a:t>
            </a:r>
            <a:endParaRPr lang="zh-CN" altLang="en-US" sz="3200">
              <a:solidFill>
                <a:schemeClr val="tx1">
                  <a:lumMod val="75000"/>
                  <a:lumOff val="25000"/>
                </a:schemeClr>
              </a:solidFill>
              <a:latin typeface="+mn-ea"/>
              <a:cs typeface="+mn-ea"/>
            </a:endParaRPr>
          </a:p>
          <a:p>
            <a:pPr>
              <a:lnSpc>
                <a:spcPct val="190000"/>
              </a:lnSpc>
            </a:pPr>
            <a:r>
              <a:rPr lang="zh-CN" altLang="en-US" sz="3200">
                <a:solidFill>
                  <a:schemeClr val="tx1">
                    <a:lumMod val="75000"/>
                    <a:lumOff val="25000"/>
                  </a:schemeClr>
                </a:solidFill>
                <a:latin typeface="+mn-ea"/>
                <a:cs typeface="+mn-ea"/>
              </a:rPr>
              <a:t>选股模式</a:t>
            </a:r>
            <a:endParaRPr lang="zh-CN" altLang="en-US" sz="3200">
              <a:solidFill>
                <a:schemeClr val="tx1">
                  <a:lumMod val="75000"/>
                  <a:lumOff val="25000"/>
                </a:schemeClr>
              </a:solidFill>
              <a:latin typeface="+mn-ea"/>
              <a:cs typeface="+mn-ea"/>
            </a:endParaRPr>
          </a:p>
        </p:txBody>
      </p:sp>
      <p:sp>
        <p:nvSpPr>
          <p:cNvPr id="3" name="文本框 2"/>
          <p:cNvSpPr txBox="1"/>
          <p:nvPr/>
        </p:nvSpPr>
        <p:spPr>
          <a:xfrm>
            <a:off x="5071110" y="1401763"/>
            <a:ext cx="955040" cy="2837815"/>
          </a:xfrm>
          <a:prstGeom prst="rect">
            <a:avLst/>
          </a:prstGeom>
          <a:noFill/>
        </p:spPr>
        <p:txBody>
          <a:bodyPr wrap="square" rtlCol="0">
            <a:spAutoFit/>
          </a:bodyPr>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01</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02</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zh-CN" altLang="en-US" sz="3500">
              <a:ln>
                <a:noFill/>
              </a:ln>
              <a:solidFill>
                <a:srgbClr val="AC5621"/>
              </a:solidFill>
              <a:latin typeface="Noto Sans S Chinese Medium" panose="020B0600000000000000" charset="-122"/>
              <a:ea typeface="Noto Sans S Chinese Medium" panose="020B0600000000000000" charset="-122"/>
              <a:cs typeface="DIN Black" charset="0"/>
            </a:endParaRPr>
          </a:p>
          <a:p>
            <a:pPr lvl="0" algn="ctr">
              <a:lnSpc>
                <a:spcPct val="170000"/>
              </a:lnSpc>
            </a:pPr>
            <a:r>
              <a:rPr lang="zh-CN" altLang="en-US" sz="3500">
                <a:ln>
                  <a:noFill/>
                </a:ln>
                <a:solidFill>
                  <a:srgbClr val="AC5621"/>
                </a:solidFill>
                <a:latin typeface="Noto Sans S Chinese Medium" panose="020B0600000000000000" charset="-122"/>
                <a:ea typeface="Noto Sans S Chinese Medium" panose="020B0600000000000000" charset="-122"/>
                <a:cs typeface="DIN Black" charset="0"/>
              </a:rPr>
              <a:t>03</a:t>
            </a:r>
            <a:r>
              <a:rPr lang="en-US" altLang="zh-CN" sz="3200">
                <a:ln>
                  <a:noFill/>
                </a:ln>
                <a:solidFill>
                  <a:srgbClr val="AC5621"/>
                </a:solidFill>
                <a:latin typeface="Noto Sans S Chinese Medium" panose="020B0600000000000000" charset="-122"/>
                <a:ea typeface="Noto Sans S Chinese Medium" panose="020B0600000000000000" charset="-122"/>
                <a:cs typeface="DIN Black" charset="0"/>
              </a:rPr>
              <a:t>/</a:t>
            </a:r>
            <a:endParaRPr lang="en-US" altLang="zh-CN" sz="3200">
              <a:ln>
                <a:noFill/>
              </a:ln>
              <a:solidFill>
                <a:srgbClr val="AC5621"/>
              </a:solidFill>
              <a:latin typeface="Noto Sans S Chinese Medium" panose="020B0600000000000000" charset="-122"/>
              <a:ea typeface="Noto Sans S Chinese Medium" panose="020B0600000000000000" charset="-122"/>
              <a:cs typeface="DIN Black" charset="0"/>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01</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smtClean="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行情解读</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筑底形态，过去，现在，未来</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8" name="图片 7"/>
          <p:cNvPicPr>
            <a:picLocks noChangeAspect="1"/>
          </p:cNvPicPr>
          <p:nvPr>
            <p:custDataLst>
              <p:tags r:id="rId1"/>
            </p:custDataLst>
          </p:nvPr>
        </p:nvPicPr>
        <p:blipFill>
          <a:blip r:embed="rId2"/>
          <a:stretch>
            <a:fillRect/>
          </a:stretch>
        </p:blipFill>
        <p:spPr>
          <a:xfrm>
            <a:off x="1887855" y="909955"/>
            <a:ext cx="9170035" cy="4477385"/>
          </a:xfrm>
          <a:prstGeom prst="rect">
            <a:avLst/>
          </a:prstGeom>
          <a:ln w="15875">
            <a:solidFill>
              <a:schemeClr val="tx1"/>
            </a:solidFill>
          </a:ln>
        </p:spPr>
      </p:pic>
      <p:sp>
        <p:nvSpPr>
          <p:cNvPr id="3" name="文本框 2"/>
          <p:cNvSpPr txBox="1"/>
          <p:nvPr/>
        </p:nvSpPr>
        <p:spPr>
          <a:xfrm>
            <a:off x="1800225" y="5506085"/>
            <a:ext cx="9582785" cy="1198880"/>
          </a:xfrm>
          <a:prstGeom prst="rect">
            <a:avLst/>
          </a:prstGeom>
          <a:noFill/>
        </p:spPr>
        <p:txBody>
          <a:bodyPr wrap="square" rtlCol="0">
            <a:spAutoFit/>
          </a:bodyPr>
          <a:p>
            <a:r>
              <a:rPr lang="zh-CN" altLang="en-US">
                <a:latin typeface="黑体" panose="02010609060101010101" charset="-122"/>
                <a:ea typeface="黑体" panose="02010609060101010101" charset="-122"/>
                <a:cs typeface="黑体" panose="02010609060101010101" charset="-122"/>
              </a:rPr>
              <a:t>不要被指数和市场欺骗了情绪！情绪已经到了一定的状态。思考：</a:t>
            </a:r>
            <a:r>
              <a:rPr lang="zh-CN" altLang="en-US">
                <a:latin typeface="黑体" panose="02010609060101010101" charset="-122"/>
                <a:ea typeface="黑体" panose="02010609060101010101" charset="-122"/>
                <a:cs typeface="黑体" panose="02010609060101010101" charset="-122"/>
                <a:sym typeface="+mn-ea"/>
              </a:rPr>
              <a:t>成交量，</a:t>
            </a:r>
            <a:r>
              <a:rPr lang="zh-CN" altLang="en-US">
                <a:latin typeface="黑体" panose="02010609060101010101" charset="-122"/>
                <a:ea typeface="黑体" panose="02010609060101010101" charset="-122"/>
                <a:cs typeface="黑体" panose="02010609060101010101" charset="-122"/>
              </a:rPr>
              <a:t>价格，时间，</a:t>
            </a:r>
            <a:r>
              <a:rPr lang="zh-CN" altLang="en-US">
                <a:latin typeface="黑体" panose="02010609060101010101" charset="-122"/>
                <a:ea typeface="黑体" panose="02010609060101010101" charset="-122"/>
                <a:cs typeface="黑体" panose="02010609060101010101" charset="-122"/>
                <a:sym typeface="+mn-ea"/>
              </a:rPr>
              <a:t>空间</a:t>
            </a:r>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向下会如何？破低形成底背离结构，甚至流动资金红！</a:t>
            </a:r>
            <a:r>
              <a:rPr lang="en-US" altLang="zh-CN">
                <a:latin typeface="黑体" panose="02010609060101010101" charset="-122"/>
                <a:ea typeface="黑体" panose="02010609060101010101" charset="-122"/>
                <a:cs typeface="黑体" panose="02010609060101010101" charset="-122"/>
              </a:rPr>
              <a:t> </a:t>
            </a:r>
            <a:endParaRPr lang="en-US" altLang="zh-CN">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向上回如何？突破趋势</a:t>
            </a:r>
            <a:r>
              <a:rPr lang="en-US" altLang="zh-CN">
                <a:latin typeface="黑体" panose="02010609060101010101" charset="-122"/>
                <a:ea typeface="黑体" panose="02010609060101010101" charset="-122"/>
                <a:cs typeface="黑体" panose="02010609060101010101" charset="-122"/>
              </a:rPr>
              <a:t>3130   30</a:t>
            </a:r>
            <a:r>
              <a:rPr lang="zh-CN" altLang="en-US">
                <a:latin typeface="黑体" panose="02010609060101010101" charset="-122"/>
                <a:ea typeface="黑体" panose="02010609060101010101" charset="-122"/>
                <a:cs typeface="黑体" panose="02010609060101010101" charset="-122"/>
              </a:rPr>
              <a:t>日线</a:t>
            </a:r>
            <a:r>
              <a:rPr lang="en-US" altLang="zh-CN">
                <a:latin typeface="黑体" panose="02010609060101010101" charset="-122"/>
                <a:ea typeface="黑体" panose="02010609060101010101" charset="-122"/>
                <a:cs typeface="黑体" panose="02010609060101010101" charset="-122"/>
              </a:rPr>
              <a:t> </a:t>
            </a:r>
            <a:r>
              <a:rPr lang="zh-CN" altLang="en-US">
                <a:latin typeface="黑体" panose="02010609060101010101" charset="-122"/>
                <a:ea typeface="黑体" panose="02010609060101010101" charset="-122"/>
                <a:cs typeface="黑体" panose="02010609060101010101" charset="-122"/>
              </a:rPr>
              <a:t>短期趋势，</a:t>
            </a:r>
            <a:r>
              <a:rPr lang="en-US" altLang="zh-CN">
                <a:latin typeface="黑体" panose="02010609060101010101" charset="-122"/>
                <a:ea typeface="黑体" panose="02010609060101010101" charset="-122"/>
                <a:cs typeface="黑体" panose="02010609060101010101" charset="-122"/>
              </a:rPr>
              <a:t>3196 </a:t>
            </a:r>
            <a:r>
              <a:rPr lang="zh-CN" altLang="en-US">
                <a:latin typeface="黑体" panose="02010609060101010101" charset="-122"/>
                <a:ea typeface="黑体" panose="02010609060101010101" charset="-122"/>
                <a:cs typeface="黑体" panose="02010609060101010101" charset="-122"/>
              </a:rPr>
              <a:t>中期趋势。甚至熊线上移，流动资金红</a:t>
            </a:r>
            <a:endParaRPr lang="zh-CN" altLang="en-US">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9"/>
          <p:cNvSpPr txBox="1"/>
          <p:nvPr/>
        </p:nvSpPr>
        <p:spPr>
          <a:xfrm>
            <a:off x="0" y="53975"/>
            <a:ext cx="12192000" cy="737235"/>
          </a:xfrm>
          <a:prstGeom prst="rect">
            <a:avLst/>
          </a:prstGeom>
          <a:noFill/>
        </p:spPr>
        <p:txBody>
          <a:bodyPr wrap="square" rtlCol="0">
            <a:spAutoFit/>
          </a:bodyPr>
          <a:lstStyle/>
          <a:p>
            <a:pPr algn="ctr"/>
            <a:r>
              <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煎熬中的情绪</a:t>
            </a:r>
            <a:r>
              <a:rPr lang="en-US" altLang="zh-CN"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a:t>
            </a:r>
            <a:r>
              <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rPr>
              <a:t>左躺右卷</a:t>
            </a:r>
            <a:endParaRPr lang="zh-CN" altLang="en-US" sz="4200" spc="-20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sym typeface="+mn-ea"/>
            </a:endParaRPr>
          </a:p>
        </p:txBody>
      </p:sp>
      <p:pic>
        <p:nvPicPr>
          <p:cNvPr id="3" name="图片 2"/>
          <p:cNvPicPr>
            <a:picLocks noChangeAspect="1"/>
          </p:cNvPicPr>
          <p:nvPr>
            <p:custDataLst>
              <p:tags r:id="rId1"/>
            </p:custDataLst>
          </p:nvPr>
        </p:nvPicPr>
        <p:blipFill>
          <a:blip r:embed="rId2"/>
          <a:stretch>
            <a:fillRect/>
          </a:stretch>
        </p:blipFill>
        <p:spPr>
          <a:xfrm>
            <a:off x="1525270" y="1200785"/>
            <a:ext cx="9142095" cy="4457065"/>
          </a:xfrm>
          <a:prstGeom prst="rect">
            <a:avLst/>
          </a:prstGeom>
          <a:ln w="15875">
            <a:solidFill>
              <a:schemeClr val="tx1">
                <a:alpha val="99000"/>
              </a:schemeClr>
            </a:solidFill>
          </a:ln>
        </p:spPr>
      </p:pic>
      <p:sp>
        <p:nvSpPr>
          <p:cNvPr id="7" name="文本框 6"/>
          <p:cNvSpPr txBox="1"/>
          <p:nvPr/>
        </p:nvSpPr>
        <p:spPr>
          <a:xfrm>
            <a:off x="1633220" y="5657850"/>
            <a:ext cx="9067800" cy="922020"/>
          </a:xfrm>
          <a:prstGeom prst="rect">
            <a:avLst/>
          </a:prstGeom>
          <a:noFill/>
        </p:spPr>
        <p:txBody>
          <a:bodyPr wrap="square" rtlCol="0">
            <a:spAutoFit/>
          </a:bodyPr>
          <a:p>
            <a:r>
              <a:rPr lang="zh-CN" altLang="en-US">
                <a:latin typeface="黑体" panose="02010609060101010101" charset="-122"/>
                <a:ea typeface="黑体" panose="02010609060101010101" charset="-122"/>
              </a:rPr>
              <a:t>平均股价，流动资金持续流出，仓位多于三成，需要高技术，好心态，低调发育。</a:t>
            </a:r>
            <a:endParaRPr lang="zh-CN" altLang="en-US">
              <a:latin typeface="黑体" panose="02010609060101010101" charset="-122"/>
              <a:ea typeface="黑体" panose="02010609060101010101" charset="-122"/>
            </a:endParaRPr>
          </a:p>
          <a:p>
            <a:r>
              <a:rPr lang="zh-CN" altLang="en-US">
                <a:latin typeface="黑体" panose="02010609060101010101" charset="-122"/>
                <a:ea typeface="黑体" panose="02010609060101010101" charset="-122"/>
              </a:rPr>
              <a:t>越是成交量低迷，谁先动，谁在持续</a:t>
            </a:r>
            <a:endParaRPr lang="zh-CN" altLang="en-US">
              <a:latin typeface="黑体" panose="02010609060101010101" charset="-122"/>
              <a:ea typeface="黑体" panose="02010609060101010101" charset="-122"/>
            </a:endParaRPr>
          </a:p>
          <a:p>
            <a:r>
              <a:rPr lang="zh-CN" altLang="en-US">
                <a:latin typeface="黑体" panose="02010609060101010101" charset="-122"/>
                <a:ea typeface="黑体" panose="02010609060101010101" charset="-122"/>
              </a:rPr>
              <a:t>看主题，找细分，看领涨，找扩散，定龙头，盯个股！控仓位，练模式！</a:t>
            </a:r>
            <a:endParaRPr lang="zh-CN" altLang="en-US">
              <a:latin typeface="黑体" panose="02010609060101010101" charset="-122"/>
              <a:ea typeface="黑体" panose="02010609060101010101" charset="-122"/>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414010" y="1110615"/>
            <a:ext cx="1363980" cy="1198880"/>
          </a:xfrm>
          <a:prstGeom prst="rect">
            <a:avLst/>
          </a:prstGeom>
          <a:noFill/>
        </p:spPr>
        <p:txBody>
          <a:bodyPr wrap="square" rtlCol="0">
            <a:spAutoFit/>
          </a:bodyPr>
          <a:lstStyle/>
          <a:p>
            <a:pPr algn="ctr"/>
            <a:r>
              <a:rPr lang="en-US" altLang="zh-CN" sz="7200">
                <a:solidFill>
                  <a:srgbClr val="EFDDFF"/>
                </a:solidFill>
                <a:latin typeface="思源黑体 CN Medium" panose="020B0600000000000000" charset="-122"/>
                <a:ea typeface="思源黑体 CN Medium" panose="020B0600000000000000" charset="-122"/>
              </a:rPr>
              <a:t>02</a:t>
            </a:r>
            <a:endParaRPr lang="en-US" altLang="zh-CN" sz="7200">
              <a:solidFill>
                <a:srgbClr val="EFDDFF"/>
              </a:solidFill>
              <a:latin typeface="思源黑体 CN Medium" panose="020B0600000000000000" charset="-122"/>
              <a:ea typeface="思源黑体 CN Medium" panose="020B0600000000000000" charset="-122"/>
            </a:endParaRPr>
          </a:p>
        </p:txBody>
      </p:sp>
      <p:sp>
        <p:nvSpPr>
          <p:cNvPr id="9" name="文本框 8"/>
          <p:cNvSpPr txBox="1"/>
          <p:nvPr/>
        </p:nvSpPr>
        <p:spPr>
          <a:xfrm>
            <a:off x="1859280" y="2945130"/>
            <a:ext cx="8473440" cy="1322070"/>
          </a:xfrm>
          <a:prstGeom prst="rect">
            <a:avLst/>
          </a:prstGeom>
          <a:noFill/>
        </p:spPr>
        <p:txBody>
          <a:bodyPr wrap="square" rtlCol="0">
            <a:spAutoFit/>
          </a:bodyPr>
          <a:lstStyle/>
          <a:p>
            <a:pPr algn="ctr"/>
            <a:r>
              <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rPr>
              <a:t>股份回购</a:t>
            </a:r>
            <a:endParaRPr lang="zh-CN" altLang="en-US" sz="8000">
              <a:gradFill>
                <a:gsLst>
                  <a:gs pos="0">
                    <a:srgbClr val="FFEFCE"/>
                  </a:gs>
                  <a:gs pos="100000">
                    <a:srgbClr val="FFD983"/>
                  </a:gs>
                </a:gsLst>
                <a:lin ang="5400000" scaled="0"/>
              </a:gradFill>
              <a:latin typeface="思源黑体 CN Bold" panose="020B0800000000000000" charset="-122"/>
              <a:ea typeface="思源黑体 CN Bold" panose="020B0800000000000000"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9"/>
          <p:cNvSpPr txBox="1"/>
          <p:nvPr>
            <p:custDataLst>
              <p:tags r:id="rId1"/>
            </p:custDataLst>
          </p:nvPr>
        </p:nvSpPr>
        <p:spPr>
          <a:xfrm>
            <a:off x="0" y="53975"/>
            <a:ext cx="12192000" cy="737235"/>
          </a:xfrm>
          <a:prstGeom prst="rect">
            <a:avLst/>
          </a:prstGeom>
          <a:noFill/>
        </p:spPr>
        <p:txBody>
          <a:bodyPr wrap="square" rtlCol="0">
            <a:spAutoFit/>
          </a:bodyPr>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为什么做股份回购</a:t>
            </a:r>
            <a:endPar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247015" y="818893"/>
            <a:ext cx="4258075" cy="2160000"/>
          </a:xfrm>
          <a:prstGeom prst="rect">
            <a:avLst/>
          </a:prstGeom>
          <a:ln w="12700">
            <a:solidFill>
              <a:schemeClr val="tx1"/>
            </a:solidFill>
          </a:ln>
        </p:spPr>
      </p:pic>
      <p:sp>
        <p:nvSpPr>
          <p:cNvPr id="8" name="文本框 7"/>
          <p:cNvSpPr txBox="1"/>
          <p:nvPr>
            <p:custDataLst>
              <p:tags r:id="rId4"/>
            </p:custDataLst>
          </p:nvPr>
        </p:nvSpPr>
        <p:spPr>
          <a:xfrm>
            <a:off x="259715" y="3001388"/>
            <a:ext cx="4493895" cy="306705"/>
          </a:xfrm>
          <a:prstGeom prst="rect">
            <a:avLst/>
          </a:prstGeom>
          <a:noFill/>
        </p:spPr>
        <p:txBody>
          <a:bodyPr wrap="square" rtlCol="0" anchor="t">
            <a:spAutoFit/>
          </a:bodyPr>
          <a:p>
            <a:pPr algn="ctr"/>
            <a:r>
              <a:rPr lang="zh-CN" altLang="en-US" sz="1400">
                <a:latin typeface="黑体" panose="02010609060101010101" charset="-122"/>
                <a:ea typeface="黑体" panose="02010609060101010101" charset="-122"/>
              </a:rPr>
              <a:t>过去十年美国上市公司股票回购金额大幅飙升</a:t>
            </a:r>
            <a:endParaRPr lang="zh-CN" altLang="en-US" sz="1400">
              <a:latin typeface="黑体" panose="02010609060101010101" charset="-122"/>
              <a:ea typeface="黑体" panose="02010609060101010101" charset="-122"/>
            </a:endParaRPr>
          </a:p>
        </p:txBody>
      </p:sp>
      <p:pic>
        <p:nvPicPr>
          <p:cNvPr id="5" name="图片 4"/>
          <p:cNvPicPr>
            <a:picLocks noChangeAspect="1"/>
          </p:cNvPicPr>
          <p:nvPr>
            <p:custDataLst>
              <p:tags r:id="rId5"/>
            </p:custDataLst>
          </p:nvPr>
        </p:nvPicPr>
        <p:blipFill>
          <a:blip r:embed="rId6"/>
          <a:stretch>
            <a:fillRect/>
          </a:stretch>
        </p:blipFill>
        <p:spPr>
          <a:xfrm>
            <a:off x="260350" y="3329683"/>
            <a:ext cx="4245283" cy="2160000"/>
          </a:xfrm>
          <a:prstGeom prst="rect">
            <a:avLst/>
          </a:prstGeom>
          <a:ln w="12700">
            <a:solidFill>
              <a:schemeClr val="tx1"/>
            </a:solidFill>
          </a:ln>
        </p:spPr>
      </p:pic>
      <p:sp>
        <p:nvSpPr>
          <p:cNvPr id="7" name="文本框 6"/>
          <p:cNvSpPr txBox="1"/>
          <p:nvPr>
            <p:custDataLst>
              <p:tags r:id="rId7"/>
            </p:custDataLst>
          </p:nvPr>
        </p:nvSpPr>
        <p:spPr>
          <a:xfrm>
            <a:off x="101600" y="5606158"/>
            <a:ext cx="4541520" cy="306705"/>
          </a:xfrm>
          <a:prstGeom prst="rect">
            <a:avLst/>
          </a:prstGeom>
          <a:noFill/>
        </p:spPr>
        <p:txBody>
          <a:bodyPr wrap="square" rtlCol="0" anchor="t">
            <a:spAutoFit/>
          </a:bodyPr>
          <a:p>
            <a:pPr algn="ctr"/>
            <a:r>
              <a:rPr lang="zh-CN" altLang="en-US" sz="1400">
                <a:latin typeface="黑体" panose="02010609060101010101" charset="-122"/>
                <a:ea typeface="黑体" panose="02010609060101010101" charset="-122"/>
                <a:cs typeface="黑体" panose="02010609060101010101" charset="-122"/>
              </a:rPr>
              <a:t>标普500指数EPS与回购规模的走势基本保持一致</a:t>
            </a:r>
            <a:endParaRPr lang="zh-CN" altLang="en-US" sz="1400">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8"/>
            </p:custDataLst>
          </p:nvPr>
        </p:nvSpPr>
        <p:spPr>
          <a:xfrm>
            <a:off x="352425" y="5910323"/>
            <a:ext cx="4152900" cy="650240"/>
          </a:xfrm>
          <a:prstGeom prst="rect">
            <a:avLst/>
          </a:prstGeom>
          <a:noFill/>
        </p:spPr>
        <p:txBody>
          <a:bodyPr wrap="square" rtlCol="0" anchor="t">
            <a:spAutoFit/>
          </a:bodyPr>
          <a:p>
            <a:pPr algn="ctr" fontAlgn="auto">
              <a:lnSpc>
                <a:spcPct val="130000"/>
              </a:lnSpc>
            </a:pPr>
            <a:r>
              <a:rPr lang="zh-CN" altLang="en-US" sz="1400" b="1">
                <a:solidFill>
                  <a:srgbClr val="C00000"/>
                </a:solidFill>
                <a:latin typeface="黑体" panose="02010609060101010101" charset="-122"/>
                <a:ea typeface="黑体" panose="02010609060101010101" charset="-122"/>
                <a:cs typeface="黑体" panose="02010609060101010101" charset="-122"/>
              </a:rPr>
              <a:t>自2008年金融危机以来</a:t>
            </a:r>
            <a:endParaRPr lang="zh-CN" altLang="en-US" sz="1400" b="1">
              <a:solidFill>
                <a:srgbClr val="C00000"/>
              </a:solidFill>
              <a:latin typeface="黑体" panose="02010609060101010101" charset="-122"/>
              <a:ea typeface="黑体" panose="02010609060101010101" charset="-122"/>
              <a:cs typeface="黑体" panose="02010609060101010101" charset="-122"/>
            </a:endParaRPr>
          </a:p>
          <a:p>
            <a:pPr algn="ctr" fontAlgn="auto">
              <a:lnSpc>
                <a:spcPct val="130000"/>
              </a:lnSpc>
            </a:pPr>
            <a:r>
              <a:rPr lang="zh-CN" altLang="en-US" sz="1400" b="1">
                <a:solidFill>
                  <a:srgbClr val="C00000"/>
                </a:solidFill>
                <a:latin typeface="黑体" panose="02010609060101010101" charset="-122"/>
                <a:ea typeface="黑体" panose="02010609060101010101" charset="-122"/>
                <a:cs typeface="黑体" panose="02010609060101010101" charset="-122"/>
              </a:rPr>
              <a:t>上市公司回购是美股市场中非常重要的参与方式</a:t>
            </a:r>
            <a:endParaRPr lang="zh-CN" altLang="en-US" sz="1400" b="1">
              <a:solidFill>
                <a:srgbClr val="C00000"/>
              </a:solidFill>
              <a:latin typeface="黑体" panose="02010609060101010101" charset="-122"/>
              <a:ea typeface="黑体" panose="02010609060101010101" charset="-122"/>
              <a:cs typeface="黑体" panose="02010609060101010101" charset="-122"/>
            </a:endParaRPr>
          </a:p>
        </p:txBody>
      </p:sp>
      <p:sp>
        <p:nvSpPr>
          <p:cNvPr id="6" name="文本框 5"/>
          <p:cNvSpPr txBox="1"/>
          <p:nvPr>
            <p:custDataLst>
              <p:tags r:id="rId9"/>
            </p:custDataLst>
          </p:nvPr>
        </p:nvSpPr>
        <p:spPr>
          <a:xfrm>
            <a:off x="5159375" y="1025268"/>
            <a:ext cx="6417945" cy="2971165"/>
          </a:xfrm>
          <a:prstGeom prst="rect">
            <a:avLst/>
          </a:prstGeom>
          <a:noFill/>
          <a:ln w="15875">
            <a:solidFill>
              <a:schemeClr val="tx1"/>
            </a:solidFill>
          </a:ln>
        </p:spPr>
        <p:txBody>
          <a:bodyPr wrap="square" rtlCol="0" anchor="t">
            <a:spAutoFit/>
          </a:bodyPr>
          <a:p>
            <a:pPr fontAlgn="auto">
              <a:lnSpc>
                <a:spcPct val="130000"/>
              </a:lnSpc>
            </a:pPr>
            <a:r>
              <a:rPr lang="zh-CN" altLang="en-US" sz="1600">
                <a:latin typeface="黑体" panose="02010609060101010101" charset="-122"/>
                <a:ea typeface="黑体" panose="02010609060101010101" charset="-122"/>
                <a:cs typeface="黑体" panose="02010609060101010101" charset="-122"/>
              </a:rPr>
              <a:t>股票回购：上市公司利用现金等方式，从股票市场上回购本公司发行在外一定数额的股票的行为，这将减少企业流通在外的股票数量，从而达到市值管理、股权激励、稳定股价等积极作用。</a:t>
            </a:r>
            <a:endParaRPr lang="zh-CN" altLang="en-US" sz="1600">
              <a:latin typeface="黑体" panose="02010609060101010101" charset="-122"/>
              <a:ea typeface="黑体" panose="02010609060101010101" charset="-122"/>
              <a:cs typeface="黑体" panose="02010609060101010101" charset="-122"/>
            </a:endParaRPr>
          </a:p>
          <a:p>
            <a:pPr fontAlgn="auto">
              <a:lnSpc>
                <a:spcPct val="130000"/>
              </a:lnSpc>
            </a:pPr>
            <a:endParaRPr lang="zh-CN" altLang="en-US" sz="1600">
              <a:latin typeface="黑体" panose="02010609060101010101" charset="-122"/>
              <a:ea typeface="黑体" panose="02010609060101010101" charset="-122"/>
              <a:cs typeface="黑体" panose="02010609060101010101" charset="-122"/>
            </a:endParaRPr>
          </a:p>
          <a:p>
            <a:pPr fontAlgn="auto">
              <a:lnSpc>
                <a:spcPct val="130000"/>
              </a:lnSpc>
            </a:pPr>
            <a:r>
              <a:rPr lang="zh-CN" altLang="en-US" sz="1600">
                <a:latin typeface="黑体" panose="02010609060101010101" charset="-122"/>
                <a:ea typeface="黑体" panose="02010609060101010101" charset="-122"/>
                <a:cs typeface="黑体" panose="02010609060101010101" charset="-122"/>
              </a:rPr>
              <a:t>回购为什么会促进股价上涨：</a:t>
            </a:r>
            <a:endParaRPr lang="zh-CN" altLang="en-US" sz="1600">
              <a:latin typeface="黑体" panose="02010609060101010101" charset="-122"/>
              <a:ea typeface="黑体" panose="02010609060101010101" charset="-122"/>
              <a:cs typeface="黑体" panose="02010609060101010101" charset="-122"/>
            </a:endParaRPr>
          </a:p>
          <a:p>
            <a:pPr fontAlgn="auto">
              <a:lnSpc>
                <a:spcPct val="130000"/>
              </a:lnSpc>
            </a:pP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）上市公司通过回购股票，直接增加公司股票的需求来提高股价，股票回购产生影响的一个最直接渠道。</a:t>
            </a:r>
            <a:endParaRPr lang="zh-CN" altLang="en-US" sz="1600">
              <a:latin typeface="黑体" panose="02010609060101010101" charset="-122"/>
              <a:ea typeface="黑体" panose="02010609060101010101" charset="-122"/>
              <a:cs typeface="黑体" panose="02010609060101010101" charset="-122"/>
            </a:endParaRPr>
          </a:p>
          <a:p>
            <a:pPr fontAlgn="auto">
              <a:lnSpc>
                <a:spcPct val="130000"/>
              </a:lnSpc>
            </a:pPr>
            <a:r>
              <a:rPr lang="zh-CN" altLang="en-US" sz="1600">
                <a:latin typeface="黑体" panose="02010609060101010101" charset="-122"/>
                <a:ea typeface="黑体" panose="02010609060101010101" charset="-122"/>
                <a:cs typeface="黑体" panose="02010609060101010101" charset="-122"/>
                <a:sym typeface="+mn-ea"/>
              </a:rPr>
              <a:t>（</a:t>
            </a:r>
            <a:r>
              <a:rPr lang="en-US" altLang="zh-CN" sz="1600">
                <a:latin typeface="黑体" panose="02010609060101010101" charset="-122"/>
                <a:ea typeface="黑体" panose="02010609060101010101" charset="-122"/>
                <a:cs typeface="黑体" panose="02010609060101010101" charset="-122"/>
                <a:sym typeface="+mn-ea"/>
              </a:rPr>
              <a:t>2</a:t>
            </a:r>
            <a:r>
              <a:rPr lang="zh-CN" altLang="en-US" sz="1600">
                <a:latin typeface="黑体" panose="02010609060101010101" charset="-122"/>
                <a:ea typeface="黑体" panose="02010609060101010101" charset="-122"/>
                <a:cs typeface="黑体" panose="02010609060101010101" charset="-122"/>
                <a:sym typeface="+mn-ea"/>
              </a:rPr>
              <a:t>）通过回购注销，减少股本，提高上市公司EPS和整体的ROE等财务指标。</a:t>
            </a:r>
            <a:endParaRPr lang="zh-CN" altLang="en-US" sz="1600">
              <a:latin typeface="黑体" panose="02010609060101010101" charset="-122"/>
              <a:ea typeface="黑体" panose="02010609060101010101" charset="-122"/>
              <a:cs typeface="黑体" panose="02010609060101010101" charset="-122"/>
            </a:endParaRPr>
          </a:p>
        </p:txBody>
      </p:sp>
      <p:pic>
        <p:nvPicPr>
          <p:cNvPr id="10" name="图片 9"/>
          <p:cNvPicPr>
            <a:picLocks noChangeAspect="1"/>
          </p:cNvPicPr>
          <p:nvPr>
            <p:custDataLst>
              <p:tags r:id="rId10"/>
            </p:custDataLst>
          </p:nvPr>
        </p:nvPicPr>
        <p:blipFill>
          <a:blip r:embed="rId11"/>
          <a:stretch>
            <a:fillRect/>
          </a:stretch>
        </p:blipFill>
        <p:spPr>
          <a:xfrm>
            <a:off x="5544185" y="3996433"/>
            <a:ext cx="5648325" cy="1800225"/>
          </a:xfrm>
          <a:prstGeom prst="rect">
            <a:avLst/>
          </a:prstGeom>
          <a:ln>
            <a:solidFill>
              <a:schemeClr val="accent1"/>
            </a:solidFill>
          </a:ln>
        </p:spPr>
      </p:pic>
      <p:sp>
        <p:nvSpPr>
          <p:cNvPr id="11" name="文本框 10"/>
          <p:cNvSpPr txBox="1"/>
          <p:nvPr>
            <p:custDataLst>
              <p:tags r:id="rId12"/>
            </p:custDataLst>
          </p:nvPr>
        </p:nvSpPr>
        <p:spPr>
          <a:xfrm>
            <a:off x="5022215" y="6027798"/>
            <a:ext cx="6692900" cy="410845"/>
          </a:xfrm>
          <a:prstGeom prst="rect">
            <a:avLst/>
          </a:prstGeom>
          <a:noFill/>
        </p:spPr>
        <p:txBody>
          <a:bodyPr wrap="square" rtlCol="0" anchor="t">
            <a:spAutoFit/>
          </a:bodyPr>
          <a:p>
            <a:pPr fontAlgn="auto">
              <a:lnSpc>
                <a:spcPct val="130000"/>
              </a:lnSpc>
            </a:pPr>
            <a:r>
              <a:rPr lang="zh-CN" altLang="en-US" sz="1600" b="1">
                <a:solidFill>
                  <a:srgbClr val="C00000"/>
                </a:solidFill>
                <a:latin typeface="黑体" panose="02010609060101010101" charset="-122"/>
                <a:ea typeface="黑体" panose="02010609060101010101" charset="-122"/>
                <a:cs typeface="黑体" panose="02010609060101010101" charset="-122"/>
              </a:rPr>
              <a:t>参考美股长期投资分析，股票收益率</a:t>
            </a:r>
            <a:r>
              <a:rPr lang="en-US" altLang="zh-CN" sz="1600" b="1">
                <a:solidFill>
                  <a:srgbClr val="C00000"/>
                </a:solidFill>
                <a:latin typeface="黑体" panose="02010609060101010101" charset="-122"/>
                <a:ea typeface="黑体" panose="02010609060101010101" charset="-122"/>
                <a:cs typeface="黑体" panose="02010609060101010101" charset="-122"/>
              </a:rPr>
              <a:t>=</a:t>
            </a:r>
            <a:r>
              <a:rPr lang="zh-CN" altLang="en-US" sz="1600" b="1">
                <a:solidFill>
                  <a:srgbClr val="C00000"/>
                </a:solidFill>
                <a:latin typeface="黑体" panose="02010609060101010101" charset="-122"/>
                <a:ea typeface="黑体" panose="02010609060101010101" charset="-122"/>
                <a:cs typeface="黑体" panose="02010609060101010101" charset="-122"/>
              </a:rPr>
              <a:t>股利回购收益</a:t>
            </a:r>
            <a:r>
              <a:rPr lang="en-US" altLang="zh-CN" sz="1600" b="1">
                <a:solidFill>
                  <a:srgbClr val="C00000"/>
                </a:solidFill>
                <a:latin typeface="黑体" panose="02010609060101010101" charset="-122"/>
                <a:ea typeface="黑体" panose="02010609060101010101" charset="-122"/>
                <a:cs typeface="黑体" panose="02010609060101010101" charset="-122"/>
              </a:rPr>
              <a:t>+</a:t>
            </a:r>
            <a:r>
              <a:rPr lang="zh-CN" altLang="en-US" sz="1600" b="1">
                <a:solidFill>
                  <a:srgbClr val="C00000"/>
                </a:solidFill>
                <a:latin typeface="黑体" panose="02010609060101010101" charset="-122"/>
                <a:ea typeface="黑体" panose="02010609060101010101" charset="-122"/>
                <a:cs typeface="黑体" panose="02010609060101010101" charset="-122"/>
              </a:rPr>
              <a:t>股票估值</a:t>
            </a:r>
            <a:r>
              <a:rPr lang="en-US" altLang="zh-CN" sz="1600" b="1">
                <a:solidFill>
                  <a:srgbClr val="C00000"/>
                </a:solidFill>
                <a:latin typeface="黑体" panose="02010609060101010101" charset="-122"/>
                <a:ea typeface="黑体" panose="02010609060101010101" charset="-122"/>
                <a:cs typeface="黑体" panose="02010609060101010101" charset="-122"/>
              </a:rPr>
              <a:t>+</a:t>
            </a:r>
            <a:r>
              <a:rPr lang="zh-CN" altLang="en-US" sz="1600" b="1">
                <a:solidFill>
                  <a:srgbClr val="C00000"/>
                </a:solidFill>
                <a:latin typeface="黑体" panose="02010609060101010101" charset="-122"/>
                <a:ea typeface="黑体" panose="02010609060101010101" charset="-122"/>
                <a:cs typeface="黑体" panose="02010609060101010101" charset="-122"/>
              </a:rPr>
              <a:t>企业盈利</a:t>
            </a:r>
            <a:endParaRPr lang="zh-CN" altLang="en-US" sz="1600" b="1">
              <a:solidFill>
                <a:srgbClr val="C00000"/>
              </a:solidFill>
              <a:latin typeface="黑体" panose="02010609060101010101" charset="-122"/>
              <a:ea typeface="黑体" panose="02010609060101010101" charset="-122"/>
              <a:cs typeface="黑体" panose="02010609060101010101" charset="-122"/>
            </a:endParaRPr>
          </a:p>
        </p:txBody>
      </p:sp>
    </p:spTree>
    <p:custDataLst>
      <p:tags r:id="rId1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9"/>
          <p:cNvSpPr txBox="1"/>
          <p:nvPr>
            <p:custDataLst>
              <p:tags r:id="rId1"/>
            </p:custDataLst>
          </p:nvPr>
        </p:nvSpPr>
        <p:spPr>
          <a:xfrm>
            <a:off x="0" y="53975"/>
            <a:ext cx="12192000" cy="737235"/>
          </a:xfrm>
          <a:prstGeom prst="rect">
            <a:avLst/>
          </a:prstGeom>
          <a:noFill/>
        </p:spPr>
        <p:txBody>
          <a:bodyPr wrap="square" rtlCol="0">
            <a:spAutoFit/>
          </a:bodyPr>
          <a:p>
            <a:pPr algn="ctr"/>
            <a:r>
              <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rPr>
              <a:t>为什么做股份回购</a:t>
            </a:r>
            <a:endParaRPr lang="zh-CN" altLang="en-US" sz="4200" spc="-200">
              <a:gradFill>
                <a:gsLst>
                  <a:gs pos="0">
                    <a:srgbClr val="FFEFCE"/>
                  </a:gs>
                  <a:gs pos="100000">
                    <a:srgbClr val="FFD483"/>
                  </a:gs>
                </a:gsLst>
                <a:lin ang="5400000" scaled="0"/>
              </a:gradFill>
              <a:latin typeface="Noto Sans S Chinese Bold" panose="020B0800000000000000" charset="-122"/>
              <a:ea typeface="Noto Sans S Chinese Bold" panose="020B0800000000000000" charset="-122"/>
              <a:sym typeface="+mn-ea"/>
            </a:endParaRPr>
          </a:p>
        </p:txBody>
      </p:sp>
      <p:pic>
        <p:nvPicPr>
          <p:cNvPr id="4" name="图片 3"/>
          <p:cNvPicPr>
            <a:picLocks noChangeAspect="1"/>
          </p:cNvPicPr>
          <p:nvPr>
            <p:custDataLst>
              <p:tags r:id="rId2"/>
            </p:custDataLst>
          </p:nvPr>
        </p:nvPicPr>
        <p:blipFill>
          <a:blip r:embed="rId3"/>
          <a:stretch>
            <a:fillRect/>
          </a:stretch>
        </p:blipFill>
        <p:spPr>
          <a:xfrm>
            <a:off x="159385" y="1013460"/>
            <a:ext cx="4030980" cy="2124075"/>
          </a:xfrm>
          <a:prstGeom prst="rect">
            <a:avLst/>
          </a:prstGeom>
          <a:ln w="12700">
            <a:solidFill>
              <a:schemeClr val="tx1"/>
            </a:solidFill>
          </a:ln>
        </p:spPr>
      </p:pic>
      <p:sp>
        <p:nvSpPr>
          <p:cNvPr id="5" name="文本框 4"/>
          <p:cNvSpPr txBox="1"/>
          <p:nvPr>
            <p:custDataLst>
              <p:tags r:id="rId4"/>
            </p:custDataLst>
          </p:nvPr>
        </p:nvSpPr>
        <p:spPr>
          <a:xfrm>
            <a:off x="159385" y="3406140"/>
            <a:ext cx="4010660" cy="1384935"/>
          </a:xfrm>
          <a:prstGeom prst="rect">
            <a:avLst/>
          </a:prstGeom>
          <a:noFill/>
        </p:spPr>
        <p:txBody>
          <a:bodyPr wrap="square" rtlCol="0" anchor="t">
            <a:noAutofit/>
          </a:bodyPr>
          <a:p>
            <a:pPr fontAlgn="auto">
              <a:lnSpc>
                <a:spcPct val="130000"/>
              </a:lnSpc>
            </a:pPr>
            <a:r>
              <a:rPr lang="zh-CN" altLang="en-US" sz="1600">
                <a:latin typeface="黑体" panose="02010609060101010101" charset="-122"/>
                <a:ea typeface="黑体" panose="02010609060101010101" charset="-122"/>
                <a:cs typeface="黑体" panose="02010609060101010101" charset="-122"/>
              </a:rPr>
              <a:t>2021财年，美股上市公司用于回购普通股和优先股的金额共计达到了7.37万亿人民币，</a:t>
            </a:r>
            <a:r>
              <a:rPr lang="zh-CN" altLang="en-US" sz="1600" b="1" u="sng">
                <a:solidFill>
                  <a:srgbClr val="C00000"/>
                </a:solidFill>
                <a:latin typeface="黑体" panose="02010609060101010101" charset="-122"/>
                <a:ea typeface="黑体" panose="02010609060101010101" charset="-122"/>
                <a:cs typeface="黑体" panose="02010609060101010101" charset="-122"/>
              </a:rPr>
              <a:t>而同期A股上市公司股票回购金额仅为1211亿元，不足美股的2%。</a:t>
            </a:r>
            <a:endParaRPr lang="zh-CN" altLang="en-US" sz="1600" b="1" u="sng">
              <a:solidFill>
                <a:srgbClr val="C00000"/>
              </a:solidFill>
              <a:latin typeface="黑体" panose="02010609060101010101" charset="-122"/>
              <a:ea typeface="黑体" panose="02010609060101010101" charset="-122"/>
              <a:cs typeface="黑体" panose="02010609060101010101" charset="-122"/>
            </a:endParaRPr>
          </a:p>
        </p:txBody>
      </p:sp>
      <p:pic>
        <p:nvPicPr>
          <p:cNvPr id="8" name="图片 7"/>
          <p:cNvPicPr>
            <a:picLocks noChangeAspect="1"/>
          </p:cNvPicPr>
          <p:nvPr>
            <p:custDataLst>
              <p:tags r:id="rId5"/>
            </p:custDataLst>
          </p:nvPr>
        </p:nvPicPr>
        <p:blipFill>
          <a:blip r:embed="rId6"/>
          <a:stretch>
            <a:fillRect/>
          </a:stretch>
        </p:blipFill>
        <p:spPr>
          <a:xfrm>
            <a:off x="4338955" y="1013460"/>
            <a:ext cx="3848100" cy="2124075"/>
          </a:xfrm>
          <a:prstGeom prst="rect">
            <a:avLst/>
          </a:prstGeom>
          <a:ln>
            <a:solidFill>
              <a:schemeClr val="tx1"/>
            </a:solidFill>
          </a:ln>
        </p:spPr>
      </p:pic>
      <p:sp>
        <p:nvSpPr>
          <p:cNvPr id="6" name="文本框 5"/>
          <p:cNvSpPr txBox="1"/>
          <p:nvPr>
            <p:custDataLst>
              <p:tags r:id="rId7"/>
            </p:custDataLst>
          </p:nvPr>
        </p:nvSpPr>
        <p:spPr>
          <a:xfrm>
            <a:off x="4373880" y="3406140"/>
            <a:ext cx="3784600" cy="1691005"/>
          </a:xfrm>
          <a:prstGeom prst="rect">
            <a:avLst/>
          </a:prstGeom>
          <a:noFill/>
        </p:spPr>
        <p:txBody>
          <a:bodyPr wrap="square" rtlCol="0" anchor="t">
            <a:spAutoFit/>
          </a:bodyPr>
          <a:p>
            <a:pPr fontAlgn="auto">
              <a:lnSpc>
                <a:spcPct val="130000"/>
              </a:lnSpc>
            </a:pPr>
            <a:r>
              <a:rPr lang="zh-CN" altLang="en-US" sz="1600">
                <a:latin typeface="黑体" panose="02010609060101010101" charset="-122"/>
                <a:ea typeface="黑体" panose="02010609060101010101" charset="-122"/>
                <a:cs typeface="黑体" panose="02010609060101010101" charset="-122"/>
              </a:rPr>
              <a:t>2012 年起 A 股市场股票回购开始兴起。</a:t>
            </a:r>
            <a:endParaRPr lang="zh-CN" altLang="en-US" sz="1600">
              <a:latin typeface="黑体" panose="02010609060101010101" charset="-122"/>
              <a:ea typeface="黑体" panose="02010609060101010101" charset="-122"/>
              <a:cs typeface="黑体" panose="02010609060101010101" charset="-122"/>
            </a:endParaRPr>
          </a:p>
          <a:p>
            <a:pPr fontAlgn="auto">
              <a:lnSpc>
                <a:spcPct val="130000"/>
              </a:lnSpc>
            </a:pPr>
            <a:r>
              <a:rPr lang="zh-CN" altLang="en-US" sz="1600">
                <a:latin typeface="黑体" panose="02010609060101010101" charset="-122"/>
                <a:ea typeface="黑体" panose="02010609060101010101" charset="-122"/>
                <a:cs typeface="黑体" panose="02010609060101010101" charset="-122"/>
              </a:rPr>
              <a:t>2018 年 10 月《公司法》对股份回购条款进行专项修改后，同年 11 月沪深交易所关于上市公司股份回购的实施细则在短时间内相继出台。市场迎来了回购潮。</a:t>
            </a:r>
            <a:endParaRPr lang="zh-CN" altLang="en-US" sz="1600">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8"/>
            </p:custDataLst>
          </p:nvPr>
        </p:nvSpPr>
        <p:spPr>
          <a:xfrm>
            <a:off x="944880" y="5530850"/>
            <a:ext cx="10304145" cy="810260"/>
          </a:xfrm>
          <a:prstGeom prst="rect">
            <a:avLst/>
          </a:prstGeom>
          <a:noFill/>
        </p:spPr>
        <p:txBody>
          <a:bodyPr wrap="square" rtlCol="0" anchor="t">
            <a:spAutoFit/>
          </a:bodyPr>
          <a:p>
            <a:pPr algn="ctr" fontAlgn="auto">
              <a:lnSpc>
                <a:spcPct val="130000"/>
              </a:lnSpc>
            </a:pPr>
            <a:r>
              <a:rPr lang="zh-CN" altLang="en-US" b="1" dirty="0">
                <a:solidFill>
                  <a:srgbClr val="C00000"/>
                </a:solidFill>
                <a:latin typeface="黑体" panose="02010609060101010101" charset="-122"/>
                <a:ea typeface="黑体" panose="02010609060101010101" charset="-122"/>
                <a:cs typeface="黑体" panose="02010609060101010101" charset="-122"/>
              </a:rPr>
              <a:t>低估值公司在回购预案发布后超额收益明显</a:t>
            </a:r>
            <a:r>
              <a:rPr lang="en-US" altLang="zh-CN" b="1" dirty="0">
                <a:solidFill>
                  <a:srgbClr val="C00000"/>
                </a:solidFill>
                <a:latin typeface="黑体" panose="02010609060101010101" charset="-122"/>
                <a:ea typeface="黑体" panose="02010609060101010101" charset="-122"/>
                <a:cs typeface="黑体" panose="02010609060101010101" charset="-122"/>
              </a:rPr>
              <a:t>  </a:t>
            </a:r>
            <a:r>
              <a:rPr lang="zh-CN" altLang="en-US" b="1" dirty="0">
                <a:solidFill>
                  <a:srgbClr val="C00000"/>
                </a:solidFill>
                <a:latin typeface="黑体" panose="02010609060101010101" charset="-122"/>
                <a:ea typeface="黑体" panose="02010609060101010101" charset="-122"/>
                <a:cs typeface="黑体" panose="02010609060101010101" charset="-122"/>
              </a:rPr>
              <a:t>；</a:t>
            </a:r>
            <a:r>
              <a:rPr lang="en-US" altLang="zh-CN" b="1" dirty="0">
                <a:solidFill>
                  <a:srgbClr val="C00000"/>
                </a:solidFill>
                <a:latin typeface="黑体" panose="02010609060101010101" charset="-122"/>
                <a:ea typeface="黑体" panose="02010609060101010101" charset="-122"/>
                <a:cs typeface="黑体" panose="02010609060101010101" charset="-122"/>
              </a:rPr>
              <a:t> </a:t>
            </a:r>
            <a:r>
              <a:rPr lang="zh-CN" altLang="en-US" b="1" dirty="0">
                <a:solidFill>
                  <a:srgbClr val="C00000"/>
                </a:solidFill>
                <a:latin typeface="黑体" panose="02010609060101010101" charset="-122"/>
                <a:ea typeface="黑体" panose="02010609060101010101" charset="-122"/>
                <a:cs typeface="黑体" panose="02010609060101010101" charset="-122"/>
              </a:rPr>
              <a:t>公司回购金额占总市值比例越大，超额收益越强</a:t>
            </a:r>
            <a:endParaRPr lang="zh-CN" altLang="en-US" b="1" dirty="0">
              <a:solidFill>
                <a:srgbClr val="C00000"/>
              </a:solidFill>
              <a:latin typeface="黑体" panose="02010609060101010101" charset="-122"/>
              <a:ea typeface="黑体" panose="02010609060101010101" charset="-122"/>
              <a:cs typeface="黑体" panose="02010609060101010101" charset="-122"/>
            </a:endParaRPr>
          </a:p>
          <a:p>
            <a:pPr algn="ctr" fontAlgn="auto">
              <a:lnSpc>
                <a:spcPct val="130000"/>
              </a:lnSpc>
            </a:pPr>
            <a:r>
              <a:rPr lang="zh-CN" altLang="en-US" b="1" dirty="0">
                <a:solidFill>
                  <a:srgbClr val="C00000"/>
                </a:solidFill>
                <a:latin typeface="黑体" panose="02010609060101010101" charset="-122"/>
                <a:ea typeface="黑体" panose="02010609060101010101" charset="-122"/>
                <a:cs typeface="黑体" panose="02010609060101010101" charset="-122"/>
              </a:rPr>
              <a:t>公司回购对股价长期存在支撑作用</a:t>
            </a:r>
            <a:endParaRPr lang="zh-CN" altLang="en-US" b="1" dirty="0">
              <a:solidFill>
                <a:srgbClr val="C00000"/>
              </a:solidFill>
              <a:latin typeface="黑体" panose="02010609060101010101" charset="-122"/>
              <a:ea typeface="黑体" panose="02010609060101010101" charset="-122"/>
              <a:cs typeface="黑体" panose="02010609060101010101" charset="-122"/>
            </a:endParaRPr>
          </a:p>
        </p:txBody>
      </p:sp>
      <p:pic>
        <p:nvPicPr>
          <p:cNvPr id="11" name="图片 10"/>
          <p:cNvPicPr>
            <a:picLocks noChangeAspect="1"/>
          </p:cNvPicPr>
          <p:nvPr>
            <p:custDataLst>
              <p:tags r:id="rId9"/>
            </p:custDataLst>
          </p:nvPr>
        </p:nvPicPr>
        <p:blipFill>
          <a:blip r:embed="rId10"/>
          <a:stretch>
            <a:fillRect/>
          </a:stretch>
        </p:blipFill>
        <p:spPr>
          <a:xfrm>
            <a:off x="8335010" y="1031875"/>
            <a:ext cx="3762375" cy="2133600"/>
          </a:xfrm>
          <a:prstGeom prst="rect">
            <a:avLst/>
          </a:prstGeom>
          <a:ln>
            <a:solidFill>
              <a:schemeClr val="tx1"/>
            </a:solidFill>
          </a:ln>
        </p:spPr>
      </p:pic>
      <p:sp>
        <p:nvSpPr>
          <p:cNvPr id="12" name="文本框 11"/>
          <p:cNvSpPr txBox="1"/>
          <p:nvPr>
            <p:custDataLst>
              <p:tags r:id="rId11"/>
            </p:custDataLst>
          </p:nvPr>
        </p:nvSpPr>
        <p:spPr>
          <a:xfrm>
            <a:off x="8430260" y="3406140"/>
            <a:ext cx="3555365" cy="1370965"/>
          </a:xfrm>
          <a:prstGeom prst="rect">
            <a:avLst/>
          </a:prstGeom>
          <a:noFill/>
        </p:spPr>
        <p:txBody>
          <a:bodyPr wrap="square" rtlCol="0" anchor="t">
            <a:spAutoFit/>
          </a:bodyPr>
          <a:p>
            <a:pPr algn="l">
              <a:lnSpc>
                <a:spcPct val="130000"/>
              </a:lnSpc>
              <a:buClrTx/>
              <a:buSzTx/>
              <a:buFontTx/>
            </a:pPr>
            <a:r>
              <a:rPr lang="zh-CN" altLang="en-US" sz="1600">
                <a:latin typeface="黑体" panose="02010609060101010101" charset="-122"/>
                <a:ea typeface="黑体" panose="02010609060101010101" charset="-122"/>
              </a:rPr>
              <a:t>回购预案的上市公司大概率处于低估值空间，未来有升值的可能性</a:t>
            </a:r>
            <a:endParaRPr lang="zh-CN" altLang="en-US" sz="1600">
              <a:latin typeface="黑体" panose="02010609060101010101" charset="-122"/>
              <a:ea typeface="黑体" panose="02010609060101010101" charset="-122"/>
            </a:endParaRPr>
          </a:p>
          <a:p>
            <a:pPr algn="l">
              <a:lnSpc>
                <a:spcPct val="130000"/>
              </a:lnSpc>
              <a:buClrTx/>
              <a:buSzTx/>
              <a:buFontTx/>
            </a:pPr>
            <a:r>
              <a:rPr lang="zh-CN" altLang="en-US" sz="1600">
                <a:latin typeface="黑体" panose="02010609060101010101" charset="-122"/>
                <a:ea typeface="黑体" panose="02010609060101010101" charset="-122"/>
              </a:rPr>
              <a:t>未来一月、一季度、半年、年度都有明显的收益</a:t>
            </a:r>
            <a:endParaRPr lang="zh-CN" altLang="en-US" sz="1600">
              <a:latin typeface="黑体" panose="02010609060101010101" charset="-122"/>
              <a:ea typeface="黑体" panose="02010609060101010101" charset="-122"/>
            </a:endParaRPr>
          </a:p>
        </p:txBody>
      </p:sp>
    </p:spTree>
    <p:custDataLst>
      <p:tags r:id="rId1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2.xml><?xml version="1.0" encoding="utf-8"?>
<p:tagLst xmlns:p="http://schemas.openxmlformats.org/presentationml/2006/main">
  <p:tag name="KSO_WM_UNIT_PLACING_PICTURE_USER_VIEWPORT" val="{&quot;height&quot;:2082,&quot;width&quot;:10544}"/>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wm#"/>
  <p:tag name="KSO_WM_TEMPLATE_CATEGORY" val="custom"/>
  <p:tag name="KSO_WM_TEMPLATE_INDEX" val="20205176"/>
</p:tagLst>
</file>

<file path=ppt/tags/tag35.xml><?xml version="1.0" encoding="utf-8"?>
<p:tagLst xmlns:p="http://schemas.openxmlformats.org/presentationml/2006/main">
  <p:tag name="KSO_WM_BEAUTIFY_FLAG" val="#wm#"/>
  <p:tag name="KSO_WM_TEMPLATE_CATEGORY" val="custom"/>
  <p:tag name="KSO_WM_TEMPLATE_INDEX" val="20205176"/>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wm#"/>
  <p:tag name="KSO_WM_TEMPLATE_CATEGORY" val="custom"/>
  <p:tag name="KSO_WM_TEMPLATE_INDEX" val="20205176"/>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wm#"/>
  <p:tag name="KSO_WM_TEMPLATE_CATEGORY" val="custom"/>
  <p:tag name="KSO_WM_TEMPLATE_INDEX" val="20205176"/>
</p:tagLst>
</file>

<file path=ppt/tags/tag41.xml><?xml version="1.0" encoding="utf-8"?>
<p:tagLst xmlns:p="http://schemas.openxmlformats.org/presentationml/2006/main">
  <p:tag name="KSO_WM_BEAUTIFY_FLAG" val="#wm#"/>
  <p:tag name="KSO_WM_TEMPLATE_CATEGORY" val="custom"/>
  <p:tag name="KSO_WM_TEMPLATE_INDEX" val="20205176"/>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176"/>
</p:tagLst>
</file>

<file path=ppt/tags/tag76.xml><?xml version="1.0" encoding="utf-8"?>
<p:tagLst xmlns:p="http://schemas.openxmlformats.org/presentationml/2006/main">
  <p:tag name="KSO_WM_BEAUTIFY_FLAG" val="#wm#"/>
  <p:tag name="KSO_WM_TEMPLATE_CATEGORY" val="custom"/>
  <p:tag name="KSO_WM_TEMPLATE_INDEX" val="20205176"/>
</p:tagLst>
</file>

<file path=ppt/tags/tag77.xml><?xml version="1.0" encoding="utf-8"?>
<p:tagLst xmlns:p="http://schemas.openxmlformats.org/presentationml/2006/main">
  <p:tag name="KSO_WM_BEAUTIFY_FLAG" val="#wm#"/>
  <p:tag name="KSO_WM_TEMPLATE_CATEGORY" val="custom"/>
  <p:tag name="KSO_WM_TEMPLATE_INDEX" val="20205176"/>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COMMONDATA" val="eyJoZGlkIjoiOGE4MmM3N2M1Njg0N2RlMTM3NDgxNjk5YmFiZDMxNTIifQ=="/>
  <p:tag name="KSO_WPP_MARK_KEY" val="257877f6-fe8c-4c47-ab4c-274c99a6a79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1408</Words>
  <Application>WPS 演示</Application>
  <PresentationFormat>自定义</PresentationFormat>
  <Paragraphs>101</Paragraphs>
  <Slides>17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17</vt:i4>
      </vt:variant>
    </vt:vector>
  </HeadingPairs>
  <TitlesOfParts>
    <vt:vector size="34" baseType="lpstr">
      <vt:lpstr>Arial</vt:lpstr>
      <vt:lpstr>宋体</vt:lpstr>
      <vt:lpstr>Wingdings</vt:lpstr>
      <vt:lpstr>微软雅黑</vt:lpstr>
      <vt:lpstr>Wingdings</vt:lpstr>
      <vt:lpstr>思源黑体 CN Medium</vt:lpstr>
      <vt:lpstr>黑体</vt:lpstr>
      <vt:lpstr>思源黑体 CN Normal</vt:lpstr>
      <vt:lpstr>思源黑体 CN Light</vt:lpstr>
      <vt:lpstr>思源黑体 CN Bold</vt:lpstr>
      <vt:lpstr>Noto Sans S Chinese Medium</vt:lpstr>
      <vt:lpstr>DIN Black</vt:lpstr>
      <vt:lpstr>Noto Sans S Chinese Bold</vt:lpstr>
      <vt:lpstr>Arial Unicode MS</vt:lpstr>
      <vt:lpstr>Calibri</vt:lpstr>
      <vt:lpstr>Segoe Print</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俏俏</cp:lastModifiedBy>
  <cp:revision>327</cp:revision>
  <dcterms:created xsi:type="dcterms:W3CDTF">2019-06-19T02:08:00Z</dcterms:created>
  <dcterms:modified xsi:type="dcterms:W3CDTF">2023-09-20T09:34:26Z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2052-12.1.0.15398</vt:lpwstr>
  </property>
  <property fmtid="{D5CDD505-2E9C-101B-9397-08002B2CF9AE}" pid="3" name="ICV">
    <vt:lpwstr>2471D2BCCC2F47519734FE3A4D7105F1</vt:lpwstr>
  </property>
</Properties>
</file>