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69" r:id="rId3"/>
    <p:sldId id="402" r:id="rId4"/>
    <p:sldId id="266" r:id="rId5"/>
    <p:sldId id="267" r:id="rId6"/>
    <p:sldId id="396" r:id="rId7"/>
    <p:sldId id="423" r:id="rId8"/>
    <p:sldId id="424" r:id="rId9"/>
    <p:sldId id="410" r:id="rId10"/>
    <p:sldId id="412" r:id="rId11"/>
    <p:sldId id="426" r:id="rId12"/>
    <p:sldId id="411" r:id="rId13"/>
    <p:sldId id="413" r:id="rId14"/>
    <p:sldId id="415" r:id="rId15"/>
    <p:sldId id="404" r:id="rId16"/>
    <p:sldId id="393" r:id="rId17"/>
    <p:sldId id="271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8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73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经传多赢资深投顾：方建伟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丨执业编号：A1120613090012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\\192.168.10.86\素材\营销策划\7.课程\炒股进阶班课程项目\2023年9月（第八期）\总海报1080_1693530986341.png总海报1080_169353098634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t="3" b="3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1.xml"/><Relationship Id="rId4" Type="http://schemas.openxmlformats.org/officeDocument/2006/relationships/image" Target="../media/image12.png"/><Relationship Id="rId3" Type="http://schemas.openxmlformats.org/officeDocument/2006/relationships/tags" Target="../tags/tag30.xml"/><Relationship Id="rId2" Type="http://schemas.openxmlformats.org/officeDocument/2006/relationships/image" Target="../media/image11.png"/><Relationship Id="rId1" Type="http://schemas.openxmlformats.org/officeDocument/2006/relationships/tags" Target="../tags/tag29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image" Target="../media/image25.png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image" Target="../media/image24.png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6.xml"/><Relationship Id="rId6" Type="http://schemas.openxmlformats.org/officeDocument/2006/relationships/image" Target="../media/image28.png"/><Relationship Id="rId5" Type="http://schemas.openxmlformats.org/officeDocument/2006/relationships/tags" Target="../tags/tag65.xml"/><Relationship Id="rId4" Type="http://schemas.openxmlformats.org/officeDocument/2006/relationships/image" Target="../media/image27.png"/><Relationship Id="rId3" Type="http://schemas.openxmlformats.org/officeDocument/2006/relationships/tags" Target="../tags/tag64.xml"/><Relationship Id="rId2" Type="http://schemas.openxmlformats.org/officeDocument/2006/relationships/image" Target="../media/image26.png"/><Relationship Id="rId1" Type="http://schemas.openxmlformats.org/officeDocument/2006/relationships/tags" Target="../tags/tag63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8.xml"/><Relationship Id="rId2" Type="http://schemas.openxmlformats.org/officeDocument/2006/relationships/image" Target="../media/image29.png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0.xml"/><Relationship Id="rId2" Type="http://schemas.openxmlformats.org/officeDocument/2006/relationships/image" Target="../media/image30.png"/><Relationship Id="rId1" Type="http://schemas.openxmlformats.org/officeDocument/2006/relationships/tags" Target="../tags/tag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1" Type="http://schemas.openxmlformats.org/officeDocument/2006/relationships/tags" Target="../tags/tag7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2.xml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6.xml"/><Relationship Id="rId2" Type="http://schemas.openxmlformats.org/officeDocument/2006/relationships/image" Target="../media/image15.png"/><Relationship Id="rId1" Type="http://schemas.openxmlformats.org/officeDocument/2006/relationships/tags" Target="../tags/tag3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19.png"/><Relationship Id="rId7" Type="http://schemas.openxmlformats.org/officeDocument/2006/relationships/tags" Target="../tags/tag40.xml"/><Relationship Id="rId6" Type="http://schemas.openxmlformats.org/officeDocument/2006/relationships/image" Target="../media/image18.png"/><Relationship Id="rId5" Type="http://schemas.openxmlformats.org/officeDocument/2006/relationships/tags" Target="../tags/tag39.xml"/><Relationship Id="rId4" Type="http://schemas.openxmlformats.org/officeDocument/2006/relationships/image" Target="../media/image17.png"/><Relationship Id="rId3" Type="http://schemas.openxmlformats.org/officeDocument/2006/relationships/tags" Target="../tags/tag38.xml"/><Relationship Id="rId2" Type="http://schemas.openxmlformats.org/officeDocument/2006/relationships/image" Target="../media/image16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42.xml"/><Relationship Id="rId1" Type="http://schemas.openxmlformats.org/officeDocument/2006/relationships/tags" Target="../tags/tag3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5.xml"/><Relationship Id="rId4" Type="http://schemas.openxmlformats.org/officeDocument/2006/relationships/image" Target="../media/image21.png"/><Relationship Id="rId3" Type="http://schemas.openxmlformats.org/officeDocument/2006/relationships/tags" Target="../tags/tag44.xml"/><Relationship Id="rId2" Type="http://schemas.openxmlformats.org/officeDocument/2006/relationships/image" Target="../media/image20.png"/><Relationship Id="rId1" Type="http://schemas.openxmlformats.org/officeDocument/2006/relationships/tags" Target="../tags/tag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image" Target="../media/image23.png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image" Target="../media/image22.png"/><Relationship Id="rId12" Type="http://schemas.openxmlformats.org/officeDocument/2006/relationships/slideLayout" Target="../slideLayouts/slideLayout5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tags" Target="../tags/tag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\\192.168.10.86\素材\营销策划\7.课程\炒股进阶班课程项目\2023年9月（第八期）\1920_1080-10.31_1693549675429.png1920_1080-10.31_169354967542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站未来看现在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891540"/>
            <a:ext cx="12191365" cy="564007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526415" y="5344795"/>
            <a:ext cx="3191510" cy="1026160"/>
          </a:xfrm>
          <a:prstGeom prst="rect">
            <a:avLst/>
          </a:prstGeom>
          <a:solidFill>
            <a:schemeClr val="accent4">
              <a:alpha val="26000"/>
            </a:schemeClr>
          </a:solidFill>
          <a:ln w="12700" cap="sq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891540"/>
            <a:ext cx="6287770" cy="3668395"/>
          </a:xfrm>
          <a:prstGeom prst="rect">
            <a:avLst/>
          </a:prstGeom>
        </p:spPr>
      </p:pic>
      <p:sp>
        <p:nvSpPr>
          <p:cNvPr id="2" name="上箭头 1"/>
          <p:cNvSpPr/>
          <p:nvPr/>
        </p:nvSpPr>
        <p:spPr>
          <a:xfrm>
            <a:off x="1539875" y="4441190"/>
            <a:ext cx="571500" cy="861695"/>
          </a:xfrm>
          <a:prstGeom prst="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90625" y="128206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2018</a:t>
            </a:r>
            <a:r>
              <a:rPr lang="zh-CN" altLang="en-US"/>
              <a:t>年从</a:t>
            </a:r>
            <a:r>
              <a:rPr lang="en-US" altLang="zh-CN"/>
              <a:t>84</a:t>
            </a:r>
            <a:r>
              <a:rPr lang="zh-CN" altLang="en-US"/>
              <a:t>元跌到</a:t>
            </a:r>
            <a:r>
              <a:rPr lang="en-US" altLang="zh-CN"/>
              <a:t>42</a:t>
            </a:r>
            <a:r>
              <a:rPr lang="zh-CN" altLang="en-US"/>
              <a:t>元，跌幅</a:t>
            </a:r>
            <a:r>
              <a:rPr lang="en-US" altLang="zh-CN" sz="2800" b="1">
                <a:solidFill>
                  <a:srgbClr val="00B050"/>
                </a:solidFill>
              </a:rPr>
              <a:t>50%</a:t>
            </a:r>
            <a:endParaRPr lang="en-US" altLang="zh-CN" sz="2800" b="1">
              <a:solidFill>
                <a:srgbClr val="00B05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6287135" y="2058670"/>
            <a:ext cx="4986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2019-2020</a:t>
            </a:r>
            <a:r>
              <a:rPr lang="zh-CN" altLang="en-US"/>
              <a:t>年从</a:t>
            </a:r>
            <a:r>
              <a:rPr lang="en-US" altLang="zh-CN"/>
              <a:t>42</a:t>
            </a:r>
            <a:r>
              <a:rPr lang="zh-CN" altLang="en-US"/>
              <a:t>元涨到</a:t>
            </a:r>
            <a:r>
              <a:rPr lang="en-US" altLang="zh-CN"/>
              <a:t>340</a:t>
            </a:r>
            <a:r>
              <a:rPr lang="zh-CN" altLang="en-US"/>
              <a:t>元，涨幅</a:t>
            </a:r>
            <a:r>
              <a:rPr lang="en-US" altLang="zh-CN" sz="2800" b="1">
                <a:solidFill>
                  <a:srgbClr val="FF0000"/>
                </a:solidFill>
              </a:rPr>
              <a:t>700%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0" y="1032510"/>
            <a:ext cx="6287135" cy="3384550"/>
          </a:xfrm>
          <a:prstGeom prst="rect">
            <a:avLst/>
          </a:prstGeom>
          <a:solidFill>
            <a:schemeClr val="accent4">
              <a:alpha val="26000"/>
            </a:schemeClr>
          </a:solidFill>
          <a:ln w="12700" cap="sq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如何建立大股票池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产业链学习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1075" y="737235"/>
            <a:ext cx="2230755" cy="58559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18940" y="737235"/>
            <a:ext cx="2595880" cy="5801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821930" y="737235"/>
            <a:ext cx="3731895" cy="580136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龙头研究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30680" y="800735"/>
            <a:ext cx="8775700" cy="57270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标题标题标题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标题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\\192.168.10.86\素材\营销策划\7.课程\炒股进阶班课程项目\2023年9月（第八期）\总海报1080_1693556125918.png总海报1080_16935561259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方建伟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:A1120613090012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经传十大金牌讲师，从事证券行业10余年，自创一套“股海钓鱼操作系统”，真正教中小投资者能够理解市场，更好的适应市场，在市场当中稳定的获利！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47800" y="1101725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产业研究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与龙头</a:t>
            </a: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二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3" descr="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6560" y="678815"/>
            <a:ext cx="2925445" cy="5469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21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9325" y="189547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5125" y="278003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9325" y="366458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43805" y="16783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行情解读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314825" y="15951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51325" y="336169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51325" y="247840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43805" y="256159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《左价值，右趋势》回顾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43805" y="344487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如何建立大股票池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行情解读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大盘分析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缩量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940435"/>
            <a:ext cx="12193270" cy="5541010"/>
          </a:xfrm>
          <a:prstGeom prst="rect">
            <a:avLst/>
          </a:prstGeom>
        </p:spPr>
      </p:pic>
      <p:sp>
        <p:nvSpPr>
          <p:cNvPr id="3" name="圆角矩形标注 2"/>
          <p:cNvSpPr/>
          <p:nvPr/>
        </p:nvSpPr>
        <p:spPr>
          <a:xfrm>
            <a:off x="10194290" y="3927475"/>
            <a:ext cx="1579880" cy="756285"/>
          </a:xfrm>
          <a:prstGeom prst="wedgeRoundRectCallout">
            <a:avLst>
              <a:gd name="adj1" fmla="val -47789"/>
              <a:gd name="adj2" fmla="val 102225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进入缩量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大盘分析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指标拐点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5900" y="842010"/>
            <a:ext cx="7543165" cy="57054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38160" y="4467225"/>
            <a:ext cx="3629025" cy="20764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4105275"/>
            <a:ext cx="3552825" cy="361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38795" y="842010"/>
            <a:ext cx="3552190" cy="2284730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8275320" y="4683760"/>
            <a:ext cx="2064385" cy="862330"/>
          </a:xfrm>
          <a:prstGeom prst="wedgeRoundRectCallout">
            <a:avLst>
              <a:gd name="adj1" fmla="val 43478"/>
              <a:gd name="adj2" fmla="val -89248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短线上攻</a:t>
            </a:r>
            <a:r>
              <a:rPr lang="en-US" altLang="zh-CN"/>
              <a:t>5</a:t>
            </a:r>
            <a:r>
              <a:rPr lang="zh-CN" altLang="en-US"/>
              <a:t>以内</a:t>
            </a:r>
            <a:endParaRPr lang="zh-CN" altLang="en-US"/>
          </a:p>
          <a:p>
            <a:pPr algn="ctr"/>
            <a:r>
              <a:rPr lang="zh-CN" altLang="en-US"/>
              <a:t>短期阶</a:t>
            </a:r>
            <a:r>
              <a:rPr lang="zh-CN" altLang="en-US"/>
              <a:t>段低点</a:t>
            </a:r>
            <a:endParaRPr lang="zh-CN" altLang="en-US"/>
          </a:p>
        </p:txBody>
      </p:sp>
      <p:sp>
        <p:nvSpPr>
          <p:cNvPr id="8" name="圆角矩形标注 7"/>
          <p:cNvSpPr/>
          <p:nvPr>
            <p:custDataLst>
              <p:tags r:id="rId9"/>
            </p:custDataLst>
          </p:nvPr>
        </p:nvSpPr>
        <p:spPr>
          <a:xfrm>
            <a:off x="8882380" y="3185160"/>
            <a:ext cx="2064385" cy="862330"/>
          </a:xfrm>
          <a:prstGeom prst="wedgeRoundRectCallout">
            <a:avLst>
              <a:gd name="adj1" fmla="val 43478"/>
              <a:gd name="adj2" fmla="val -89248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/>
              <a:t>捕捞季节死叉</a:t>
            </a:r>
            <a:endParaRPr lang="zh-CN"/>
          </a:p>
        </p:txBody>
      </p:sp>
      <p:sp>
        <p:nvSpPr>
          <p:cNvPr id="9" name="右箭头 8"/>
          <p:cNvSpPr/>
          <p:nvPr/>
        </p:nvSpPr>
        <p:spPr>
          <a:xfrm rot="1260000">
            <a:off x="3449320" y="5478780"/>
            <a:ext cx="1560195" cy="43624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周期才是永恒的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28110" y="1298575"/>
            <a:ext cx="8074660" cy="44894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8125" y="1298575"/>
            <a:ext cx="3430905" cy="44888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《左价值、右趋势》回顾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按方法策略（半）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425" y="737235"/>
            <a:ext cx="5820410" cy="582739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1475105" y="2426335"/>
            <a:ext cx="575310" cy="3946525"/>
          </a:xfrm>
          <a:prstGeom prst="rect">
            <a:avLst/>
          </a:prstGeom>
          <a:solidFill>
            <a:schemeClr val="accent6">
              <a:alpha val="21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上箭头 3"/>
          <p:cNvSpPr/>
          <p:nvPr>
            <p:custDataLst>
              <p:tags r:id="rId4"/>
            </p:custDataLst>
          </p:nvPr>
        </p:nvSpPr>
        <p:spPr>
          <a:xfrm>
            <a:off x="2338705" y="3178810"/>
            <a:ext cx="556260" cy="72834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回踩</a:t>
            </a:r>
            <a:endParaRPr lang="zh-CN" altLang="en-US"/>
          </a:p>
        </p:txBody>
      </p:sp>
      <p:sp>
        <p:nvSpPr>
          <p:cNvPr id="5" name="椭圆形标注 4"/>
          <p:cNvSpPr/>
          <p:nvPr/>
        </p:nvSpPr>
        <p:spPr>
          <a:xfrm>
            <a:off x="2338070" y="2173605"/>
            <a:ext cx="868045" cy="445770"/>
          </a:xfrm>
          <a:prstGeom prst="wedgeEllipseCallout">
            <a:avLst>
              <a:gd name="adj1" fmla="val -16422"/>
              <a:gd name="adj2" fmla="val 10826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162</a:t>
            </a:r>
            <a:endParaRPr lang="en-US" altLang="zh-CN"/>
          </a:p>
        </p:txBody>
      </p:sp>
      <p:sp>
        <p:nvSpPr>
          <p:cNvPr id="6" name="十二角星 5"/>
          <p:cNvSpPr/>
          <p:nvPr/>
        </p:nvSpPr>
        <p:spPr>
          <a:xfrm>
            <a:off x="3308350" y="3429000"/>
            <a:ext cx="1752600" cy="678180"/>
          </a:xfrm>
          <a:prstGeom prst="star12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-2.7%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43320" y="737870"/>
            <a:ext cx="5839460" cy="582676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7106920" y="2020570"/>
            <a:ext cx="575310" cy="4275455"/>
          </a:xfrm>
          <a:prstGeom prst="rect">
            <a:avLst/>
          </a:prstGeom>
          <a:solidFill>
            <a:schemeClr val="accent6">
              <a:alpha val="21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上箭头 10"/>
          <p:cNvSpPr/>
          <p:nvPr>
            <p:custDataLst>
              <p:tags r:id="rId8"/>
            </p:custDataLst>
          </p:nvPr>
        </p:nvSpPr>
        <p:spPr>
          <a:xfrm>
            <a:off x="8493760" y="2094230"/>
            <a:ext cx="556260" cy="72834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回踩</a:t>
            </a:r>
            <a:endParaRPr lang="zh-CN" altLang="en-US"/>
          </a:p>
        </p:txBody>
      </p:sp>
      <p:sp>
        <p:nvSpPr>
          <p:cNvPr id="12" name="椭圆形标注 11"/>
          <p:cNvSpPr/>
          <p:nvPr>
            <p:custDataLst>
              <p:tags r:id="rId9"/>
            </p:custDataLst>
          </p:nvPr>
        </p:nvSpPr>
        <p:spPr>
          <a:xfrm>
            <a:off x="8397875" y="1118235"/>
            <a:ext cx="963930" cy="445770"/>
          </a:xfrm>
          <a:prstGeom prst="wedgeEllipseCallout">
            <a:avLst>
              <a:gd name="adj1" fmla="val -10342"/>
              <a:gd name="adj2" fmla="val 10826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72.4</a:t>
            </a:r>
            <a:endParaRPr lang="en-US" altLang="zh-CN"/>
          </a:p>
        </p:txBody>
      </p:sp>
      <p:sp>
        <p:nvSpPr>
          <p:cNvPr id="13" name="十二角星 12"/>
          <p:cNvSpPr/>
          <p:nvPr>
            <p:custDataLst>
              <p:tags r:id="rId10"/>
            </p:custDataLst>
          </p:nvPr>
        </p:nvSpPr>
        <p:spPr>
          <a:xfrm>
            <a:off x="9050020" y="2296160"/>
            <a:ext cx="1752600" cy="678180"/>
          </a:xfrm>
          <a:prstGeom prst="star12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-2.0%</a:t>
            </a:r>
            <a:endParaRPr lang="en-US" altLang="zh-CN"/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bldLvl="0" animBg="1"/>
      <p:bldP spid="9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  <p:tag name="KSO_WM_UNIT_PLACING_PICTURE_USER_VIEWPORT" val="{&quot;height&quot;:8940,&quot;width&quot;:16080}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COMMONDATA" val="eyJoZGlkIjoiOGE4MmM3N2M1Njg0N2RlMTM3NDgxNjk5YmFiZDMxNTIifQ=="/>
  <p:tag name="KSO_WPP_MARK_KEY" val="7fb726d2-c86b-42c1-b34d-3bbbdc299f5d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</Words>
  <Application>WPS 演示</Application>
  <PresentationFormat>宽屏</PresentationFormat>
  <Paragraphs>74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253</cp:revision>
  <dcterms:created xsi:type="dcterms:W3CDTF">2019-06-19T02:08:00Z</dcterms:created>
  <dcterms:modified xsi:type="dcterms:W3CDTF">2023-09-21T09:12:26Z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2052-12.1.0.15398</vt:lpwstr>
  </property>
  <property fmtid="{D5CDD505-2E9C-101B-9397-08002B2CF9AE}" pid="3" name="ICV">
    <vt:lpwstr>244ACA2EB60840989A6E7AD0DF89266E</vt:lpwstr>
  </property>
</Properties>
</file>