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80" r:id="rId3"/>
    <p:sldId id="316" r:id="rId4"/>
    <p:sldId id="266" r:id="rId5"/>
    <p:sldId id="326" r:id="rId7"/>
    <p:sldId id="267" r:id="rId8"/>
    <p:sldId id="325" r:id="rId9"/>
    <p:sldId id="330" r:id="rId10"/>
    <p:sldId id="321" r:id="rId11"/>
    <p:sldId id="327" r:id="rId12"/>
    <p:sldId id="341" r:id="rId13"/>
    <p:sldId id="342" r:id="rId14"/>
    <p:sldId id="322" r:id="rId15"/>
    <p:sldId id="328" r:id="rId16"/>
    <p:sldId id="343" r:id="rId17"/>
    <p:sldId id="344" r:id="rId18"/>
    <p:sldId id="345" r:id="rId19"/>
    <p:sldId id="323" r:id="rId20"/>
    <p:sldId id="349" r:id="rId21"/>
    <p:sldId id="350" r:id="rId22"/>
    <p:sldId id="329" r:id="rId23"/>
    <p:sldId id="324" r:id="rId24"/>
    <p:sldId id="269" r:id="rId25"/>
    <p:sldId id="348" r:id="rId26"/>
    <p:sldId id="346" r:id="rId27"/>
    <p:sldId id="347" r:id="rId28"/>
    <p:sldId id="358" r:id="rId29"/>
    <p:sldId id="271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3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66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1920_1080-PPT封面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经传多赢资深投顾：吴镇鸿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丨执业编号：A1120618120002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1270" y="6582410"/>
            <a:ext cx="12192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经传多赢投顾总监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执业编号：A1120613090005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高国才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执业编号：A1120614110001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炒股进阶强化班-经传多赢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9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5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6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9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0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3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4.xml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4.xml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4.xml"/><Relationship Id="rId2" Type="http://schemas.openxmlformats.org/officeDocument/2006/relationships/image" Target="../media/image12.png"/><Relationship Id="rId1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戴维斯双击会再怎么样？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545" y="685800"/>
            <a:ext cx="11574780" cy="5851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" y="730885"/>
            <a:ext cx="11586845" cy="582676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高成长性大于一切？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价值分析选股应用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价值分析的意义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70" y="751205"/>
            <a:ext cx="11579860" cy="54082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06270" y="6173470"/>
            <a:ext cx="8834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价值分析</a:t>
            </a: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是用不同的财务指标构建二维坐标图来快速搜索个股的操作界面</a:t>
            </a:r>
            <a:endParaRPr lang="zh-CN" altLang="en-US" sz="20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价投指标升级理解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75" y="866140"/>
            <a:ext cx="4244340" cy="2339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15" y="1441450"/>
            <a:ext cx="2590800" cy="37274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818515" y="5280660"/>
            <a:ext cx="10481310" cy="73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ts val="2500"/>
              </a:lnSpc>
            </a:pPr>
            <a:r>
              <a:rPr lang="zh-CN" altLang="en-US" sz="2000" b="1">
                <a:solidFill>
                  <a:srgbClr val="FF0000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净利润创新高、营收创新高、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ROIC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、PEG、成长得分、价值得分</a:t>
            </a:r>
            <a:endParaRPr lang="zh-CN" altLang="en-US" sz="2000" b="1">
              <a:solidFill>
                <a:srgbClr val="FF0000"/>
              </a:solidFill>
              <a:effectLst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 fontAlgn="auto">
              <a:lnSpc>
                <a:spcPts val="2500"/>
              </a:lnSpc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价格围绕价值变化，行情错杀价值股，强势行情迎来</a:t>
            </a: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戴维斯双击</a:t>
            </a: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endParaRPr lang="en-US" altLang="zh-CN" sz="20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9" name="图片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20715" y="866140"/>
            <a:ext cx="3150870" cy="21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7247890" y="3297555"/>
            <a:ext cx="35687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ROIC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：企业真实的盈利情况</a:t>
            </a:r>
            <a:endParaRPr lang="zh-CN" altLang="en-US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机构都在用的财务指标</a:t>
            </a:r>
            <a:endParaRPr lang="en-US" altLang="zh-CN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ROIC 高于 ROE</a:t>
            </a:r>
            <a:r>
              <a:rPr lang="zh-CN" altLang="en-US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的背离机会</a:t>
            </a:r>
            <a:r>
              <a:rPr lang="en-US" altLang="zh-CN" sz="2000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 </a:t>
            </a:r>
            <a:endParaRPr lang="en-US" altLang="zh-CN" sz="2000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98865" y="862330"/>
            <a:ext cx="3092450" cy="216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030" y="2668905"/>
            <a:ext cx="3920490" cy="24815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848360"/>
            <a:ext cx="11839575" cy="539432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价值分析的意义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6270" y="6173470"/>
            <a:ext cx="8834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价值分析</a:t>
            </a: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是用不同的财务指标构建二维坐标图来快速搜索个股的操作界面</a:t>
            </a:r>
            <a:endParaRPr lang="zh-CN" altLang="en-US" sz="20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85665" y="1048385"/>
            <a:ext cx="4329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roe、roic右上角的，roic大于roe的股票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价值分析的意义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6270" y="6173470"/>
            <a:ext cx="8834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价值分析</a:t>
            </a: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是用不同的财务指标构建二维坐标图来快速搜索个股的操作界面</a:t>
            </a:r>
            <a:endParaRPr lang="zh-CN" altLang="en-US" sz="20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85665" y="1048385"/>
            <a:ext cx="4329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roe、roic右上角的，roic大于roe的股票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737235"/>
            <a:ext cx="11839575" cy="5508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智能盯盘选股应用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中线波段类型选股思路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78815"/>
            <a:ext cx="12187555" cy="5951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2084070"/>
            <a:ext cx="5643245" cy="45459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40105"/>
            <a:ext cx="12192000" cy="557657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超强双紫短期突破类型</a:t>
            </a:r>
            <a:endParaRPr lang="zh-CN" altLang="en-US" sz="4200" b="1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2245" y="3557905"/>
            <a:ext cx="5902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升级用好智尊版，优选或是最佳选择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吴镇鸿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:A1120618120002</a:t>
            </a:r>
            <a:endParaRPr lang="en-US" altLang="zh-CN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7635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26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: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endParaRPr lang="en-US"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10余年金融从业经验，专研究趋势理论，K线形态理论等，对于市场具有敏锐嗅觉。集十年大成研发双B龙头战法，成功帮助广大股民朋友看中做短，捕捉大波段强势股启动机会，精研盈利模式，首创中线游龙黄金战法，波段复制涨停法，333战法！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350" y="1215390"/>
            <a:ext cx="6845300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价投智能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选股应用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3" name="图片 2" descr="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165" y="678815"/>
            <a:ext cx="4103370" cy="54698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标题标题标题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标题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5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25031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操作买卖细则应用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</a:t>
            </a: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双紫牛什么时候买入比较好？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00785" y="1252855"/>
            <a:ext cx="4691380" cy="4585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65" y="1245870"/>
            <a:ext cx="4635500" cy="45999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</a:t>
            </a: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双紫牛什么时候买入比较好？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90" y="924560"/>
            <a:ext cx="5429250" cy="5152390"/>
          </a:xfrm>
          <a:prstGeom prst="rect">
            <a:avLst/>
          </a:prstGeom>
        </p:spPr>
      </p:pic>
      <p:sp>
        <p:nvSpPr>
          <p:cNvPr id="20483" name="文本占位符 20482"/>
          <p:cNvSpPr>
            <a:spLocks noGrp="1"/>
          </p:cNvSpPr>
          <p:nvPr/>
        </p:nvSpPr>
        <p:spPr>
          <a:xfrm>
            <a:off x="6094095" y="2056765"/>
            <a:ext cx="5587365" cy="340677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222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关键：一定要卖！（主力资金在出货）</a:t>
            </a:r>
            <a:endParaRPr lang="zh-CN" altLang="en-US" sz="222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222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卖点：</a:t>
            </a:r>
            <a:endParaRPr lang="zh-CN" altLang="en-US" sz="222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22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 sz="222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、反弹智能辅助线（主力成本线）的反压。可以考虑减仓卖出。</a:t>
            </a:r>
            <a:endParaRPr lang="zh-CN" altLang="en-US" sz="222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22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 sz="222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、捕捞季节死叉减仓一半做波段，双</a:t>
            </a:r>
            <a:r>
              <a:rPr lang="en-US" altLang="zh-CN" sz="222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S</a:t>
            </a:r>
            <a:r>
              <a:rPr lang="zh-CN" altLang="en-US" sz="222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点，坚决要卖出！</a:t>
            </a:r>
            <a:endParaRPr lang="zh-CN" altLang="en-US" sz="222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222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全部卖出，不留任何仓位！</a:t>
            </a:r>
            <a:endParaRPr lang="zh-CN" altLang="en-US" sz="222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</a:t>
            </a: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超强风口双紫战法操作细则</a:t>
            </a:r>
            <a:endParaRPr lang="zh-CN" altLang="en-US" sz="4200" b="1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grpSp>
        <p:nvGrpSpPr>
          <p:cNvPr id="175" name="组合 174"/>
          <p:cNvGrpSpPr/>
          <p:nvPr/>
        </p:nvGrpSpPr>
        <p:grpSpPr>
          <a:xfrm>
            <a:off x="1829435" y="763270"/>
            <a:ext cx="8680450" cy="707390"/>
            <a:chOff x="2881" y="1218"/>
            <a:chExt cx="13670" cy="1114"/>
          </a:xfrm>
        </p:grpSpPr>
        <p:sp>
          <p:nvSpPr>
            <p:cNvPr id="280" name="文本框 279"/>
            <p:cNvSpPr txBox="1"/>
            <p:nvPr>
              <p:custDataLst>
                <p:tags r:id="rId1"/>
              </p:custDataLst>
            </p:nvPr>
          </p:nvSpPr>
          <p:spPr>
            <a:xfrm>
              <a:off x="4037" y="1218"/>
              <a:ext cx="12514" cy="11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</a:defRPr>
              </a:lvl1pPr>
            </a:lstStyle>
            <a:p>
              <a:pPr algn="l">
                <a:buClrTx/>
                <a:buSzTx/>
                <a:buFontTx/>
              </a:pPr>
              <a:r>
                <a:rPr lang="zh-CN" altLang="en-US" sz="160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rPr>
                <a:t>减少看盘时间，不要时刻盯盘，容易影响思维路线</a:t>
              </a:r>
              <a:endParaRPr lang="zh-CN" altLang="en-US" sz="16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2881" y="1218"/>
              <a:ext cx="1134" cy="11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01</a:t>
              </a:r>
              <a:endParaRPr lang="en-US" altLang="zh-CN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1829435" y="1531620"/>
            <a:ext cx="8680450" cy="707390"/>
            <a:chOff x="2881" y="2451"/>
            <a:chExt cx="13670" cy="1114"/>
          </a:xfrm>
        </p:grpSpPr>
        <p:sp>
          <p:nvSpPr>
            <p:cNvPr id="144" name="文本框 143"/>
            <p:cNvSpPr txBox="1"/>
            <p:nvPr>
              <p:custDataLst>
                <p:tags r:id="rId2"/>
              </p:custDataLst>
            </p:nvPr>
          </p:nvSpPr>
          <p:spPr>
            <a:xfrm>
              <a:off x="4037" y="2451"/>
              <a:ext cx="12514" cy="11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</a:defRPr>
              </a:lvl1pPr>
            </a:lstStyle>
            <a:p>
              <a:pPr algn="l" fontAlgn="auto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看盘顺序是：先 大盘 --&gt;再 板块、主题 --&gt; 最后 个股</a:t>
              </a:r>
              <a:endParaRPr lang="zh-CN" altLang="en-US" sz="16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2881" y="2451"/>
              <a:ext cx="1134" cy="11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02</a:t>
              </a:r>
              <a:endParaRPr lang="en-US" altLang="zh-CN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1829435" y="2299970"/>
            <a:ext cx="8680450" cy="707390"/>
            <a:chOff x="2881" y="3685"/>
            <a:chExt cx="13670" cy="1114"/>
          </a:xfrm>
        </p:grpSpPr>
        <p:sp>
          <p:nvSpPr>
            <p:cNvPr id="147" name="文本框 146"/>
            <p:cNvSpPr txBox="1"/>
            <p:nvPr>
              <p:custDataLst>
                <p:tags r:id="rId3"/>
              </p:custDataLst>
            </p:nvPr>
          </p:nvSpPr>
          <p:spPr>
            <a:xfrm>
              <a:off x="4037" y="3685"/>
              <a:ext cx="12514" cy="11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 lang="zh-CN" altLang="en-US" sz="160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涨停棱镜中股票加入股票池中，涨停棱镜主力净买额前8加入股票池，主选三共振主题进行操作。</a:t>
              </a:r>
              <a:endParaRPr lang="zh-CN" altLang="en-US" sz="1600" dirty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2881" y="3685"/>
              <a:ext cx="1134" cy="11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03</a:t>
              </a:r>
              <a:endParaRPr lang="en-US" altLang="zh-CN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1829435" y="3068320"/>
            <a:ext cx="8680450" cy="707390"/>
            <a:chOff x="2881" y="4918"/>
            <a:chExt cx="13670" cy="1114"/>
          </a:xfrm>
        </p:grpSpPr>
        <p:sp>
          <p:nvSpPr>
            <p:cNvPr id="154" name="文本框 153"/>
            <p:cNvSpPr txBox="1"/>
            <p:nvPr>
              <p:custDataLst>
                <p:tags r:id="rId4"/>
              </p:custDataLst>
            </p:nvPr>
          </p:nvSpPr>
          <p:spPr>
            <a:xfrm>
              <a:off x="4037" y="4918"/>
              <a:ext cx="12514" cy="11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</a:defRPr>
              </a:lvl1pPr>
            </a:lstStyle>
            <a:p>
              <a:pPr fontAlgn="auto">
                <a:lnSpc>
                  <a:spcPts val="216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sym typeface="+mn-ea"/>
                </a:rPr>
                <a:t>三共振操作时，看前期操作过的股票，是否有回档，符合买卖规则的，符合则上车</a:t>
              </a:r>
              <a:endParaRPr lang="zh-CN" altLang="en-US" sz="1600" dirty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2881" y="4918"/>
              <a:ext cx="1134" cy="11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04</a:t>
              </a:r>
              <a:endParaRPr lang="en-US" altLang="zh-CN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1829435" y="3836670"/>
            <a:ext cx="8680450" cy="707390"/>
            <a:chOff x="2881" y="6152"/>
            <a:chExt cx="13670" cy="1114"/>
          </a:xfrm>
        </p:grpSpPr>
        <p:sp>
          <p:nvSpPr>
            <p:cNvPr id="157" name="文本框 156"/>
            <p:cNvSpPr txBox="1"/>
            <p:nvPr>
              <p:custDataLst>
                <p:tags r:id="rId5"/>
              </p:custDataLst>
            </p:nvPr>
          </p:nvSpPr>
          <p:spPr>
            <a:xfrm>
              <a:off x="4037" y="6152"/>
              <a:ext cx="12514" cy="11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</a:defRPr>
              </a:lvl1pPr>
            </a:lstStyle>
            <a:p>
              <a:pPr fontAlgn="auto">
                <a:lnSpc>
                  <a:spcPct val="100000"/>
                </a:lnSpc>
              </a:pPr>
              <a:r>
                <a:rPr lang="zh-CN" altLang="en-US" sz="150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使用智能盯盘功能对股票池股票进行优选，用主力净买额进行降序排序，10点前进行选股，常用指标 滚动净利润连续增长、主力状态变紫，主力变紫、智能交易B点中短线结合打钩选股，具体根据大盘状态等进行指标配合！</a:t>
              </a:r>
              <a:endParaRPr lang="zh-CN" altLang="en-US" sz="1500" dirty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2881" y="6152"/>
              <a:ext cx="1134" cy="11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05</a:t>
              </a:r>
              <a:endParaRPr lang="en-US" altLang="zh-CN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829435" y="4605020"/>
            <a:ext cx="8680450" cy="707390"/>
            <a:chOff x="2881" y="7385"/>
            <a:chExt cx="13670" cy="1114"/>
          </a:xfrm>
        </p:grpSpPr>
        <p:sp>
          <p:nvSpPr>
            <p:cNvPr id="160" name="文本框 159"/>
            <p:cNvSpPr txBox="1"/>
            <p:nvPr>
              <p:custDataLst>
                <p:tags r:id="rId6"/>
              </p:custDataLst>
            </p:nvPr>
          </p:nvSpPr>
          <p:spPr>
            <a:xfrm>
              <a:off x="4037" y="7385"/>
              <a:ext cx="12514" cy="11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90000" tIns="46800" rIns="90000" bIns="46800" anchor="ctr" anchorCtr="0"/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</a:defRPr>
              </a:lvl1pPr>
            </a:lstStyle>
            <a:p>
              <a:r>
                <a:rPr lang="zh-CN" altLang="en-US" sz="160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优选蓝线下移B点，符合双B双紫战法，从底部做起，跑赢大盘，有超级单助攻，当日涨幅超过5%切勿追涨，前期涨幅超过50%以上切勿追高。</a:t>
              </a:r>
              <a:endParaRPr lang="zh-CN" altLang="en-US" sz="1600" dirty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2881" y="7385"/>
              <a:ext cx="1134" cy="11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06</a:t>
              </a:r>
              <a:endParaRPr lang="en-US" altLang="zh-CN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1829435" y="5373370"/>
            <a:ext cx="8680450" cy="707390"/>
            <a:chOff x="2881" y="8618"/>
            <a:chExt cx="13670" cy="1114"/>
          </a:xfrm>
        </p:grpSpPr>
        <p:sp>
          <p:nvSpPr>
            <p:cNvPr id="163" name="文本框 162"/>
            <p:cNvSpPr txBox="1"/>
            <p:nvPr>
              <p:custDataLst>
                <p:tags r:id="rId7"/>
              </p:custDataLst>
            </p:nvPr>
          </p:nvSpPr>
          <p:spPr>
            <a:xfrm>
              <a:off x="4037" y="8618"/>
              <a:ext cx="12514" cy="11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90000" tIns="46800" rIns="90000" bIns="46800" anchor="ctr" anchorCtr="0"/>
            <a:lstStyle>
              <a:defPPr>
                <a:defRPr lang="zh-CN"/>
              </a:defPPr>
              <a:lvl1pPr>
                <a:defRPr sz="2800">
                  <a:solidFill>
                    <a:srgbClr val="FFFFFF"/>
                  </a:solidFill>
                </a:defRPr>
              </a:lvl1pPr>
            </a:lstStyle>
            <a:p>
              <a:pPr algn="l" fontAlgn="auto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1600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  <a:sym typeface="+mn-ea"/>
                </a:rPr>
                <a:t>双B点买入3成，抬升B点加仓5成，蓝线走平仓位减半，蓝线上移 资金翻红 加仓，出S点仓位再减半，出双S点走人。</a:t>
              </a:r>
              <a:endParaRPr lang="zh-CN" altLang="en-US" sz="16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endParaRPr>
            </a:p>
          </p:txBody>
        </p:sp>
        <p:sp>
          <p:nvSpPr>
            <p:cNvPr id="164" name="矩形 163"/>
            <p:cNvSpPr/>
            <p:nvPr/>
          </p:nvSpPr>
          <p:spPr>
            <a:xfrm>
              <a:off x="2881" y="8618"/>
              <a:ext cx="1134" cy="11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b="1">
                  <a:solidFill>
                    <a:schemeClr val="tx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07</a:t>
              </a:r>
              <a:endParaRPr lang="en-US" altLang="zh-CN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</p:spTree>
    <p:custDataLst>
      <p:tags r:id="rId8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</a:t>
            </a:r>
            <a:r>
              <a:rPr lang="zh-CN" altLang="en-US" sz="42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每年把握3-5次确定性的机会</a:t>
            </a:r>
            <a:endParaRPr lang="zh-CN" altLang="en-US" sz="4200" b="1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4200" b="1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331585" y="1162685"/>
            <a:ext cx="4999969" cy="4893880"/>
            <a:chOff x="9972" y="1828"/>
            <a:chExt cx="8593" cy="85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72" y="1828"/>
              <a:ext cx="8491" cy="859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72" y="9576"/>
              <a:ext cx="8593" cy="845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745490" y="1282700"/>
            <a:ext cx="5420995" cy="4292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用好智尊版，升级好智尊版，等待这种稳中求胜的投资机遇！如果没有做好准备，哪怕捡钱都不利索。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0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稳健中线波段最简单有效的盈利思路：</a:t>
            </a:r>
            <a:endParaRPr lang="zh-CN" altLang="en-US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三共振双</a:t>
            </a:r>
            <a:r>
              <a:rPr lang="en-US" altLang="zh-CN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B</a:t>
            </a:r>
            <a:r>
              <a:rPr lang="zh-CN" altLang="en-US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战法</a:t>
            </a:r>
            <a:r>
              <a:rPr lang="en-US" altLang="zh-CN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双紫出击</a:t>
            </a:r>
            <a:endParaRPr lang="zh-CN" altLang="en-US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b="1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关注核心关键点：</a:t>
            </a:r>
            <a:endParaRPr lang="zh-CN" altLang="en-US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L="342900" indent="-342900"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，单季或者滚动净利润最好大于</a:t>
            </a: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个亿以上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，白色线代表利润增速的趋势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，明显的阶梯状向上就是最好的</a:t>
            </a:r>
            <a:endParaRPr lang="zh-CN" altLang="en-US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:A1120619100003</a:t>
            </a:r>
            <a:endParaRPr lang="en-US" altLang="zh-CN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7635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27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: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15</a:t>
            </a:r>
            <a:endParaRPr lang="en-US"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经传多赢投研总监，北京大学金融系毕业，坚持以资金推动论为研究核心，形成了以机构思路选股，游资思路跟踪的稳健投资模型。课程讲解以用户实际使用为标准，内容通俗易懂，深受广大用户的喜爱！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350" y="1215390"/>
            <a:ext cx="6845300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业绩大增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风口擒龙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4" name="图片 3" descr="杨老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1480" y="641350"/>
            <a:ext cx="3295650" cy="55778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pic>
        <p:nvPicPr>
          <p:cNvPr id="39" name="图片 38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461962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 dirty="0">
                <a:solidFill>
                  <a:srgbClr val="FEF1BE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预期投资库选股应用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862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86225" y="4331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0 5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 dirty="0">
                <a:solidFill>
                  <a:srgbClr val="FEF1BE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财务选股-基本面分析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1725" y="2948305"/>
            <a:ext cx="5340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000" dirty="0">
                <a:solidFill>
                  <a:srgbClr val="FEF1BE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价值分析选股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11725" y="4414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sz="3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操作买卖细则应用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11725" y="3815715"/>
            <a:ext cx="5340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000">
                <a:solidFill>
                  <a:srgbClr val="FEF1BE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智能盯盘：中短线选股法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1725" y="3815715"/>
            <a:ext cx="5340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000">
                <a:solidFill>
                  <a:srgbClr val="FEF1BE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智能盯盘：中短线选股法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曙光初现，有没有拐点？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2275" y="796925"/>
            <a:ext cx="11347450" cy="5768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预期投资库选股应用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767715"/>
            <a:ext cx="11749405" cy="56648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557613" y="1487930"/>
            <a:ext cx="8161259" cy="1076103"/>
            <a:chOff x="3767" y="1715"/>
            <a:chExt cx="14659" cy="1811"/>
          </a:xfrm>
        </p:grpSpPr>
        <p:sp>
          <p:nvSpPr>
            <p:cNvPr id="2" name="文本框 1"/>
            <p:cNvSpPr txBox="1"/>
            <p:nvPr/>
          </p:nvSpPr>
          <p:spPr>
            <a:xfrm>
              <a:off x="3767" y="2544"/>
              <a:ext cx="6568" cy="9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双</a:t>
              </a:r>
              <a:r>
                <a:rPr lang="en-US" altLang="zh-CN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B</a:t>
              </a:r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双紫牛</a:t>
              </a:r>
              <a:r>
                <a:rPr lang="en-US" altLang="zh-CN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=</a:t>
              </a:r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底部抬高双</a:t>
              </a:r>
              <a:r>
                <a:rPr lang="en-US" altLang="zh-CN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B</a:t>
              </a:r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牛</a:t>
              </a:r>
              <a:r>
                <a:rPr lang="en-US" altLang="zh-CN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+</a:t>
              </a:r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滚动净利润五季度递增</a:t>
              </a:r>
              <a:r>
                <a:rPr lang="en-US" altLang="zh-CN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+</a:t>
              </a:r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主力动向紫色</a:t>
              </a:r>
              <a:endParaRPr lang="zh-CN" alt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640" y="1715"/>
              <a:ext cx="4786" cy="5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主线风口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净利润同步连续增长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sp>
        <p:nvSpPr>
          <p:cNvPr id="5" name="文本框 4"/>
          <p:cNvSpPr txBox="1"/>
          <p:nvPr userDrawn="1"/>
        </p:nvSpPr>
        <p:spPr>
          <a:xfrm>
            <a:off x="421005" y="67310"/>
            <a:ext cx="1219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真正想要做一个大牛股必须学会应用预测大数据功能</a:t>
            </a:r>
            <a:endParaRPr lang="zh-CN" altLang="en-US" sz="2400" b="1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728980"/>
            <a:ext cx="11703050" cy="58350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595487" y="1487930"/>
            <a:ext cx="9122750" cy="1730916"/>
            <a:chOff x="2040" y="1715"/>
            <a:chExt cx="16386" cy="2913"/>
          </a:xfrm>
        </p:grpSpPr>
        <p:sp>
          <p:nvSpPr>
            <p:cNvPr id="2" name="文本框 1"/>
            <p:cNvSpPr txBox="1"/>
            <p:nvPr/>
          </p:nvSpPr>
          <p:spPr>
            <a:xfrm>
              <a:off x="2040" y="3646"/>
              <a:ext cx="6568" cy="98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双</a:t>
              </a:r>
              <a:r>
                <a:rPr lang="en-US" altLang="zh-CN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B</a:t>
              </a:r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双紫牛</a:t>
              </a:r>
              <a:r>
                <a:rPr lang="en-US" altLang="zh-CN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=</a:t>
              </a:r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底部抬高双</a:t>
              </a:r>
              <a:r>
                <a:rPr lang="en-US" altLang="zh-CN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B</a:t>
              </a:r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牛</a:t>
              </a:r>
              <a:r>
                <a:rPr lang="en-US" altLang="zh-CN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+</a:t>
              </a:r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滚动净利润五季度递增</a:t>
              </a:r>
              <a:r>
                <a:rPr lang="en-US" altLang="zh-CN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+</a:t>
              </a:r>
              <a:r>
                <a:rPr lang="zh-CN" altLang="en-US" sz="1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主力动向紫色</a:t>
              </a:r>
              <a:endParaRPr lang="zh-CN" alt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640" y="1715"/>
              <a:ext cx="4786" cy="5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主线风口</a:t>
              </a:r>
              <a:r>
                <a:rPr lang="en-US" altLang="zh-CN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+</a:t>
              </a: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rPr>
                <a:t>净利润同步连续增长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sp>
        <p:nvSpPr>
          <p:cNvPr id="5" name="文本框 4"/>
          <p:cNvSpPr txBox="1"/>
          <p:nvPr userDrawn="1"/>
        </p:nvSpPr>
        <p:spPr>
          <a:xfrm>
            <a:off x="421005" y="67310"/>
            <a:ext cx="1219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>
                <a:gradFill>
                  <a:gsLst>
                    <a:gs pos="0">
                      <a:srgbClr val="FFFAE9"/>
                    </a:gs>
                    <a:gs pos="100000">
                      <a:srgbClr val="FDF248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真正想要做一个大牛股必须学会应用预测大数据功能</a:t>
            </a:r>
            <a:endParaRPr lang="zh-CN" altLang="en-US" sz="2400" b="1" dirty="0">
              <a:gradFill>
                <a:gsLst>
                  <a:gs pos="0">
                    <a:srgbClr val="FFFAE9"/>
                  </a:gs>
                  <a:gs pos="100000">
                    <a:srgbClr val="FDF248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财务选股：基本面分析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戴维斯双击会再怎么样？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905" y="737235"/>
            <a:ext cx="11678920" cy="5855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UNIT_PLACING_PICTURE_USER_VIEWPORT" val="{&quot;height&quot;:8950,&quot;width&quot;:17870}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UNIT_PLACING_PICTURE_USER_VIEWPORT" val="{&quot;height&quot;:5928,&quot;width&quot;:6233}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f"/>
  <p:tag name="KSO_WM_UNIT_INDEX" val="1_1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17_5*l_h_f*1_1_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f"/>
  <p:tag name="KSO_WM_UNIT_INDEX" val="1_1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17_5*l_h_f*1_1_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f"/>
  <p:tag name="KSO_WM_UNIT_INDEX" val="1_1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17_5*l_h_f*1_1_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f"/>
  <p:tag name="KSO_WM_UNIT_INDEX" val="1_1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17_5*l_h_f*1_1_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f"/>
  <p:tag name="KSO_WM_UNIT_INDEX" val="1_1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17_5*l_h_f*1_1_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f"/>
  <p:tag name="KSO_WM_UNIT_INDEX" val="1_1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17_5*l_h_f*1_1_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17"/>
  <p:tag name="KSO_WM_UNIT_TYPE" val="l_h_f"/>
  <p:tag name="KSO_WM_UNIT_INDEX" val="1_1_1"/>
  <p:tag name="KSO_WM_UNIT_LAYERLEVEL" val="1_1_1"/>
  <p:tag name="KSO_WM_UNIT_VALUE" val="11"/>
  <p:tag name="KSO_WM_UNIT_HIGHLIGHT" val="0"/>
  <p:tag name="KSO_WM_UNIT_COMPATIBLE" val="0"/>
  <p:tag name="KSO_WM_UNIT_CLEAR" val="0"/>
  <p:tag name="KSO_WM_UNIT_PRESET_TEXT_INDEX" val="3"/>
  <p:tag name="KSO_WM_UNIT_PRESET_TEXT_LEN" val="17"/>
  <p:tag name="KSO_WM_DIAGRAM_GROUP_CODE" val="l1-1"/>
  <p:tag name="KSO_WM_UNIT_ID" val="diagram20170317_5*l_h_f*1_1_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COMMONDATA" val="eyJoZGlkIjoiNzcwN2EyNDZjZTA2ODVhZTc3ZDAzY2QyMDBhMDQyMzQifQ=="/>
  <p:tag name="KSO_WPP_MARK_KEY" val="fa04c0f7-1acf-48b7-bb7e-9a4cb015a7d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1585</Words>
  <Application>WPS 演示</Application>
  <PresentationFormat>宽屏</PresentationFormat>
  <Paragraphs>173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Normal</vt:lpstr>
      <vt:lpstr>思源黑体 CN Light</vt:lpstr>
      <vt:lpstr>思源黑体 CN Medium</vt:lpstr>
      <vt:lpstr>思源黑体 CN Bold</vt:lpstr>
      <vt:lpstr>思源黑体 CN Regular</vt:lpstr>
      <vt:lpstr>Impact</vt:lpstr>
      <vt:lpstr>Arial Unicode MS</vt:lpstr>
      <vt:lpstr>Calibri</vt:lpstr>
      <vt:lpstr>华文彩云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221</cp:revision>
  <dcterms:created xsi:type="dcterms:W3CDTF">2019-06-19T02:08:00Z</dcterms:created>
  <dcterms:modified xsi:type="dcterms:W3CDTF">2022-09-26T07:35:36Z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9BDEE3B8AC324402B6D94FCE03BE2C72</vt:lpwstr>
  </property>
</Properties>
</file>