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handoutMasterIdLst>
    <p:handoutMasterId r:id="rId24"/>
  </p:handoutMasterIdLst>
  <p:sldIdLst>
    <p:sldId id="256" r:id="rId3"/>
    <p:sldId id="305" r:id="rId4"/>
    <p:sldId id="267" r:id="rId6"/>
    <p:sldId id="321" r:id="rId7"/>
    <p:sldId id="322" r:id="rId8"/>
    <p:sldId id="323" r:id="rId9"/>
    <p:sldId id="269" r:id="rId10"/>
    <p:sldId id="271" r:id="rId11"/>
    <p:sldId id="306" r:id="rId12"/>
    <p:sldId id="289" r:id="rId13"/>
    <p:sldId id="336" r:id="rId14"/>
    <p:sldId id="337" r:id="rId15"/>
    <p:sldId id="310" r:id="rId16"/>
    <p:sldId id="347" r:id="rId17"/>
    <p:sldId id="346" r:id="rId18"/>
    <p:sldId id="324" r:id="rId19"/>
    <p:sldId id="348" r:id="rId20"/>
    <p:sldId id="319" r:id="rId21"/>
    <p:sldId id="353" r:id="rId22"/>
    <p:sldId id="272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454"/>
    <a:srgbClr val="EC5F74"/>
    <a:srgbClr val="FFAC35"/>
    <a:srgbClr val="FFAF3D"/>
    <a:srgbClr val="B34500"/>
    <a:srgbClr val="FFBF75"/>
    <a:srgbClr val="FFD483"/>
    <a:srgbClr val="FFEFCE"/>
    <a:srgbClr val="FFD585"/>
    <a:srgbClr val="FFE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07"/>
        <p:guide pos="3840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gs" Target="tags/tag52.xml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856865" y="4541520"/>
            <a:ext cx="647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9</a:t>
            </a:r>
            <a:r>
              <a:rPr lang="zh-CN" altLang="en-US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1</a:t>
            </a:r>
            <a:r>
              <a:rPr lang="zh-CN" altLang="en-US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-9</a:t>
            </a:r>
            <a:r>
              <a:rPr lang="zh-CN" altLang="en-US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29</a:t>
            </a:r>
            <a:r>
              <a:rPr lang="zh-CN" altLang="en-US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日，每周日</a:t>
            </a:r>
            <a:r>
              <a:rPr lang="en-US" altLang="zh-CN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20:15</a:t>
            </a:r>
            <a:endParaRPr lang="en-US" altLang="zh-CN" sz="2800">
              <a:solidFill>
                <a:srgbClr val="B34500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资深投顾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许为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| 执业编号: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A1120619060011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风险提示:观点基于软件数据和理论模型分析，仅供参考，不构成买卖建议，股市有风险，投资需谨慎。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资深投顾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高国才 | 执业编号:A1120614110001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经传多赢投资顾问:苏柏安 | 执业编号:A1120619080002  风险提示:观点基于软件数据和理论模型分析，仅供参考，不构成买卖建议，股市有风险，投资需谨慎。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陈锵行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| 执业编号:A1120620020001  风险提示:观点基于软件数据和理论模型分析，仅供参考，不构成买卖建议，股市有风险，投资需谨慎。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资深投顾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| 执业编号:A1120616040002  风险提示:观点基于软件数据和理论模型分析，仅供参考，不构成买卖建议，股市有风险，投资需谨慎。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资深投顾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王延龙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| 执业编号:A1120615060002  风险提示:观点基于软件数据和理论模型分析，仅供参考，不构成买卖建议，股市有风险，投资需谨慎。</a:t>
            </a:r>
            <a:endParaRPr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3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6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4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8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9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0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3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9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涨价周期，提高中长线操作信心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510" y="5509895"/>
            <a:ext cx="112807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</a:rPr>
              <a:t>不同季度，相关产品的上涨概率。中长线模型，怕的不是被套和熬，怕的是再也涨不回去。而舆情猎手的</a:t>
            </a:r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</a:rPr>
              <a:t>涨价周期</a:t>
            </a: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</a:rPr>
              <a:t>会告诉你相关高胜率板块，今年不涨明年可能上涨的概率很大。补仓自救还是上仓位赚更多，都会有十足的底气，用钱来验证你的逻辑。</a:t>
            </a:r>
            <a:endParaRPr lang="en-US" altLang="zh-CN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30" y="1061720"/>
            <a:ext cx="4074160" cy="4347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65" y="1825625"/>
            <a:ext cx="6756400" cy="2820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提高控盘大师以上版本胜率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5295" y="5386070"/>
            <a:ext cx="112807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控盘回档金叉</a:t>
            </a: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，只是解决了基础图形操作的问题。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ctr">
              <a:buClrTx/>
              <a:buSzTx/>
              <a:buFontTx/>
            </a:pP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而叠加了</a:t>
            </a:r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券商金股</a:t>
            </a: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，让券商分析师帮你再次筛选下个股后操作，胜率会大大提高。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230" y="1555750"/>
            <a:ext cx="3835400" cy="340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275" y="1978343"/>
            <a:ext cx="7991475" cy="2558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选择困难症？明星券商解决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5613" y="5627370"/>
            <a:ext cx="112807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</a:rPr>
              <a:t>若近期找对个股方向，但是择股胜率没有券商高，可以参考下券商提供的个股。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4425" y="1182370"/>
            <a:ext cx="7423150" cy="4208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9050" y="2875598"/>
            <a:ext cx="96139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综合实战演示</a:t>
            </a:r>
            <a:endParaRPr lang="zh-CN" altLang="en-US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8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步骤一：确认板块方向</a:t>
            </a:r>
            <a:endParaRPr lang="zh-CN" sz="38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6853" y="5628640"/>
            <a:ext cx="66782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>
                <a:solidFill>
                  <a:srgbClr val="FF0000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  <a:sym typeface="+mn-ea"/>
              </a:rPr>
              <a:t>四季度白酒上涨胜率在涨价周期中一目了然</a:t>
            </a:r>
            <a:endParaRPr lang="zh-CN">
              <a:solidFill>
                <a:srgbClr val="FF0000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568" y="1330325"/>
            <a:ext cx="9206865" cy="4081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8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步骤二：确认战法模型</a:t>
            </a:r>
            <a:endParaRPr lang="zh-CN" sz="38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5605" y="910590"/>
            <a:ext cx="8860790" cy="4793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53210" y="5703570"/>
            <a:ext cx="95002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至猎战法（业绩背离</a:t>
            </a:r>
            <a:r>
              <a:rPr lang="en-US" alt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低估值）</a:t>
            </a:r>
            <a:r>
              <a:rPr lang="zh-CN" altLang="en-US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：滚动净利润新高，股价没有新高，同时智能估值相对估值处于蓝色或者绿色低估值的区域</a:t>
            </a:r>
            <a:endParaRPr lang="zh-CN" altLang="en-US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8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步骤三：借力券商分析师，精选个股</a:t>
            </a:r>
            <a:endParaRPr lang="zh-CN" sz="38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1136650"/>
            <a:ext cx="5871210" cy="1897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10" y="1161415"/>
            <a:ext cx="5854700" cy="18662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890" y="3237230"/>
            <a:ext cx="7797165" cy="31661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8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步骤四：耐心等待</a:t>
            </a:r>
            <a:r>
              <a:rPr lang="en-US" altLang="zh-CN" sz="38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b</a:t>
            </a:r>
            <a:r>
              <a:rPr lang="zh-CN" altLang="en-US" sz="38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点回档金叉</a:t>
            </a:r>
            <a:endParaRPr lang="zh-CN" sz="38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240" y="1068705"/>
            <a:ext cx="8874760" cy="5338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猎手-9月横版-09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_1080王延龙9.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25475" y="969010"/>
            <a:ext cx="86582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cs typeface="思源黑体 CN Medium" panose="020B0600000000000000" charset="-122"/>
              </a:rPr>
              <a:t>综合实战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cs typeface="思源黑体 CN Medium" panose="020B0600000000000000" charset="-122"/>
              </a:rPr>
              <a:t>直击舆情前线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</a:t>
            </a:r>
            <a:r>
              <a:rPr lang="en-US" altLang="zh-CN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:A1120616040002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26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4" name="图片 3" descr="宓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0785" y="698500"/>
            <a:ext cx="3392170" cy="54381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933440" y="1376045"/>
            <a:ext cx="5437505" cy="3833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回顾前三节课所学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交易口诀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舆情猎手的补丁效果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综合实战演示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03470" y="1437323"/>
            <a:ext cx="955040" cy="4511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04/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5405" y="2875598"/>
            <a:ext cx="95211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回顾上节课所学</a:t>
            </a:r>
            <a:endParaRPr lang="zh-CN" altLang="en-US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回顾舆情猎手的三个模块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440" y="1111885"/>
            <a:ext cx="10185400" cy="305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4166235"/>
            <a:ext cx="3384550" cy="2044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92320" y="4869180"/>
            <a:ext cx="6617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三上调，</a:t>
            </a: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寻找券商强烈推荐的个股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券商金股，</a:t>
            </a: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在找对主题的情况下，提高选对个股的胜率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 lang="zh-CN">
                <a:solidFill>
                  <a:srgbClr val="FF0000"/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明星券商，</a:t>
            </a:r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在券商金股的基础上，进一步寻找高胜率的个股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舆情猎手有个问题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07883" y="2151380"/>
            <a:ext cx="79762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没有任何一个软件指标可以一招鲜吃遍天下，他们都有相应的适用环境。比如超跌反弹胜率很高，但是市场没有出现蓝色超跌他几乎就没有用武之地，有时候夸张的话，三年都未必能用这个方法和模型。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 lang="zh-CN"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那么，舆情猎手的真正使用环境是如何的？或者说，他是如何与其他软件模块综合使用的？</a:t>
            </a:r>
            <a:endParaRPr lang="zh-CN"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5405" y="2875598"/>
            <a:ext cx="95211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交易口诀</a:t>
            </a:r>
            <a:endParaRPr lang="zh-CN" altLang="en-US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交易口诀和资金闭环图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4805" y="1420495"/>
            <a:ext cx="430720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大盘板块到个股，按序操作不要慌。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战法无谓好与坏，适合自己方徜徉。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选股不等同买 入，出信号时才入场。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高胜率区敢重仓，一击不中先离场。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低胜率区小仓练，学习为主本为王。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三天原则需记牢 ，十点不足清减 仓。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拉高减半博主浪，负三清仓必离场。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牛线下移躲风险，三卖原则放心上。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  <a:p>
            <a:pPr algn="just"/>
            <a:r>
              <a:rPr>
                <a:latin typeface="Noto Sans S Chinese Regular" panose="020B0500000000000000" charset="-122"/>
                <a:ea typeface="Noto Sans S Chinese Regular" panose="020B0500000000000000" charset="-122"/>
                <a:cs typeface="Noto Sans S Chinese Regular" panose="020B0500000000000000" charset="-122"/>
              </a:rPr>
              <a:t>资金闭环图记牢，股海纵横寿命长。</a:t>
            </a:r>
            <a:endParaRPr>
              <a:latin typeface="Noto Sans S Chinese Regular" panose="020B0500000000000000" charset="-122"/>
              <a:ea typeface="Noto Sans S Chinese Regular" panose="020B0500000000000000" charset="-122"/>
              <a:cs typeface="Noto Sans S Chinese Regular" panose="020B05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211955" y="2214245"/>
            <a:ext cx="7635875" cy="34994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9050" y="2875598"/>
            <a:ext cx="96139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舆情猎手的补丁效果</a:t>
            </a:r>
            <a:endParaRPr lang="zh-CN" altLang="en-US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COMMONDATA" val="eyJoZGlkIjoiN2MzMWVlNDI0ZjU1NWVkNTM5YjkzYzJkZDAyMTI1Y2IifQ=="/>
  <p:tag name="KSO_WPP_MARK_KEY" val="257877f6-fe8c-4c47-ab4c-274c99a6a79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</Words>
  <Application>WPS 演示</Application>
  <PresentationFormat>宽屏</PresentationFormat>
  <Paragraphs>95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Noto Sans S Chinese Medium</vt:lpstr>
      <vt:lpstr>思源黑体 CN Normal</vt:lpstr>
      <vt:lpstr>黑体</vt:lpstr>
      <vt:lpstr>思源黑体 CN Light</vt:lpstr>
      <vt:lpstr>Noto Sans S Chinese Light</vt:lpstr>
      <vt:lpstr>思源黑体 CN Bold</vt:lpstr>
      <vt:lpstr>Noto Sans S Chinese Bold</vt:lpstr>
      <vt:lpstr>思源黑体 CN Medium</vt:lpstr>
      <vt:lpstr>Noto Sans S Chinese Regular</vt:lpstr>
      <vt:lpstr>DIN Black</vt:lpstr>
      <vt:lpstr>Segoe Print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服务部</cp:lastModifiedBy>
  <cp:revision>244</cp:revision>
  <dcterms:created xsi:type="dcterms:W3CDTF">2019-06-19T02:08:00Z</dcterms:created>
  <dcterms:modified xsi:type="dcterms:W3CDTF">2022-09-26T05:51:21Z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7CC936E571214901BCA1DB7A94B77F8C</vt:lpwstr>
  </property>
</Properties>
</file>