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80" r:id="rId3"/>
    <p:sldId id="268" r:id="rId4"/>
    <p:sldId id="266" r:id="rId5"/>
    <p:sldId id="267" r:id="rId6"/>
    <p:sldId id="26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1" r:id="rId17"/>
    <p:sldId id="292" r:id="rId18"/>
    <p:sldId id="290" r:id="rId19"/>
    <p:sldId id="298" r:id="rId20"/>
    <p:sldId id="299" r:id="rId21"/>
    <p:sldId id="271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80" y="114"/>
      </p:cViewPr>
      <p:guideLst>
        <p:guide orient="horz" pos="221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66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5E9AA-2504-4FA7-BD62-57537D6B2E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38970-0EAE-4951-BCC8-26AFAF5E8BB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1920_1080-PPT封面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经传多赢投研总监：杨春虎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丨执业编号：A1120619100003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1270" y="6582410"/>
            <a:ext cx="12192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经传多赢投顾总监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孙硌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丨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执业编号：A1120613090005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高国才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丨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执业编号：A1120614110001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-700-3809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炒股进阶强化班-经传多赢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29.xml"/><Relationship Id="rId18" Type="http://schemas.openxmlformats.org/officeDocument/2006/relationships/tags" Target="../tags/tag28.xml"/><Relationship Id="rId17" Type="http://schemas.openxmlformats.org/officeDocument/2006/relationships/tags" Target="../tags/tag27.xml"/><Relationship Id="rId16" Type="http://schemas.openxmlformats.org/officeDocument/2006/relationships/tags" Target="../tags/tag26.xml"/><Relationship Id="rId15" Type="http://schemas.openxmlformats.org/officeDocument/2006/relationships/tags" Target="../tags/tag25.xml"/><Relationship Id="rId14" Type="http://schemas.openxmlformats.org/officeDocument/2006/relationships/tags" Target="../tags/tag2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5.xml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6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8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9.xml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0.xml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1.xml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2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3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4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1.xml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4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image" Target="../media/image16.png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image" Target="../media/image15.png"/><Relationship Id="rId26" Type="http://schemas.openxmlformats.org/officeDocument/2006/relationships/slideLayout" Target="../slideLayouts/slideLayout5.xml"/><Relationship Id="rId25" Type="http://schemas.openxmlformats.org/officeDocument/2006/relationships/tags" Target="../tags/tag51.xml"/><Relationship Id="rId24" Type="http://schemas.openxmlformats.org/officeDocument/2006/relationships/image" Target="../media/image22.png"/><Relationship Id="rId23" Type="http://schemas.openxmlformats.org/officeDocument/2006/relationships/tags" Target="../tags/tag50.xml"/><Relationship Id="rId22" Type="http://schemas.openxmlformats.org/officeDocument/2006/relationships/tags" Target="../tags/tag49.xml"/><Relationship Id="rId21" Type="http://schemas.openxmlformats.org/officeDocument/2006/relationships/image" Target="../media/image21.png"/><Relationship Id="rId20" Type="http://schemas.openxmlformats.org/officeDocument/2006/relationships/tags" Target="../tags/tag48.xml"/><Relationship Id="rId2" Type="http://schemas.openxmlformats.org/officeDocument/2006/relationships/tags" Target="../tags/tag36.xml"/><Relationship Id="rId19" Type="http://schemas.openxmlformats.org/officeDocument/2006/relationships/tags" Target="../tags/tag47.xml"/><Relationship Id="rId18" Type="http://schemas.openxmlformats.org/officeDocument/2006/relationships/image" Target="../media/image20.png"/><Relationship Id="rId17" Type="http://schemas.openxmlformats.org/officeDocument/2006/relationships/tags" Target="../tags/tag46.xml"/><Relationship Id="rId16" Type="http://schemas.openxmlformats.org/officeDocument/2006/relationships/tags" Target="../tags/tag45.xml"/><Relationship Id="rId15" Type="http://schemas.openxmlformats.org/officeDocument/2006/relationships/image" Target="../media/image19.png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image" Target="../media/image18.png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2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4.xml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1712" y="805372"/>
            <a:ext cx="9208576" cy="4987979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业绩暴增带来波段强势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453007" y="5752359"/>
            <a:ext cx="7285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同比增长，环比增长，业绩暴增带来未来市场预期</a:t>
            </a:r>
            <a:endParaRPr lang="en-US" altLang="zh-CN" sz="2000" b="1" dirty="0"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业绩是机构炒作的核心逻辑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业绩暴增的选择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0" y="5621020"/>
            <a:ext cx="10744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价投</a:t>
            </a:r>
            <a:r>
              <a:rPr lang="en-US" alt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-AI</a:t>
            </a:r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预期或预期投资库</a:t>
            </a:r>
            <a:r>
              <a:rPr lang="en-US" alt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高精准或高成功</a:t>
            </a:r>
            <a:r>
              <a:rPr lang="en-US" alt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业绩环比同比大增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0976" y="737235"/>
            <a:ext cx="8710047" cy="471794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224280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业绩大增的实战使用</a:t>
            </a:r>
            <a:endParaRPr lang="zh-CN" altLang="en-US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5" y="0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200" b="1" spc="-2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备战四季度</a:t>
            </a:r>
            <a:endParaRPr lang="zh-CN" altLang="en-US" sz="4200" b="1" spc="-20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90943" y="5761355"/>
            <a:ext cx="9810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三季度结束，马上选四季度业绩大增股，等机会布局（现在少量，等待大量）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5589" y="983410"/>
            <a:ext cx="8820821" cy="47779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592" y="1871825"/>
            <a:ext cx="5210293" cy="29417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3593" y="750160"/>
            <a:ext cx="9324814" cy="5050941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业绩暴增的选择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23900" y="5908450"/>
            <a:ext cx="10744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价投</a:t>
            </a:r>
            <a:r>
              <a:rPr lang="en-US" alt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-AI</a:t>
            </a:r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预期或预期投资库</a:t>
            </a:r>
            <a:r>
              <a:rPr lang="en-US" alt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高精准或高成功</a:t>
            </a:r>
            <a:r>
              <a:rPr lang="en-US" alt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业绩环比同比大增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业绩暴增的选择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1823" y="827006"/>
            <a:ext cx="8968353" cy="485785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3900" y="5908450"/>
            <a:ext cx="10744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业绩连续增加，等待合适时机（大盘熊线上移，个股</a:t>
            </a:r>
            <a:r>
              <a:rPr lang="en-US" alt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B</a:t>
            </a:r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点回档）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业绩暴增的选择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8833" y="887385"/>
            <a:ext cx="8542149" cy="462699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3900" y="5908450"/>
            <a:ext cx="10744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单季业绩环比减少，滚动业绩持续增加，单季看短期，滚动看长期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1079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b="1" spc="-200" dirty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深入理解投资本质</a:t>
            </a:r>
            <a:endParaRPr lang="zh-CN" altLang="en-US" sz="4200" b="1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r="15127"/>
          <a:stretch>
            <a:fillRect/>
          </a:stretch>
        </p:blipFill>
        <p:spPr bwMode="auto">
          <a:xfrm>
            <a:off x="-1" y="1617956"/>
            <a:ext cx="6439897" cy="34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896" y="1617956"/>
            <a:ext cx="5752104" cy="34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035444" y="5312255"/>
            <a:ext cx="812111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</a:rPr>
              <a:t>投资是认知的变现，思维决定行为，行为决定结果，</a:t>
            </a:r>
            <a:endParaRPr lang="en-US" altLang="zh-CN" sz="2000" b="1" dirty="0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</a:rPr>
              <a:t>投资改变自己，承载更大财富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杨春虎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:A1120619100003</a:t>
            </a:r>
            <a:endParaRPr lang="en-US" altLang="zh-CN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27635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9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28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: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15</a:t>
            </a:r>
            <a:endParaRPr lang="en-US"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经传多赢投研总监，北京大学金融系毕业，坚持以资金推动论为研究核心，形成了以机构思路选股，游资思路跟踪的稳健投资模型。课程讲解以用户实际使用为标准，内容通俗易懂，深受广大用户的喜爱！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6350" y="1215390"/>
            <a:ext cx="6845300" cy="208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稳定预期</a:t>
            </a:r>
            <a:endParaRPr lang="en-US" alt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中线复利</a:t>
            </a:r>
            <a:endParaRPr lang="en-US" alt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4" name="图片 3" descr="杨老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1480" y="641350"/>
            <a:ext cx="3295650" cy="55778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杨春虎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:A1120619100003</a:t>
            </a:r>
            <a:endParaRPr lang="en-US" altLang="zh-CN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27635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9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27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: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15</a:t>
            </a:r>
            <a:endParaRPr lang="en-US"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经传多赢投研总监，北京大学金融系毕业，坚持以资金推动论为研究核心，形成了以机构思路选股，游资思路跟踪的稳健投资模型。课程讲解以用户实际使用为标准，内容通俗易懂，深受广大用户的喜爱！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6350" y="1215390"/>
            <a:ext cx="6845300" cy="208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业绩大增</a:t>
            </a:r>
            <a:endParaRPr lang="en-US" alt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风口擒龙</a:t>
            </a:r>
            <a:endParaRPr lang="en-US" alt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4" name="图片 3" descr="杨老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1480" y="641350"/>
            <a:ext cx="3295650" cy="55778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6785" y="1863090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2585" y="2747645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6785" y="363220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41265" y="164592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业绩与股价的关系</a:t>
            </a:r>
            <a:endParaRPr lang="zh-CN" altLang="en-US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248785" y="156273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48785" y="332930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48785" y="244602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41265" y="252920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业绩暴增选强势</a:t>
            </a:r>
            <a:endParaRPr lang="zh-CN" altLang="en-US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41265" y="341249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业绩大增的实战使用</a:t>
            </a:r>
            <a:endParaRPr lang="zh-CN" altLang="en-US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267460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业绩与股价的关系</a:t>
            </a:r>
            <a:endParaRPr lang="zh-CN" altLang="en-US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价值投资不是长期持有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53007" y="5752359"/>
            <a:ext cx="7285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博弈的人关灯吃面，优质公司的人，时间玫瑰</a:t>
            </a:r>
            <a:endParaRPr lang="en-US" altLang="zh-CN" sz="2000" b="1" dirty="0"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价值投资吃通过长期持有获取稳定收益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16100" y="1200150"/>
            <a:ext cx="8559800" cy="2143125"/>
            <a:chOff x="1150893" y="945738"/>
            <a:chExt cx="6758754" cy="201223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893" y="945739"/>
              <a:ext cx="2630805" cy="2012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1698" y="945738"/>
              <a:ext cx="4127949" cy="201223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860" y="3140710"/>
            <a:ext cx="6812280" cy="25698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业绩的多种类型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67205" y="5148580"/>
            <a:ext cx="86575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投资的底线就是远离业绩亏损股，投资的收益来源于未来业绩增长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49633" y="1463997"/>
            <a:ext cx="1738922" cy="1585913"/>
            <a:chOff x="4644008" y="786422"/>
            <a:chExt cx="1738922" cy="1585913"/>
          </a:xfrm>
        </p:grpSpPr>
        <p:sp>
          <p:nvSpPr>
            <p:cNvPr id="6" name="MH_Other_1"/>
            <p:cNvSpPr/>
            <p:nvPr>
              <p:custDataLst>
                <p:tags r:id="rId1"/>
              </p:custDataLst>
            </p:nvPr>
          </p:nvSpPr>
          <p:spPr>
            <a:xfrm>
              <a:off x="4644008" y="786422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7" name="MH_SubTitle_3"/>
            <p:cNvSpPr/>
            <p:nvPr>
              <p:custDataLst>
                <p:tags r:id="rId2"/>
              </p:custDataLst>
            </p:nvPr>
          </p:nvSpPr>
          <p:spPr>
            <a:xfrm>
              <a:off x="4877080" y="1909598"/>
              <a:ext cx="1272778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增长</a:t>
              </a:r>
              <a:endParaRPr lang="zh-CN" altLang="en-US" sz="1600" b="1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0747" y="941175"/>
              <a:ext cx="1645444" cy="9130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9" name="组合 8"/>
          <p:cNvGrpSpPr/>
          <p:nvPr/>
        </p:nvGrpSpPr>
        <p:grpSpPr>
          <a:xfrm>
            <a:off x="5949633" y="3212754"/>
            <a:ext cx="1738922" cy="1585913"/>
            <a:chOff x="4420869" y="2549004"/>
            <a:chExt cx="1738922" cy="1585913"/>
          </a:xfrm>
        </p:grpSpPr>
        <p:sp>
          <p:nvSpPr>
            <p:cNvPr id="11" name="MH_Other_1"/>
            <p:cNvSpPr/>
            <p:nvPr>
              <p:custDataLst>
                <p:tags r:id="rId4"/>
              </p:custDataLst>
            </p:nvPr>
          </p:nvSpPr>
          <p:spPr>
            <a:xfrm>
              <a:off x="4420869" y="2549004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2" name="MH_SubTitle_3"/>
            <p:cNvSpPr/>
            <p:nvPr>
              <p:custDataLst>
                <p:tags r:id="rId5"/>
              </p:custDataLst>
            </p:nvPr>
          </p:nvSpPr>
          <p:spPr>
            <a:xfrm>
              <a:off x="4673227" y="2569871"/>
              <a:ext cx="1272778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下降</a:t>
              </a:r>
              <a:endParaRPr lang="zh-CN" altLang="en-US" sz="1600" b="1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7608" y="3094537"/>
              <a:ext cx="1645444" cy="917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4" name="组合 13"/>
          <p:cNvGrpSpPr/>
          <p:nvPr/>
        </p:nvGrpSpPr>
        <p:grpSpPr>
          <a:xfrm>
            <a:off x="2002655" y="3212753"/>
            <a:ext cx="1738922" cy="1585913"/>
            <a:chOff x="548914" y="2548496"/>
            <a:chExt cx="1738922" cy="1585913"/>
          </a:xfrm>
        </p:grpSpPr>
        <p:sp>
          <p:nvSpPr>
            <p:cNvPr id="15" name="MH_Other_1"/>
            <p:cNvSpPr/>
            <p:nvPr>
              <p:custDataLst>
                <p:tags r:id="rId7"/>
              </p:custDataLst>
            </p:nvPr>
          </p:nvSpPr>
          <p:spPr>
            <a:xfrm>
              <a:off x="548914" y="2548496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8"/>
              </p:custDataLst>
            </p:nvPr>
          </p:nvSpPr>
          <p:spPr>
            <a:xfrm>
              <a:off x="787597" y="2569871"/>
              <a:ext cx="1272779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350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亏增</a:t>
              </a:r>
              <a:endParaRPr lang="zh-CN" altLang="en-US" sz="135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1795" y="3094538"/>
              <a:ext cx="1645444" cy="917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8" name="组合 17"/>
          <p:cNvGrpSpPr/>
          <p:nvPr/>
        </p:nvGrpSpPr>
        <p:grpSpPr>
          <a:xfrm>
            <a:off x="3976144" y="3212754"/>
            <a:ext cx="1738922" cy="1585913"/>
            <a:chOff x="2445049" y="2542324"/>
            <a:chExt cx="1738922" cy="1585913"/>
          </a:xfrm>
        </p:grpSpPr>
        <p:sp>
          <p:nvSpPr>
            <p:cNvPr id="19" name="MH_Other_1"/>
            <p:cNvSpPr/>
            <p:nvPr>
              <p:custDataLst>
                <p:tags r:id="rId10"/>
              </p:custDataLst>
            </p:nvPr>
          </p:nvSpPr>
          <p:spPr>
            <a:xfrm>
              <a:off x="2445049" y="2542324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11"/>
              </p:custDataLst>
            </p:nvPr>
          </p:nvSpPr>
          <p:spPr>
            <a:xfrm>
              <a:off x="2662286" y="2569871"/>
              <a:ext cx="1272778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350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转亏</a:t>
              </a:r>
              <a:endParaRPr lang="zh-CN" altLang="en-US" sz="135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92357" y="3100028"/>
              <a:ext cx="1645443" cy="917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组合 21"/>
          <p:cNvGrpSpPr/>
          <p:nvPr/>
        </p:nvGrpSpPr>
        <p:grpSpPr>
          <a:xfrm>
            <a:off x="2010806" y="1456852"/>
            <a:ext cx="1738922" cy="1585913"/>
            <a:chOff x="550054" y="787627"/>
            <a:chExt cx="1738922" cy="1585913"/>
          </a:xfrm>
        </p:grpSpPr>
        <p:sp>
          <p:nvSpPr>
            <p:cNvPr id="23" name="MH_Other_1"/>
            <p:cNvSpPr/>
            <p:nvPr>
              <p:custDataLst>
                <p:tags r:id="rId13"/>
              </p:custDataLst>
            </p:nvPr>
          </p:nvSpPr>
          <p:spPr>
            <a:xfrm>
              <a:off x="550054" y="787627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14"/>
              </p:custDataLst>
            </p:nvPr>
          </p:nvSpPr>
          <p:spPr>
            <a:xfrm>
              <a:off x="783125" y="1915899"/>
              <a:ext cx="1272779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350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减亏</a:t>
              </a:r>
              <a:endParaRPr lang="zh-CN" altLang="en-US" sz="135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1265" y="941175"/>
              <a:ext cx="1645445" cy="917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6" name="组合 25"/>
          <p:cNvGrpSpPr/>
          <p:nvPr/>
        </p:nvGrpSpPr>
        <p:grpSpPr>
          <a:xfrm>
            <a:off x="7923122" y="1456852"/>
            <a:ext cx="1738922" cy="1585913"/>
            <a:chOff x="6803813" y="786422"/>
            <a:chExt cx="1738922" cy="1585913"/>
          </a:xfrm>
        </p:grpSpPr>
        <p:sp>
          <p:nvSpPr>
            <p:cNvPr id="27" name="MH_Other_1"/>
            <p:cNvSpPr/>
            <p:nvPr>
              <p:custDataLst>
                <p:tags r:id="rId16"/>
              </p:custDataLst>
            </p:nvPr>
          </p:nvSpPr>
          <p:spPr>
            <a:xfrm>
              <a:off x="6803813" y="786422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28" name="MH_SubTitle_4"/>
            <p:cNvSpPr/>
            <p:nvPr>
              <p:custDataLst>
                <p:tags r:id="rId17"/>
              </p:custDataLst>
            </p:nvPr>
          </p:nvSpPr>
          <p:spPr>
            <a:xfrm>
              <a:off x="7036884" y="1916615"/>
              <a:ext cx="1272779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暴增</a:t>
              </a:r>
              <a:endParaRPr lang="zh-CN" altLang="en-US" sz="1600" b="1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859521" y="936339"/>
              <a:ext cx="1641615" cy="9178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0" name="组合 29"/>
          <p:cNvGrpSpPr/>
          <p:nvPr/>
        </p:nvGrpSpPr>
        <p:grpSpPr>
          <a:xfrm>
            <a:off x="3981578" y="1463997"/>
            <a:ext cx="1738922" cy="1585913"/>
            <a:chOff x="2448737" y="793567"/>
            <a:chExt cx="1738922" cy="1585913"/>
          </a:xfrm>
        </p:grpSpPr>
        <p:sp>
          <p:nvSpPr>
            <p:cNvPr id="31" name="MH_Other_1"/>
            <p:cNvSpPr/>
            <p:nvPr>
              <p:custDataLst>
                <p:tags r:id="rId19"/>
              </p:custDataLst>
            </p:nvPr>
          </p:nvSpPr>
          <p:spPr>
            <a:xfrm>
              <a:off x="2448737" y="793567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2" name="MH_SubTitle_2"/>
            <p:cNvSpPr/>
            <p:nvPr>
              <p:custDataLst>
                <p:tags r:id="rId20"/>
              </p:custDataLst>
            </p:nvPr>
          </p:nvSpPr>
          <p:spPr>
            <a:xfrm>
              <a:off x="2678121" y="1915899"/>
              <a:ext cx="1272778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350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扭亏</a:t>
              </a:r>
              <a:endParaRPr lang="zh-CN" altLang="en-US" sz="135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492276" y="941175"/>
              <a:ext cx="1645443" cy="917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4" name="组合 33"/>
          <p:cNvGrpSpPr/>
          <p:nvPr/>
        </p:nvGrpSpPr>
        <p:grpSpPr>
          <a:xfrm>
            <a:off x="7923122" y="3214478"/>
            <a:ext cx="1738922" cy="1585913"/>
            <a:chOff x="6534553" y="2549003"/>
            <a:chExt cx="1738922" cy="1585913"/>
          </a:xfrm>
        </p:grpSpPr>
        <p:sp>
          <p:nvSpPr>
            <p:cNvPr id="35" name="MH_Other_1"/>
            <p:cNvSpPr/>
            <p:nvPr>
              <p:custDataLst>
                <p:tags r:id="rId22"/>
              </p:custDataLst>
            </p:nvPr>
          </p:nvSpPr>
          <p:spPr>
            <a:xfrm>
              <a:off x="6534553" y="2549003"/>
              <a:ext cx="1738922" cy="15859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6" name="MH_SubTitle_4"/>
            <p:cNvSpPr/>
            <p:nvPr>
              <p:custDataLst>
                <p:tags r:id="rId23"/>
              </p:custDataLst>
            </p:nvPr>
          </p:nvSpPr>
          <p:spPr>
            <a:xfrm>
              <a:off x="6766129" y="2569871"/>
              <a:ext cx="1272779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tx1"/>
                  </a:solidFill>
                  <a:ea typeface="微软雅黑" panose="020B0503020204020204" pitchFamily="34" charset="-122"/>
                </a:rPr>
                <a:t>暴雷</a:t>
              </a:r>
              <a:endParaRPr lang="zh-CN" altLang="en-US" sz="1600" b="1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579078" y="3094537"/>
              <a:ext cx="1649872" cy="9322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custDataLst>
      <p:tags r:id="rId2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业绩与股价的关系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5603" y="1040130"/>
            <a:ext cx="8900795" cy="43745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3900" y="5621020"/>
            <a:ext cx="10744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业绩连续两个季度增长</a:t>
            </a:r>
            <a:r>
              <a:rPr lang="en-US" alt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股价下跌后筑底趋势开始启动</a:t>
            </a:r>
            <a:r>
              <a:rPr lang="en-US" alt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资金持续介入</a:t>
            </a:r>
            <a:r>
              <a:rPr lang="en-US" alt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筹码高度集中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23380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业绩暴增选强势</a:t>
            </a:r>
            <a:endParaRPr lang="zh-CN" altLang="en-US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业绩暴增带来波段强势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53007" y="5752359"/>
            <a:ext cx="7285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同比增长，环比增长，业绩暴增带来未来市场预期</a:t>
            </a:r>
            <a:endParaRPr lang="en-US" altLang="zh-CN" sz="2000" b="1" dirty="0"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业绩是机构炒作的核心逻辑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3102" y="737235"/>
            <a:ext cx="9205795" cy="498647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36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3"/>
</p:tagLst>
</file>

<file path=ppt/tags/tag37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38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3"/>
</p:tagLst>
</file>

<file path=ppt/tags/tag39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1"/>
</p:tagLst>
</file>

<file path=ppt/tags/tag41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42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2"/>
</p:tagLst>
</file>

<file path=ppt/tags/tag43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44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1"/>
</p:tagLst>
</file>

<file path=ppt/tags/tag45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46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4"/>
</p:tagLst>
</file>

<file path=ppt/tags/tag47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48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2"/>
</p:tagLst>
</file>

<file path=ppt/tags/tag49.xml><?xml version="1.0" encoding="utf-8"?>
<p:tagLst xmlns:p="http://schemas.openxmlformats.org/presentationml/2006/main">
  <p:tag name="MH" val="20210820150735"/>
  <p:tag name="MH_LIBRARY" val="GRAPHIC"/>
  <p:tag name="MH_TYPE" val="Other"/>
  <p:tag name="MH_ORDER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MH" val="20210820150735"/>
  <p:tag name="MH_LIBRARY" val="GRAPHIC"/>
  <p:tag name="MH_TYPE" val="SubTitle"/>
  <p:tag name="MH_ORDER" val="4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COMMONDATA" val="eyJoZGlkIjoiNzcwN2EyNDZjZTA2ODVhZTc3ZDAzY2QyMDBhMDQyMzQ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WPS 演示</Application>
  <PresentationFormat>宽屏</PresentationFormat>
  <Paragraphs>110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Wingdings</vt:lpstr>
      <vt:lpstr>优设标题黑</vt:lpstr>
      <vt:lpstr>微软雅黑 Light</vt:lpstr>
      <vt:lpstr>思源黑体 CN Normal</vt:lpstr>
      <vt:lpstr>思源黑体 CN Light</vt:lpstr>
      <vt:lpstr>思源黑体 CN Medium</vt:lpstr>
      <vt:lpstr>思源黑体 CN Bold</vt:lpstr>
      <vt:lpstr>思源黑体 CN Regular</vt:lpstr>
      <vt:lpstr>Impact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俏俏</cp:lastModifiedBy>
  <cp:revision>197</cp:revision>
  <dcterms:created xsi:type="dcterms:W3CDTF">2019-06-19T02:08:00Z</dcterms:created>
  <dcterms:modified xsi:type="dcterms:W3CDTF">2022-09-27T08:51:44Z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5F45870DFA22448FB354E07C3637AB0C</vt:lpwstr>
  </property>
</Properties>
</file>