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80" r:id="rId3"/>
    <p:sldId id="490" r:id="rId4"/>
    <p:sldId id="491" r:id="rId6"/>
    <p:sldId id="512" r:id="rId7"/>
    <p:sldId id="513" r:id="rId8"/>
    <p:sldId id="514" r:id="rId9"/>
    <p:sldId id="515" r:id="rId10"/>
    <p:sldId id="516" r:id="rId11"/>
    <p:sldId id="524" r:id="rId12"/>
    <p:sldId id="525" r:id="rId13"/>
    <p:sldId id="526" r:id="rId14"/>
    <p:sldId id="527" r:id="rId15"/>
    <p:sldId id="528" r:id="rId16"/>
    <p:sldId id="471" r:id="rId17"/>
    <p:sldId id="271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4" userDrawn="1">
          <p15:clr>
            <a:srgbClr val="A4A3A4"/>
          </p15:clr>
        </p15:guide>
        <p15:guide id="2" pos="39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44"/>
        <p:guide pos="390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66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-2.28_167756834362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\\192.168.10.86\素材\营销策划\7.课程\炒股进阶班课程项目\2023年9月（第八期）\总海报1080_1693556125918.png总海报1080_16935561259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经传多赢资深投顾：李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兴丨执业编号：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A1120619060002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活动横版图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32.xml"/><Relationship Id="rId18" Type="http://schemas.openxmlformats.org/officeDocument/2006/relationships/tags" Target="../tags/tag31.xml"/><Relationship Id="rId17" Type="http://schemas.openxmlformats.org/officeDocument/2006/relationships/tags" Target="../tags/tag30.xml"/><Relationship Id="rId16" Type="http://schemas.openxmlformats.org/officeDocument/2006/relationships/tags" Target="../tags/tag29.xml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4.xml"/><Relationship Id="rId2" Type="http://schemas.openxmlformats.org/officeDocument/2006/relationships/image" Target="../media/image23.png"/><Relationship Id="rId1" Type="http://schemas.openxmlformats.org/officeDocument/2006/relationships/tags" Target="../tags/tag5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57.xml"/><Relationship Id="rId4" Type="http://schemas.openxmlformats.org/officeDocument/2006/relationships/image" Target="../media/image25.jpeg"/><Relationship Id="rId3" Type="http://schemas.openxmlformats.org/officeDocument/2006/relationships/tags" Target="../tags/tag56.xml"/><Relationship Id="rId2" Type="http://schemas.openxmlformats.org/officeDocument/2006/relationships/image" Target="../media/image24.jpeg"/><Relationship Id="rId1" Type="http://schemas.openxmlformats.org/officeDocument/2006/relationships/tags" Target="../tags/tag5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1.xml"/><Relationship Id="rId6" Type="http://schemas.openxmlformats.org/officeDocument/2006/relationships/image" Target="../media/image28.png"/><Relationship Id="rId5" Type="http://schemas.openxmlformats.org/officeDocument/2006/relationships/tags" Target="../tags/tag60.xml"/><Relationship Id="rId4" Type="http://schemas.openxmlformats.org/officeDocument/2006/relationships/image" Target="../media/image27.png"/><Relationship Id="rId3" Type="http://schemas.openxmlformats.org/officeDocument/2006/relationships/tags" Target="../tags/tag59.xml"/><Relationship Id="rId2" Type="http://schemas.openxmlformats.org/officeDocument/2006/relationships/image" Target="../media/image26.png"/><Relationship Id="rId1" Type="http://schemas.openxmlformats.org/officeDocument/2006/relationships/tags" Target="../tags/tag5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3.xml"/><Relationship Id="rId2" Type="http://schemas.openxmlformats.org/officeDocument/2006/relationships/image" Target="../media/image29.png"/><Relationship Id="rId1" Type="http://schemas.openxmlformats.org/officeDocument/2006/relationships/tags" Target="../tags/tag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4.xml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65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34.xm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39.xml"/><Relationship Id="rId5" Type="http://schemas.openxmlformats.org/officeDocument/2006/relationships/image" Target="../media/image15.png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image" Target="../media/image14.png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43.xml"/><Relationship Id="rId5" Type="http://schemas.openxmlformats.org/officeDocument/2006/relationships/image" Target="../media/image17.png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image" Target="../media/image16.png"/><Relationship Id="rId1" Type="http://schemas.openxmlformats.org/officeDocument/2006/relationships/tags" Target="../tags/tag40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5.xml"/><Relationship Id="rId2" Type="http://schemas.openxmlformats.org/officeDocument/2006/relationships/image" Target="../media/image18.png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7.xml"/><Relationship Id="rId2" Type="http://schemas.openxmlformats.org/officeDocument/2006/relationships/image" Target="../media/image19.png"/><Relationship Id="rId1" Type="http://schemas.openxmlformats.org/officeDocument/2006/relationships/tags" Target="../tags/tag4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9.xml"/><Relationship Id="rId2" Type="http://schemas.openxmlformats.org/officeDocument/2006/relationships/image" Target="../media/image20.png"/><Relationship Id="rId1" Type="http://schemas.openxmlformats.org/officeDocument/2006/relationships/tags" Target="../tags/tag48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52.xml"/><Relationship Id="rId4" Type="http://schemas.openxmlformats.org/officeDocument/2006/relationships/image" Target="../media/image22.png"/><Relationship Id="rId3" Type="http://schemas.openxmlformats.org/officeDocument/2006/relationships/tags" Target="../tags/tag51.xml"/><Relationship Id="rId2" Type="http://schemas.openxmlformats.org/officeDocument/2006/relationships/image" Target="../media/image21.png"/><Relationship Id="rId1" Type="http://schemas.openxmlformats.org/officeDocument/2006/relationships/tags" Target="../tags/tag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机构分析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" y="935990"/>
            <a:ext cx="11509375" cy="54946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机构分析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" y="924560"/>
            <a:ext cx="8733155" cy="4026535"/>
          </a:xfrm>
          <a:prstGeom prst="rect">
            <a:avLst/>
          </a:prstGeom>
          <a:ln w="28575">
            <a:solidFill>
              <a:srgbClr val="0A2EA8"/>
            </a:solidFill>
          </a:ln>
        </p:spPr>
      </p:pic>
      <p:pic>
        <p:nvPicPr>
          <p:cNvPr id="9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05" y="3429000"/>
            <a:ext cx="6645910" cy="31000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9246870" y="924560"/>
            <a:ext cx="246062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主力在做图形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要么技术高超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或者结合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主力控盘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主力净买额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55920" y="6053455"/>
            <a:ext cx="578866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越过震荡平台，筹码</a:t>
            </a:r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底部锁筹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机构分析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2895" y="850900"/>
            <a:ext cx="11743055" cy="56241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06925" y="1077595"/>
            <a:ext cx="1938020" cy="135255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4940" y="1077595"/>
            <a:ext cx="3976370" cy="242443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机构分析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5440" y="1007110"/>
            <a:ext cx="3298190" cy="55651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机构分析</a:t>
            </a:r>
            <a:r>
              <a:rPr lang="en-US" altLang="zh-CN" sz="28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8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要点</a:t>
            </a:r>
            <a:endParaRPr lang="en-US" altLang="zh-CN" sz="28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机构增持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散户数量减少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机构出现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换庄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不是解禁导致的。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公司基本面（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F10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）！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主力净买额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主力控盘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每年每季度数据都筛选，加入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鱼池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持续观察，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符合技术条件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捞出吃鱼。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0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和时间做朋友。</a:t>
            </a:r>
            <a:endParaRPr lang="zh-CN" altLang="en-US" sz="20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8.</a:t>
            </a:r>
            <a:r>
              <a:rPr lang="zh-CN" altLang="en-US" sz="20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切换思维，换主力思维！</a:t>
            </a:r>
            <a:endParaRPr lang="zh-CN" altLang="en-US" sz="20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83305" y="1015365"/>
            <a:ext cx="8046720" cy="53644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标题标题标题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标题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 descr="syncCopiedImage_1695799017937_16958088043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李</a:t>
            </a:r>
            <a:r>
              <a:rPr lang="en-US" altLang="zh-CN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兴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25720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:A1120619060002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127635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27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endParaRPr lang="en-US"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93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1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国家二级理财规划师，曾受邀担任中央电视台CCTV证券咨询栏目嘉宾。从业十余年，历经多轮牛熊转换，对A股市场具有丰富的认知经验，以及稳定获利的技术能力和心态管理能力。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215390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 b="0" i="0" dirty="0">
                <a:solidFill>
                  <a:schemeClr val="bg1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</a:rPr>
              <a:t>透视基金经理</a:t>
            </a:r>
            <a:endParaRPr lang="zh-CN" altLang="en-US" sz="7200" b="0" i="0" dirty="0">
              <a:solidFill>
                <a:schemeClr val="bg1"/>
              </a:solidFill>
              <a:effectLst/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0" i="0" dirty="0">
                <a:solidFill>
                  <a:schemeClr val="bg1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</a:rPr>
              <a:t>巧跟方向</a:t>
            </a:r>
            <a:endParaRPr lang="zh-CN" altLang="en-US" sz="7200" b="0" i="0" dirty="0">
              <a:solidFill>
                <a:schemeClr val="bg1"/>
              </a:solidFill>
              <a:effectLst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3" name="图片 2" descr="李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4630" y="817880"/>
            <a:ext cx="3588385" cy="60401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635" y="204216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15435" y="292671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635" y="381127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84115" y="1824990"/>
            <a:ext cx="62553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机构“带头大哥”在买什么？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91635" y="174180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91635" y="350837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91635" y="262509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84115" y="270827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挖掘</a:t>
            </a: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机构</a:t>
            </a:r>
            <a:r>
              <a:rPr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持仓排序中的秘密！</a:t>
            </a:r>
            <a:endParaRPr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84115" y="359156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机构合力控盘的机会如何把握！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狙击经理调仓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6230" y="737235"/>
            <a:ext cx="11577320" cy="586486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782435" y="5161280"/>
            <a:ext cx="4060190" cy="12395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5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基金经理</a:t>
            </a:r>
            <a:endParaRPr lang="zh-CN" altLang="en-US" sz="50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82435" y="3604260"/>
            <a:ext cx="3538220" cy="140462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狙击经理调仓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9875" y="878840"/>
            <a:ext cx="11645265" cy="566356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211070" y="1707515"/>
            <a:ext cx="3787140" cy="1130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5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公募狙击</a:t>
            </a:r>
            <a:endParaRPr lang="zh-CN" altLang="en-US" sz="50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126605" y="878840"/>
            <a:ext cx="4994910" cy="473900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狙击经理调仓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8790" y="802640"/>
            <a:ext cx="11235055" cy="56794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狙击经理调仓（</a:t>
            </a:r>
            <a:r>
              <a:rPr lang="en-US" altLang="zh-CN" sz="4200" spc="-200">
                <a:solidFill>
                  <a:schemeClr val="accent4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2022.5</a:t>
            </a:r>
            <a:r>
              <a:rPr lang="zh-CN" altLang="en-US" sz="4200" spc="-200">
                <a:solidFill>
                  <a:schemeClr val="accent4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0980" y="822325"/>
            <a:ext cx="11705590" cy="57346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狙击经理调仓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5915" y="802640"/>
            <a:ext cx="11601450" cy="57816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07005" y="2724785"/>
            <a:ext cx="6943090" cy="1537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基金季报在每个季度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结束之日起十五个工作日内，编制完成基金季度报告，并将季度报告登载在指定报刊和网站上。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比如，</a:t>
            </a:r>
            <a:r>
              <a:rPr lang="zh-CN" altLang="en-US" sz="2000" b="1">
                <a:solidFill>
                  <a:schemeClr val="accent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一季报一般在4月1日至4月15号公布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、二季报一般在7月1号至7月15号公布、三季报在10月1日至10月15号公布、四季报在1月1号至1月15号公布，具体时间以基金官网公布为准。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五角星 4"/>
          <p:cNvSpPr/>
          <p:nvPr/>
        </p:nvSpPr>
        <p:spPr>
          <a:xfrm>
            <a:off x="1226820" y="6162040"/>
            <a:ext cx="305435" cy="34099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机构分析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861695"/>
            <a:ext cx="11156315" cy="56235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7800" y="1174115"/>
            <a:ext cx="2514600" cy="22669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COMMONDATA" val="eyJoZGlkIjoiOGE4MmM3N2M1Njg0N2RlMTM3NDgxNjk5YmFiZDMxNTIifQ=="/>
  <p:tag name="KSO_WPP_MARK_KEY" val="7fb726d2-c86b-42c1-b34d-3bbbdc299f5d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552</Words>
  <Application>WPS 演示</Application>
  <PresentationFormat>宽屏</PresentationFormat>
  <Paragraphs>81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Medium</vt:lpstr>
      <vt:lpstr>思源黑体 CN Light</vt:lpstr>
      <vt:lpstr>思源黑体 CN Normal</vt:lpstr>
      <vt:lpstr>思源黑体 CN Heavy</vt:lpstr>
      <vt:lpstr>思源黑体 CN Regular</vt:lpstr>
      <vt:lpstr>Impact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239</cp:revision>
  <dcterms:created xsi:type="dcterms:W3CDTF">2019-06-19T02:08:00Z</dcterms:created>
  <dcterms:modified xsi:type="dcterms:W3CDTF">2023-09-27T11:15:08Z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2052-12.1.0.15398</vt:lpwstr>
  </property>
  <property fmtid="{D5CDD505-2E9C-101B-9397-08002B2CF9AE}" pid="3" name="ICV">
    <vt:lpwstr>2FAB199E80BC4FD78FFB3519B80ED567_13</vt:lpwstr>
  </property>
</Properties>
</file>