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3"/>
    <p:sldId id="273" r:id="rId4"/>
    <p:sldId id="267" r:id="rId5"/>
    <p:sldId id="269" r:id="rId6"/>
    <p:sldId id="289" r:id="rId7"/>
    <p:sldId id="294" r:id="rId8"/>
    <p:sldId id="295" r:id="rId9"/>
    <p:sldId id="296" r:id="rId10"/>
    <p:sldId id="306" r:id="rId11"/>
    <p:sldId id="293" r:id="rId12"/>
    <p:sldId id="297" r:id="rId13"/>
    <p:sldId id="298" r:id="rId14"/>
    <p:sldId id="300" r:id="rId15"/>
    <p:sldId id="301" r:id="rId16"/>
    <p:sldId id="302" r:id="rId17"/>
    <p:sldId id="303" r:id="rId18"/>
    <p:sldId id="299" r:id="rId19"/>
    <p:sldId id="307" r:id="rId20"/>
    <p:sldId id="304" r:id="rId21"/>
    <p:sldId id="305" r:id="rId22"/>
    <p:sldId id="284" r:id="rId23"/>
    <p:sldId id="285" r:id="rId25"/>
    <p:sldId id="291" r:id="rId26"/>
    <p:sldId id="272" r:id="rId27"/>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4500"/>
    <a:srgbClr val="FFBF75"/>
    <a:srgbClr val="FFD483"/>
    <a:srgbClr val="FFEFCE"/>
    <a:srgbClr val="FFD585"/>
    <a:srgbClr val="FFEFCF"/>
    <a:srgbClr val="FFEFCD"/>
    <a:srgbClr val="FFD983"/>
    <a:srgbClr val="EFDDFF"/>
    <a:srgbClr val="C166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39"/>
        <p:guide pos="475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59.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notesMaster" Target="notesMasters/notesMaster1.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image" Target="../media/image2.png"/><Relationship Id="rId7" Type="http://schemas.openxmlformats.org/officeDocument/2006/relationships/image" Target="../media/image1.png"/><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0"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image" Target="../media/image2.png"/><Relationship Id="rId7" Type="http://schemas.openxmlformats.org/officeDocument/2006/relationships/image" Target="../media/image5.png"/><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image" Target="../media/image2.png"/><Relationship Id="rId7" Type="http://schemas.openxmlformats.org/officeDocument/2006/relationships/image" Target="../media/image7.png"/><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1" Type="http://schemas.openxmlformats.org/officeDocument/2006/relationships/image" Target="../media/image3.png"/><Relationship Id="rId10"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png"/><Relationship Id="rId7" Type="http://schemas.openxmlformats.org/officeDocument/2006/relationships/image" Target="../media/image2.png"/><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4" name="图片 3" descr="PPT封面"/>
          <p:cNvPicPr>
            <a:picLocks noChangeAspect="1"/>
          </p:cNvPicPr>
          <p:nvPr userDrawn="1"/>
        </p:nvPicPr>
        <p:blipFill>
          <a:blip r:embed="rId7"/>
          <a:stretch>
            <a:fillRect/>
          </a:stretch>
        </p:blipFill>
        <p:spPr>
          <a:xfrm>
            <a:off x="0" y="0"/>
            <a:ext cx="12192000" cy="6858000"/>
          </a:xfrm>
          <a:prstGeom prst="rect">
            <a:avLst/>
          </a:prstGeom>
        </p:spPr>
      </p:pic>
      <p:pic>
        <p:nvPicPr>
          <p:cNvPr id="6" name="图片 5" descr="经传logo白色"/>
          <p:cNvPicPr>
            <a:picLocks noChangeAspect="1"/>
          </p:cNvPicPr>
          <p:nvPr userDrawn="1"/>
        </p:nvPicPr>
        <p:blipFill>
          <a:blip r:embed="rId8"/>
          <a:stretch>
            <a:fillRect/>
          </a:stretch>
        </p:blipFill>
        <p:spPr>
          <a:xfrm>
            <a:off x="374650" y="289560"/>
            <a:ext cx="1797685" cy="405765"/>
          </a:xfrm>
          <a:prstGeom prst="rect">
            <a:avLst/>
          </a:prstGeom>
        </p:spPr>
      </p:pic>
      <p:pic>
        <p:nvPicPr>
          <p:cNvPr id="5" name="图片 4" descr="龙头"/>
          <p:cNvPicPr>
            <a:picLocks noChangeAspect="1"/>
          </p:cNvPicPr>
          <p:nvPr userDrawn="1"/>
        </p:nvPicPr>
        <p:blipFill>
          <a:blip r:embed="rId9"/>
          <a:stretch>
            <a:fillRect/>
          </a:stretch>
        </p:blipFill>
        <p:spPr>
          <a:xfrm>
            <a:off x="10100310" y="234950"/>
            <a:ext cx="1762125" cy="335915"/>
          </a:xfrm>
          <a:prstGeom prst="rect">
            <a:avLst/>
          </a:prstGeom>
        </p:spPr>
      </p:pic>
      <p:pic>
        <p:nvPicPr>
          <p:cNvPr id="8" name="图片 7"/>
          <p:cNvPicPr>
            <a:picLocks noChangeAspect="1"/>
          </p:cNvPicPr>
          <p:nvPr userDrawn="1"/>
        </p:nvPicPr>
        <p:blipFill>
          <a:blip r:embed="rId10"/>
          <a:stretch>
            <a:fillRect/>
          </a:stretch>
        </p:blipFill>
        <p:spPr>
          <a:xfrm>
            <a:off x="2871470" y="4571365"/>
            <a:ext cx="6231255" cy="461645"/>
          </a:xfrm>
          <a:prstGeom prst="rect">
            <a:avLst/>
          </a:prstGeom>
        </p:spPr>
      </p:pic>
      <p:sp>
        <p:nvSpPr>
          <p:cNvPr id="9" name="文本框 8"/>
          <p:cNvSpPr txBox="1"/>
          <p:nvPr userDrawn="1"/>
        </p:nvSpPr>
        <p:spPr>
          <a:xfrm>
            <a:off x="2856865" y="4541520"/>
            <a:ext cx="6478270" cy="521970"/>
          </a:xfrm>
          <a:prstGeom prst="rect">
            <a:avLst/>
          </a:prstGeom>
          <a:noFill/>
        </p:spPr>
        <p:txBody>
          <a:bodyPr wrap="square" rtlCol="0">
            <a:spAutoFit/>
          </a:bodyPr>
          <a:p>
            <a:pPr algn="ctr"/>
            <a:r>
              <a:rPr lang="en-US" altLang="zh-CN" sz="2800">
                <a:solidFill>
                  <a:srgbClr val="B34500"/>
                </a:solidFill>
                <a:latin typeface="思源黑体 CN Medium" panose="020B0600000000000000" charset="-122"/>
                <a:ea typeface="思源黑体 CN Medium" panose="020B0600000000000000" charset="-122"/>
                <a:cs typeface="思源黑体 CN Medium" panose="020B0600000000000000" charset="-122"/>
              </a:rPr>
              <a:t>9</a:t>
            </a:r>
            <a:r>
              <a:rPr lang="zh-CN" altLang="en-US" sz="2800">
                <a:solidFill>
                  <a:srgbClr val="B34500"/>
                </a:solidFill>
                <a:latin typeface="思源黑体 CN Medium" panose="020B0600000000000000" charset="-122"/>
                <a:ea typeface="思源黑体 CN Medium" panose="020B0600000000000000" charset="-122"/>
                <a:cs typeface="思源黑体 CN Medium" panose="020B0600000000000000" charset="-122"/>
              </a:rPr>
              <a:t>月</a:t>
            </a:r>
            <a:r>
              <a:rPr lang="en-US" altLang="zh-CN" sz="2800">
                <a:solidFill>
                  <a:srgbClr val="B34500"/>
                </a:solidFill>
                <a:latin typeface="思源黑体 CN Medium" panose="020B0600000000000000" charset="-122"/>
                <a:ea typeface="思源黑体 CN Medium" panose="020B0600000000000000" charset="-122"/>
                <a:cs typeface="思源黑体 CN Medium" panose="020B0600000000000000" charset="-122"/>
              </a:rPr>
              <a:t>1</a:t>
            </a:r>
            <a:r>
              <a:rPr lang="zh-CN" altLang="en-US" sz="2800">
                <a:solidFill>
                  <a:srgbClr val="B34500"/>
                </a:solidFill>
                <a:latin typeface="思源黑体 CN Medium" panose="020B0600000000000000" charset="-122"/>
                <a:ea typeface="思源黑体 CN Medium" panose="020B0600000000000000" charset="-122"/>
                <a:cs typeface="思源黑体 CN Medium" panose="020B0600000000000000" charset="-122"/>
              </a:rPr>
              <a:t>日</a:t>
            </a:r>
            <a:r>
              <a:rPr lang="en-US" altLang="zh-CN" sz="2800">
                <a:solidFill>
                  <a:srgbClr val="B34500"/>
                </a:solidFill>
                <a:latin typeface="思源黑体 CN Medium" panose="020B0600000000000000" charset="-122"/>
                <a:ea typeface="思源黑体 CN Medium" panose="020B0600000000000000" charset="-122"/>
                <a:cs typeface="思源黑体 CN Medium" panose="020B0600000000000000" charset="-122"/>
              </a:rPr>
              <a:t>-9</a:t>
            </a:r>
            <a:r>
              <a:rPr lang="zh-CN" altLang="en-US" sz="2800">
                <a:solidFill>
                  <a:srgbClr val="B34500"/>
                </a:solidFill>
                <a:latin typeface="思源黑体 CN Medium" panose="020B0600000000000000" charset="-122"/>
                <a:ea typeface="思源黑体 CN Medium" panose="020B0600000000000000" charset="-122"/>
                <a:cs typeface="思源黑体 CN Medium" panose="020B0600000000000000" charset="-122"/>
              </a:rPr>
              <a:t>月</a:t>
            </a:r>
            <a:r>
              <a:rPr lang="en-US" altLang="zh-CN" sz="2800">
                <a:solidFill>
                  <a:srgbClr val="B34500"/>
                </a:solidFill>
                <a:latin typeface="思源黑体 CN Medium" panose="020B0600000000000000" charset="-122"/>
                <a:ea typeface="思源黑体 CN Medium" panose="020B0600000000000000" charset="-122"/>
                <a:cs typeface="思源黑体 CN Medium" panose="020B0600000000000000" charset="-122"/>
              </a:rPr>
              <a:t>29</a:t>
            </a:r>
            <a:r>
              <a:rPr lang="zh-CN" altLang="en-US" sz="2800">
                <a:solidFill>
                  <a:srgbClr val="B34500"/>
                </a:solidFill>
                <a:latin typeface="思源黑体 CN Medium" panose="020B0600000000000000" charset="-122"/>
                <a:ea typeface="思源黑体 CN Medium" panose="020B0600000000000000" charset="-122"/>
                <a:cs typeface="思源黑体 CN Medium" panose="020B0600000000000000" charset="-122"/>
              </a:rPr>
              <a:t>日，每周日</a:t>
            </a:r>
            <a:r>
              <a:rPr lang="en-US" altLang="zh-CN" sz="2800">
                <a:solidFill>
                  <a:srgbClr val="B34500"/>
                </a:solidFill>
                <a:latin typeface="思源黑体 CN Medium" panose="020B0600000000000000" charset="-122"/>
                <a:ea typeface="思源黑体 CN Medium" panose="020B0600000000000000" charset="-122"/>
                <a:cs typeface="思源黑体 CN Medium" panose="020B0600000000000000" charset="-122"/>
              </a:rPr>
              <a:t>-</a:t>
            </a:r>
            <a:r>
              <a:rPr lang="zh-CN" altLang="en-US" sz="2800">
                <a:solidFill>
                  <a:srgbClr val="B34500"/>
                </a:solidFill>
                <a:latin typeface="思源黑体 CN Medium" panose="020B0600000000000000" charset="-122"/>
                <a:ea typeface="思源黑体 CN Medium" panose="020B0600000000000000" charset="-122"/>
                <a:cs typeface="思源黑体 CN Medium" panose="020B0600000000000000" charset="-122"/>
              </a:rPr>
              <a:t>周四晚</a:t>
            </a:r>
            <a:r>
              <a:rPr lang="en-US" altLang="zh-CN" sz="2800">
                <a:solidFill>
                  <a:srgbClr val="B34500"/>
                </a:solidFill>
                <a:latin typeface="思源黑体 CN Medium" panose="020B0600000000000000" charset="-122"/>
                <a:ea typeface="思源黑体 CN Medium" panose="020B0600000000000000" charset="-122"/>
                <a:cs typeface="思源黑体 CN Medium" panose="020B0600000000000000" charset="-122"/>
              </a:rPr>
              <a:t>20:15</a:t>
            </a:r>
            <a:endParaRPr lang="en-US" altLang="zh-CN" sz="2800">
              <a:solidFill>
                <a:srgbClr val="B34500"/>
              </a:solidFill>
              <a:latin typeface="思源黑体 CN Medium" panose="020B0600000000000000" charset="-122"/>
              <a:ea typeface="思源黑体 CN Medium" panose="020B0600000000000000" charset="-122"/>
              <a:cs typeface="思源黑体 CN Medium" panose="020B0600000000000000"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8" name="图片 7" descr="PPT目录页"/>
          <p:cNvPicPr>
            <a:picLocks noChangeAspect="1"/>
          </p:cNvPicPr>
          <p:nvPr userDrawn="1"/>
        </p:nvPicPr>
        <p:blipFill>
          <a:blip r:embed="rId7"/>
          <a:stretch>
            <a:fillRect/>
          </a:stretch>
        </p:blipFill>
        <p:spPr>
          <a:xfrm>
            <a:off x="0" y="0"/>
            <a:ext cx="12192000" cy="6858000"/>
          </a:xfrm>
          <a:prstGeom prst="rect">
            <a:avLst/>
          </a:prstGeom>
        </p:spPr>
      </p:pic>
      <p:pic>
        <p:nvPicPr>
          <p:cNvPr id="10" name="图片 9" descr="经传logo白色"/>
          <p:cNvPicPr>
            <a:picLocks noChangeAspect="1"/>
          </p:cNvPicPr>
          <p:nvPr userDrawn="1"/>
        </p:nvPicPr>
        <p:blipFill>
          <a:blip r:embed="rId8"/>
          <a:stretch>
            <a:fillRect/>
          </a:stretch>
        </p:blipFill>
        <p:spPr>
          <a:xfrm>
            <a:off x="314325" y="281305"/>
            <a:ext cx="1797685" cy="405765"/>
          </a:xfrm>
          <a:prstGeom prst="rect">
            <a:avLst/>
          </a:prstGeom>
        </p:spPr>
      </p:pic>
      <p:pic>
        <p:nvPicPr>
          <p:cNvPr id="7" name="图片 6" descr="组 214"/>
          <p:cNvPicPr>
            <a:picLocks noChangeAspect="1"/>
          </p:cNvPicPr>
          <p:nvPr userDrawn="1"/>
        </p:nvPicPr>
        <p:blipFill>
          <a:blip r:embed="rId9"/>
          <a:stretch>
            <a:fillRect/>
          </a:stretch>
        </p:blipFill>
        <p:spPr>
          <a:xfrm>
            <a:off x="10945495" y="6012180"/>
            <a:ext cx="1246505" cy="20193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7" name="图片 6" descr="标题"/>
          <p:cNvPicPr>
            <a:picLocks noChangeAspect="1"/>
          </p:cNvPicPr>
          <p:nvPr userDrawn="1"/>
        </p:nvPicPr>
        <p:blipFill>
          <a:blip r:embed="rId7"/>
          <a:stretch>
            <a:fillRect/>
          </a:stretch>
        </p:blipFill>
        <p:spPr>
          <a:xfrm>
            <a:off x="0" y="0"/>
            <a:ext cx="12192000" cy="6858000"/>
          </a:xfrm>
          <a:prstGeom prst="rect">
            <a:avLst/>
          </a:prstGeom>
        </p:spPr>
      </p:pic>
      <p:pic>
        <p:nvPicPr>
          <p:cNvPr id="10" name="图片 9" descr="经传logo白色"/>
          <p:cNvPicPr>
            <a:picLocks noChangeAspect="1"/>
          </p:cNvPicPr>
          <p:nvPr userDrawn="1"/>
        </p:nvPicPr>
        <p:blipFill>
          <a:blip r:embed="rId8"/>
          <a:stretch>
            <a:fillRect/>
          </a:stretch>
        </p:blipFill>
        <p:spPr>
          <a:xfrm>
            <a:off x="314325" y="281305"/>
            <a:ext cx="1797685" cy="405765"/>
          </a:xfrm>
          <a:prstGeom prst="rect">
            <a:avLst/>
          </a:prstGeom>
        </p:spPr>
      </p:pic>
      <p:pic>
        <p:nvPicPr>
          <p:cNvPr id="8" name="图片 7" descr="龙头"/>
          <p:cNvPicPr>
            <a:picLocks noChangeAspect="1"/>
          </p:cNvPicPr>
          <p:nvPr userDrawn="1"/>
        </p:nvPicPr>
        <p:blipFill>
          <a:blip r:embed="rId9"/>
          <a:stretch>
            <a:fillRect/>
          </a:stretch>
        </p:blipFill>
        <p:spPr>
          <a:xfrm>
            <a:off x="10100310" y="234950"/>
            <a:ext cx="1762125" cy="33591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pic>
        <p:nvPicPr>
          <p:cNvPr id="8" name="图片 7" descr="PPT封面 拷贝"/>
          <p:cNvPicPr>
            <a:picLocks noChangeAspect="1"/>
          </p:cNvPicPr>
          <p:nvPr userDrawn="1"/>
        </p:nvPicPr>
        <p:blipFill>
          <a:blip r:embed="rId8"/>
          <a:stretch>
            <a:fillRect/>
          </a:stretch>
        </p:blipFill>
        <p:spPr>
          <a:xfrm>
            <a:off x="0" y="0"/>
            <a:ext cx="12192000" cy="6858000"/>
          </a:xfrm>
          <a:prstGeom prst="rect">
            <a:avLst/>
          </a:prstGeom>
        </p:spPr>
      </p:pic>
      <p:pic>
        <p:nvPicPr>
          <p:cNvPr id="9" name="图片 8" descr="3"/>
          <p:cNvPicPr>
            <a:picLocks noChangeAspect="1"/>
          </p:cNvPicPr>
          <p:nvPr userDrawn="1"/>
        </p:nvPicPr>
        <p:blipFill>
          <a:blip r:embed="rId9"/>
          <a:stretch>
            <a:fillRect/>
          </a:stretch>
        </p:blipFill>
        <p:spPr>
          <a:xfrm>
            <a:off x="678180" y="3141345"/>
            <a:ext cx="8807450" cy="2936240"/>
          </a:xfrm>
          <a:prstGeom prst="rect">
            <a:avLst/>
          </a:prstGeom>
        </p:spPr>
      </p:pic>
      <p:pic>
        <p:nvPicPr>
          <p:cNvPr id="11" name="图片 10" descr="经传logo白色"/>
          <p:cNvPicPr>
            <a:picLocks noChangeAspect="1"/>
          </p:cNvPicPr>
          <p:nvPr userDrawn="1"/>
        </p:nvPicPr>
        <p:blipFill>
          <a:blip r:embed="rId10"/>
          <a:stretch>
            <a:fillRect/>
          </a:stretch>
        </p:blipFill>
        <p:spPr>
          <a:xfrm>
            <a:off x="314325" y="281305"/>
            <a:ext cx="1797685" cy="405765"/>
          </a:xfrm>
          <a:prstGeom prst="rect">
            <a:avLst/>
          </a:prstGeom>
        </p:spPr>
      </p:pic>
      <p:pic>
        <p:nvPicPr>
          <p:cNvPr id="10" name="图片 9" descr="龙头"/>
          <p:cNvPicPr>
            <a:picLocks noChangeAspect="1"/>
          </p:cNvPicPr>
          <p:nvPr userDrawn="1"/>
        </p:nvPicPr>
        <p:blipFill>
          <a:blip r:embed="rId11"/>
          <a:stretch>
            <a:fillRect/>
          </a:stretch>
        </p:blipFill>
        <p:spPr>
          <a:xfrm>
            <a:off x="10100310" y="234950"/>
            <a:ext cx="1762125" cy="33591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0" name="图片 9" descr="PPT封面 拷贝"/>
          <p:cNvPicPr>
            <a:picLocks noChangeAspect="1"/>
          </p:cNvPicPr>
          <p:nvPr userDrawn="1"/>
        </p:nvPicPr>
        <p:blipFill>
          <a:blip r:embed="rId2"/>
          <a:stretch>
            <a:fillRect/>
          </a:stretch>
        </p:blipFill>
        <p:spPr>
          <a:xfrm>
            <a:off x="0" y="-11430"/>
            <a:ext cx="12192000" cy="6858000"/>
          </a:xfrm>
          <a:prstGeom prst="rect">
            <a:avLst/>
          </a:prstGeom>
        </p:spPr>
      </p:pic>
      <p:sp>
        <p:nvSpPr>
          <p:cNvPr id="11" name="矩形 10"/>
          <p:cNvSpPr/>
          <p:nvPr userDrawn="1"/>
        </p:nvSpPr>
        <p:spPr>
          <a:xfrm>
            <a:off x="-62865" y="791210"/>
            <a:ext cx="12317095" cy="6066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ctr"/>
            <a:endParaRPr lang="zh-CN" altLang="en-US">
              <a:ln w="22225">
                <a:solidFill>
                  <a:schemeClr val="accent2"/>
                </a:solidFill>
                <a:prstDash val="solid"/>
              </a:ln>
              <a:solidFill>
                <a:schemeClr val="accent2">
                  <a:lumMod val="40000"/>
                  <a:lumOff val="60000"/>
                </a:schemeClr>
              </a:solidFill>
              <a:effectLst/>
            </a:endParaRPr>
          </a:p>
        </p:txBody>
      </p:sp>
      <p:sp>
        <p:nvSpPr>
          <p:cNvPr id="12" name="文本框 11"/>
          <p:cNvSpPr txBox="1"/>
          <p:nvPr userDrawn="1"/>
        </p:nvSpPr>
        <p:spPr>
          <a:xfrm>
            <a:off x="530860" y="6582410"/>
            <a:ext cx="11130280" cy="275590"/>
          </a:xfrm>
          <a:prstGeom prst="rect">
            <a:avLst/>
          </a:prstGeom>
          <a:noFill/>
        </p:spPr>
        <p:txBody>
          <a:bodyPr wrap="square" rtlCol="0">
            <a:spAutoFit/>
          </a:bodyPr>
          <a:p>
            <a:pPr algn="ctr"/>
            <a:r>
              <a:rPr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经传多赢</a:t>
            </a:r>
            <a:r>
              <a:rPr lang="zh-CN"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资深投顾</a:t>
            </a:r>
            <a:r>
              <a:rPr lang="en-US" altLang="zh-CN"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a:t>
            </a:r>
            <a:r>
              <a:rPr lang="zh-CN" altLang="en-US"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王延龙 | 执业编号:A1120615060002</a:t>
            </a:r>
            <a:r>
              <a:rPr lang="en-US" altLang="zh-CN"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  </a:t>
            </a:r>
            <a:r>
              <a:rPr lang="zh-CN" altLang="en-US"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rPr>
              <a:t>风险提示:观点基于软件数据和理论模型分析，仅供参考，不构成投资建议，股市有风险，投资需谨慎。</a:t>
            </a:r>
            <a:endParaRPr lang="zh-CN" altLang="en-US"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pic>
        <p:nvPicPr>
          <p:cNvPr id="16" name="图片 15" descr="经传logo白色"/>
          <p:cNvPicPr>
            <a:picLocks noChangeAspect="1"/>
          </p:cNvPicPr>
          <p:nvPr userDrawn="1"/>
        </p:nvPicPr>
        <p:blipFill>
          <a:blip r:embed="rId3"/>
          <a:stretch>
            <a:fillRect/>
          </a:stretch>
        </p:blipFill>
        <p:spPr>
          <a:xfrm>
            <a:off x="294005" y="200025"/>
            <a:ext cx="1797685" cy="405765"/>
          </a:xfrm>
          <a:prstGeom prst="rect">
            <a:avLst/>
          </a:prstGeom>
        </p:spPr>
      </p:pic>
      <p:pic>
        <p:nvPicPr>
          <p:cNvPr id="13" name="图片 12" descr="龙头"/>
          <p:cNvPicPr>
            <a:picLocks noChangeAspect="1"/>
          </p:cNvPicPr>
          <p:nvPr userDrawn="1"/>
        </p:nvPicPr>
        <p:blipFill>
          <a:blip r:embed="rId4"/>
          <a:stretch>
            <a:fillRect/>
          </a:stretch>
        </p:blipFill>
        <p:spPr>
          <a:xfrm>
            <a:off x="10100310" y="254635"/>
            <a:ext cx="1762125" cy="33591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pic>
        <p:nvPicPr>
          <p:cNvPr id="6" name="图片 5" descr="PPT封面 拷贝"/>
          <p:cNvPicPr>
            <a:picLocks noChangeAspect="1"/>
          </p:cNvPicPr>
          <p:nvPr userDrawn="1"/>
        </p:nvPicPr>
        <p:blipFill>
          <a:blip r:embed="rId5"/>
          <a:stretch>
            <a:fillRect/>
          </a:stretch>
        </p:blipFill>
        <p:spPr>
          <a:xfrm>
            <a:off x="0" y="0"/>
            <a:ext cx="12192000" cy="6858000"/>
          </a:xfrm>
          <a:prstGeom prst="rect">
            <a:avLst/>
          </a:prstGeom>
        </p:spPr>
      </p:pic>
      <p:pic>
        <p:nvPicPr>
          <p:cNvPr id="7" name="图片 6" descr="4"/>
          <p:cNvPicPr>
            <a:picLocks noChangeAspect="1"/>
          </p:cNvPicPr>
          <p:nvPr userDrawn="1"/>
        </p:nvPicPr>
        <p:blipFill>
          <a:blip r:embed="rId6"/>
          <a:stretch>
            <a:fillRect/>
          </a:stretch>
        </p:blipFill>
        <p:spPr>
          <a:xfrm>
            <a:off x="1687513" y="2974340"/>
            <a:ext cx="8816975" cy="2508250"/>
          </a:xfrm>
          <a:prstGeom prst="rect">
            <a:avLst/>
          </a:prstGeom>
        </p:spPr>
      </p:pic>
      <p:sp>
        <p:nvSpPr>
          <p:cNvPr id="8" name="文本框 7"/>
          <p:cNvSpPr txBox="1"/>
          <p:nvPr userDrawn="1"/>
        </p:nvSpPr>
        <p:spPr>
          <a:xfrm>
            <a:off x="2128520" y="3119120"/>
            <a:ext cx="7934325" cy="2059940"/>
          </a:xfrm>
          <a:prstGeom prst="rect">
            <a:avLst/>
          </a:prstGeom>
          <a:noFill/>
        </p:spPr>
        <p:txBody>
          <a:bodyPr wrap="square" rtlCol="0">
            <a:spAutoFit/>
          </a:bodyPr>
          <a:p>
            <a:pPr fontAlgn="auto">
              <a:lnSpc>
                <a:spcPct val="160000"/>
              </a:lnSpc>
            </a:pPr>
            <a:r>
              <a:rPr lang="zh-CN" altLang="en-US" sz="1600">
                <a:solidFill>
                  <a:schemeClr val="tx1">
                    <a:lumMod val="50000"/>
                    <a:lumOff val="50000"/>
                  </a:schemeClr>
                </a:solidFill>
                <a:latin typeface="思源黑体 CN Light" panose="020B0300000000000000" charset="-122"/>
                <a:ea typeface="思源黑体 CN Light" panose="020B0300000000000000" charset="-122"/>
                <a:cs typeface="思源黑体 CN Light" panose="020B0300000000000000" charset="-122"/>
              </a:rPr>
              <a:t>我司所有工作人员均不允许推荐股票、不允许承诺收益、不允许代客理财、不允许合作分成、不允许私下收款，如您发现有任何违规行为，可联系400-700-3809向我们反馈!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a:solidFill>
                <a:schemeClr val="tx1">
                  <a:lumMod val="50000"/>
                  <a:lumOff val="50000"/>
                </a:schemeClr>
              </a:solidFill>
              <a:latin typeface="思源黑体 CN Light" panose="020B0300000000000000" charset="-122"/>
              <a:ea typeface="思源黑体 CN Light" panose="020B0300000000000000" charset="-122"/>
              <a:cs typeface="思源黑体 CN Light" panose="020B0300000000000000" charset="-122"/>
            </a:endParaRPr>
          </a:p>
        </p:txBody>
      </p:sp>
      <p:pic>
        <p:nvPicPr>
          <p:cNvPr id="16" name="图片 15" descr="经传logo白色"/>
          <p:cNvPicPr>
            <a:picLocks noChangeAspect="1"/>
          </p:cNvPicPr>
          <p:nvPr userDrawn="1"/>
        </p:nvPicPr>
        <p:blipFill>
          <a:blip r:embed="rId7"/>
          <a:stretch>
            <a:fillRect/>
          </a:stretch>
        </p:blipFill>
        <p:spPr>
          <a:xfrm>
            <a:off x="314325" y="281305"/>
            <a:ext cx="1797685" cy="405765"/>
          </a:xfrm>
          <a:prstGeom prst="rect">
            <a:avLst/>
          </a:prstGeom>
        </p:spPr>
      </p:pic>
      <p:sp>
        <p:nvSpPr>
          <p:cNvPr id="9" name="文本框 8"/>
          <p:cNvSpPr txBox="1"/>
          <p:nvPr userDrawn="1"/>
        </p:nvSpPr>
        <p:spPr>
          <a:xfrm>
            <a:off x="1855788" y="1877060"/>
            <a:ext cx="8480425" cy="937260"/>
          </a:xfrm>
          <a:prstGeom prst="rect">
            <a:avLst/>
          </a:prstGeom>
          <a:noFill/>
        </p:spPr>
        <p:txBody>
          <a:bodyPr wrap="square" rtlCol="0">
            <a:spAutoFit/>
          </a:bodyPr>
          <a:p>
            <a:r>
              <a:rPr lang="zh-CN" altLang="en-US" sz="5500" b="1">
                <a:gradFill>
                  <a:gsLst>
                    <a:gs pos="0">
                      <a:srgbClr val="FFEFCF"/>
                    </a:gs>
                    <a:gs pos="100000">
                      <a:srgbClr val="FFD585"/>
                    </a:gs>
                  </a:gsLst>
                  <a:lin ang="5400000" scaled="0"/>
                </a:gradFill>
                <a:latin typeface="思源黑体 CN Bold" panose="020B0800000000000000" charset="-122"/>
                <a:ea typeface="思源黑体 CN Bold" panose="020B0800000000000000" charset="-122"/>
                <a:cs typeface="思源黑体 CN Bold" panose="020B0800000000000000" charset="-122"/>
              </a:rPr>
              <a:t>经传多赢,让投资遇见美好!</a:t>
            </a:r>
            <a:endParaRPr lang="zh-CN" altLang="en-US" sz="5500" b="1">
              <a:gradFill>
                <a:gsLst>
                  <a:gs pos="0">
                    <a:srgbClr val="FFEFCF"/>
                  </a:gs>
                  <a:gs pos="100000">
                    <a:srgbClr val="FFD585"/>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pic>
        <p:nvPicPr>
          <p:cNvPr id="10" name="图片 9" descr="龙头"/>
          <p:cNvPicPr>
            <a:picLocks noChangeAspect="1"/>
          </p:cNvPicPr>
          <p:nvPr userDrawn="1"/>
        </p:nvPicPr>
        <p:blipFill>
          <a:blip r:embed="rId8"/>
          <a:stretch>
            <a:fillRect/>
          </a:stretch>
        </p:blipFill>
        <p:spPr>
          <a:xfrm>
            <a:off x="10100310" y="234950"/>
            <a:ext cx="1762125" cy="33591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descr="猎手-9月横版-0919"/>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30.xml"/><Relationship Id="rId12" Type="http://schemas.openxmlformats.org/officeDocument/2006/relationships/tags" Target="../tags/tag29.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8"/>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9"/>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0"/>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1"/>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2"/>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4.xml"/><Relationship Id="rId1"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5.xml"/><Relationship Id="rId1"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6.xml"/><Relationship Id="rId1"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7.xml"/><Relationship Id="rId1"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8.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ags" Target="../tags/tag50.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tags" Target="../tags/tag4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1.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33.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2.xml"/></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4.xml"/><Relationship Id="rId4" Type="http://schemas.openxmlformats.org/officeDocument/2006/relationships/tags" Target="../tags/tag54.xml"/><Relationship Id="rId3" Type="http://schemas.openxmlformats.org/officeDocument/2006/relationships/image" Target="../media/image12.png"/><Relationship Id="rId2" Type="http://schemas.openxmlformats.org/officeDocument/2006/relationships/tags" Target="../tags/tag53.xml"/><Relationship Id="rId1" Type="http://schemas.openxmlformats.org/officeDocument/2006/relationships/image" Target="../media/image13.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56.xml"/><Relationship Id="rId3" Type="http://schemas.openxmlformats.org/officeDocument/2006/relationships/image" Target="../media/image12.png"/><Relationship Id="rId2" Type="http://schemas.openxmlformats.org/officeDocument/2006/relationships/tags" Target="../tags/tag55.xml"/><Relationship Id="rId1"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7.xml"/><Relationship Id="rId1"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8.xml"/><Relationship Id="rId1"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9.xml"/><Relationship Id="rId1"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0.xml"/><Relationship Id="rId1"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5414010" y="1110615"/>
            <a:ext cx="1363980" cy="1198880"/>
          </a:xfrm>
          <a:prstGeom prst="rect">
            <a:avLst/>
          </a:prstGeom>
          <a:noFill/>
        </p:spPr>
        <p:txBody>
          <a:bodyPr wrap="square" rtlCol="0">
            <a:spAutoFit/>
          </a:bodyPr>
          <a:p>
            <a:pPr algn="ctr"/>
            <a:r>
              <a:rPr lang="en-US" altLang="zh-CN" sz="7200">
                <a:solidFill>
                  <a:srgbClr val="EFDDFF"/>
                </a:solidFill>
                <a:latin typeface="思源黑体 CN Medium" panose="020B0600000000000000" charset="-122"/>
                <a:ea typeface="思源黑体 CN Medium" panose="020B0600000000000000" charset="-122"/>
              </a:rPr>
              <a:t>02</a:t>
            </a:r>
            <a:endParaRPr lang="en-US" altLang="zh-CN" sz="7200">
              <a:solidFill>
                <a:srgbClr val="EFDDFF"/>
              </a:solidFill>
              <a:latin typeface="思源黑体 CN Medium" panose="020B0600000000000000" charset="-122"/>
              <a:ea typeface="思源黑体 CN Medium" panose="020B0600000000000000" charset="-122"/>
            </a:endParaRPr>
          </a:p>
        </p:txBody>
      </p:sp>
      <p:sp>
        <p:nvSpPr>
          <p:cNvPr id="9" name="文本框 8"/>
          <p:cNvSpPr txBox="1"/>
          <p:nvPr/>
        </p:nvSpPr>
        <p:spPr>
          <a:xfrm>
            <a:off x="3144520" y="2309495"/>
            <a:ext cx="8473440" cy="2430145"/>
          </a:xfrm>
          <a:prstGeom prst="rect">
            <a:avLst/>
          </a:prstGeom>
          <a:noFill/>
        </p:spPr>
        <p:txBody>
          <a:bodyPr wrap="square" rtlCol="0">
            <a:spAutoFit/>
          </a:bodyPr>
          <a:p>
            <a:pPr>
              <a:lnSpc>
                <a:spcPct val="190000"/>
              </a:lnSpc>
            </a:pPr>
            <a:r>
              <a:rPr lang="zh-CN" altLang="en-US" sz="8000">
                <a:solidFill>
                  <a:schemeClr val="bg1"/>
                </a:solidFill>
                <a:latin typeface="思源黑体 CN Medium" panose="020B0600000000000000" charset="-122"/>
                <a:ea typeface="思源黑体 CN Medium" panose="020B0600000000000000" charset="-122"/>
                <a:cs typeface="+mn-ea"/>
                <a:sym typeface="+mn-ea"/>
              </a:rPr>
              <a:t>什么是辨识度</a:t>
            </a:r>
            <a:endParaRPr lang="zh-CN" altLang="en-US" sz="8000">
              <a:solidFill>
                <a:schemeClr val="bg1"/>
              </a:solidFill>
              <a:latin typeface="思源黑体 CN Medium" panose="020B0600000000000000" charset="-122"/>
              <a:ea typeface="思源黑体 CN Medium" panose="020B0600000000000000" charset="-122"/>
              <a:cs typeface="+mn-ea"/>
              <a:sym typeface="+mn-ea"/>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0" y="53975"/>
            <a:ext cx="12192000" cy="737235"/>
          </a:xfrm>
          <a:prstGeom prst="rect">
            <a:avLst/>
          </a:prstGeom>
          <a:noFill/>
        </p:spPr>
        <p:txBody>
          <a:bodyPr wrap="square" rtlCol="0">
            <a:spAutoFit/>
          </a:bodyPr>
          <a:p>
            <a:pPr algn="ctr"/>
            <a:r>
              <a:rPr lang="zh-CN" altLang="en-US" sz="4200">
                <a:solidFill>
                  <a:schemeClr val="bg1"/>
                </a:solidFill>
                <a:latin typeface="思源黑体 CN Medium" panose="020B0600000000000000" charset="-122"/>
                <a:ea typeface="思源黑体 CN Medium" panose="020B0600000000000000" charset="-122"/>
                <a:cs typeface="+mn-ea"/>
                <a:sym typeface="+mn-ea"/>
              </a:rPr>
              <a:t>什么是辨识度</a:t>
            </a:r>
            <a:endParaRPr lang="zh-CN" altLang="en-US" sz="4200" spc="-200">
              <a:gradFill>
                <a:gsLst>
                  <a:gs pos="0">
                    <a:srgbClr val="FFEFCE"/>
                  </a:gs>
                  <a:gs pos="100000">
                    <a:srgbClr val="FFD483"/>
                  </a:gs>
                </a:gsLst>
                <a:lin ang="5400000" scaled="0"/>
              </a:gradFill>
              <a:uFillTx/>
              <a:latin typeface="思源黑体 CN Bold" panose="020B0800000000000000" charset="-122"/>
              <a:ea typeface="思源黑体 CN Bold" panose="020B0800000000000000" charset="-122"/>
              <a:sym typeface="+mn-ea"/>
            </a:endParaRPr>
          </a:p>
        </p:txBody>
      </p:sp>
      <p:sp>
        <p:nvSpPr>
          <p:cNvPr id="2" name="文本框 1"/>
          <p:cNvSpPr txBox="1"/>
          <p:nvPr/>
        </p:nvSpPr>
        <p:spPr>
          <a:xfrm>
            <a:off x="935990" y="1913890"/>
            <a:ext cx="10320020" cy="3784600"/>
          </a:xfrm>
          <a:prstGeom prst="rect">
            <a:avLst/>
          </a:prstGeom>
          <a:noFill/>
        </p:spPr>
        <p:txBody>
          <a:bodyPr wrap="square" rtlCol="0">
            <a:spAutoFit/>
          </a:bodyPr>
          <a:p>
            <a:pPr algn="l"/>
            <a:r>
              <a:rPr lang="zh-CN" altLang="en-US" sz="2400">
                <a:solidFill>
                  <a:schemeClr val="tx1"/>
                </a:solidFill>
                <a:latin typeface="思源黑体 CN Regular" panose="020B0500000000000000" charset="-122"/>
                <a:ea typeface="思源黑体 CN Regular" panose="020B0500000000000000" charset="-122"/>
                <a:cs typeface="+mn-ea"/>
                <a:sym typeface="+mn-ea"/>
              </a:rPr>
              <a:t>具有影响力、带动力（带板块个股：形成主流题材板块效应。带其他辨识度个股：高联动效应。带大盘指数：共振效应），说直接点就是要是核心！是龙头！如果不是龙头，那么这些辨识度都不够吸引眼球！单纯看形态，拉升走势的可操作性不大，通常情况下的溢价和持续都不会很高。容易失败，而即便成功了，也是因为盘面情绪很好的环境因素支撑！</a:t>
            </a:r>
            <a:endParaRPr lang="zh-CN" altLang="en-US" sz="2400">
              <a:solidFill>
                <a:schemeClr val="tx1"/>
              </a:solidFill>
              <a:latin typeface="思源黑体 CN Regular" panose="020B0500000000000000" charset="-122"/>
              <a:ea typeface="思源黑体 CN Regular" panose="020B0500000000000000" charset="-122"/>
              <a:cs typeface="+mn-ea"/>
              <a:sym typeface="+mn-ea"/>
            </a:endParaRPr>
          </a:p>
          <a:p>
            <a:pPr algn="l"/>
            <a:endParaRPr lang="zh-CN" altLang="en-US" sz="2400">
              <a:solidFill>
                <a:schemeClr val="tx1"/>
              </a:solidFill>
              <a:latin typeface="思源黑体 CN Regular" panose="020B0500000000000000" charset="-122"/>
              <a:ea typeface="思源黑体 CN Regular" panose="020B0500000000000000" charset="-122"/>
              <a:cs typeface="+mn-ea"/>
              <a:sym typeface="+mn-ea"/>
            </a:endParaRPr>
          </a:p>
          <a:p>
            <a:pPr algn="l"/>
            <a:r>
              <a:rPr lang="zh-CN" altLang="en-US" sz="2400">
                <a:solidFill>
                  <a:schemeClr val="tx1"/>
                </a:solidFill>
                <a:latin typeface="思源黑体 CN Regular" panose="020B0500000000000000" charset="-122"/>
                <a:ea typeface="思源黑体 CN Regular" panose="020B0500000000000000" charset="-122"/>
                <a:cs typeface="+mn-ea"/>
                <a:sym typeface="+mn-ea"/>
              </a:rPr>
              <a:t>可以是一个或者几个互相卡的高标。比如机器人的巨轮智能和宝馨科技互相成为龙头。这两个就属于非常有辨识度。</a:t>
            </a:r>
            <a:endParaRPr lang="zh-CN" altLang="en-US" sz="2400">
              <a:solidFill>
                <a:schemeClr val="tx1"/>
              </a:solidFill>
              <a:latin typeface="思源黑体 CN Regular" panose="020B0500000000000000" charset="-122"/>
              <a:ea typeface="思源黑体 CN Regular" panose="020B0500000000000000" charset="-122"/>
              <a:cs typeface="+mn-ea"/>
              <a:sym typeface="+mn-ea"/>
            </a:endParaRPr>
          </a:p>
          <a:p>
            <a:pPr algn="l"/>
            <a:endParaRPr lang="zh-CN" altLang="en-US" sz="2400">
              <a:solidFill>
                <a:schemeClr val="tx1"/>
              </a:solidFill>
              <a:latin typeface="思源黑体 CN Regular" panose="020B0500000000000000" charset="-122"/>
              <a:ea typeface="思源黑体 CN Regular" panose="020B0500000000000000" charset="-122"/>
              <a:cs typeface="+mn-ea"/>
              <a:sym typeface="+mn-ea"/>
            </a:endParaRPr>
          </a:p>
          <a:p>
            <a:pPr algn="l"/>
            <a:endParaRPr lang="zh-CN" altLang="en-US" sz="2400">
              <a:solidFill>
                <a:schemeClr val="tx1"/>
              </a:solidFill>
              <a:latin typeface="思源黑体 CN Regular" panose="020B0500000000000000" charset="-122"/>
              <a:ea typeface="思源黑体 CN Regular" panose="020B0500000000000000" charset="-122"/>
              <a:cs typeface="+mn-ea"/>
              <a:sym typeface="+mn-ea"/>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5414010" y="1110615"/>
            <a:ext cx="1363980" cy="1198880"/>
          </a:xfrm>
          <a:prstGeom prst="rect">
            <a:avLst/>
          </a:prstGeom>
          <a:noFill/>
        </p:spPr>
        <p:txBody>
          <a:bodyPr wrap="square" rtlCol="0">
            <a:spAutoFit/>
          </a:bodyPr>
          <a:p>
            <a:pPr algn="ctr"/>
            <a:r>
              <a:rPr lang="en-US" altLang="zh-CN" sz="7200">
                <a:solidFill>
                  <a:srgbClr val="EFDDFF"/>
                </a:solidFill>
                <a:latin typeface="思源黑体 CN Medium" panose="020B0600000000000000" charset="-122"/>
                <a:ea typeface="思源黑体 CN Medium" panose="020B0600000000000000" charset="-122"/>
              </a:rPr>
              <a:t>03</a:t>
            </a:r>
            <a:endParaRPr lang="en-US" altLang="zh-CN" sz="7200">
              <a:solidFill>
                <a:srgbClr val="EFDDFF"/>
              </a:solidFill>
              <a:latin typeface="思源黑体 CN Medium" panose="020B0600000000000000" charset="-122"/>
              <a:ea typeface="思源黑体 CN Medium" panose="020B0600000000000000" charset="-122"/>
            </a:endParaRPr>
          </a:p>
        </p:txBody>
      </p:sp>
      <p:sp>
        <p:nvSpPr>
          <p:cNvPr id="9" name="文本框 8"/>
          <p:cNvSpPr txBox="1"/>
          <p:nvPr/>
        </p:nvSpPr>
        <p:spPr>
          <a:xfrm>
            <a:off x="945515" y="2309495"/>
            <a:ext cx="10530205" cy="2430145"/>
          </a:xfrm>
          <a:prstGeom prst="rect">
            <a:avLst/>
          </a:prstGeom>
          <a:noFill/>
        </p:spPr>
        <p:txBody>
          <a:bodyPr wrap="square" rtlCol="0">
            <a:spAutoFit/>
          </a:bodyPr>
          <a:p>
            <a:pPr>
              <a:lnSpc>
                <a:spcPct val="190000"/>
              </a:lnSpc>
            </a:pPr>
            <a:r>
              <a:rPr lang="zh-CN" altLang="en-US" sz="8000">
                <a:solidFill>
                  <a:schemeClr val="bg1"/>
                </a:solidFill>
                <a:latin typeface="思源黑体 CN Medium" panose="020B0600000000000000" charset="-122"/>
                <a:ea typeface="思源黑体 CN Medium" panose="020B0600000000000000" charset="-122"/>
                <a:cs typeface="+mn-ea"/>
                <a:sym typeface="+mn-ea"/>
              </a:rPr>
              <a:t>龙头股的二波启动标志</a:t>
            </a:r>
            <a:r>
              <a:rPr lang="en-US" altLang="zh-CN" sz="8000">
                <a:solidFill>
                  <a:schemeClr val="bg1"/>
                </a:solidFill>
                <a:latin typeface="思源黑体 CN Medium" panose="020B0600000000000000" charset="-122"/>
                <a:ea typeface="思源黑体 CN Medium" panose="020B0600000000000000" charset="-122"/>
                <a:cs typeface="+mn-ea"/>
                <a:sym typeface="+mn-ea"/>
              </a:rPr>
              <a:t> </a:t>
            </a:r>
            <a:endParaRPr lang="en-US" altLang="zh-CN" sz="8000">
              <a:solidFill>
                <a:schemeClr val="bg1"/>
              </a:solidFill>
              <a:latin typeface="思源黑体 CN Medium" panose="020B0600000000000000" charset="-122"/>
              <a:ea typeface="思源黑体 CN Medium" panose="020B0600000000000000" charset="-122"/>
              <a:cs typeface="+mn-ea"/>
              <a:sym typeface="+mn-ea"/>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0" y="53975"/>
            <a:ext cx="12192000" cy="737235"/>
          </a:xfrm>
          <a:prstGeom prst="rect">
            <a:avLst/>
          </a:prstGeom>
          <a:noFill/>
        </p:spPr>
        <p:txBody>
          <a:bodyPr wrap="square" rtlCol="0">
            <a:spAutoFit/>
          </a:bodyPr>
          <a:p>
            <a:pPr algn="ctr"/>
            <a:r>
              <a:rPr lang="zh-CN" altLang="en-US" sz="4200" spc="-200">
                <a:solidFill>
                  <a:schemeClr val="bg1"/>
                </a:solidFill>
                <a:uFillTx/>
                <a:latin typeface="思源黑体 CN Medium" panose="020B0600000000000000" charset="-122"/>
                <a:ea typeface="思源黑体 CN Medium" panose="020B0600000000000000" charset="-122"/>
                <a:cs typeface="+mn-ea"/>
                <a:sym typeface="+mn-ea"/>
              </a:rPr>
              <a:t>龙头二波</a:t>
            </a:r>
            <a:endParaRPr lang="zh-CN" altLang="en-US" sz="4200" spc="-200">
              <a:solidFill>
                <a:schemeClr val="bg1"/>
              </a:solidFill>
              <a:uFillTx/>
              <a:latin typeface="思源黑体 CN Medium" panose="020B0600000000000000" charset="-122"/>
              <a:ea typeface="思源黑体 CN Medium" panose="020B0600000000000000" charset="-122"/>
              <a:cs typeface="+mn-ea"/>
              <a:sym typeface="+mn-ea"/>
            </a:endParaRPr>
          </a:p>
        </p:txBody>
      </p:sp>
      <p:pic>
        <p:nvPicPr>
          <p:cNvPr id="2" name="图片 1"/>
          <p:cNvPicPr>
            <a:picLocks noChangeAspect="1"/>
          </p:cNvPicPr>
          <p:nvPr/>
        </p:nvPicPr>
        <p:blipFill>
          <a:blip r:embed="rId1"/>
          <a:stretch>
            <a:fillRect/>
          </a:stretch>
        </p:blipFill>
        <p:spPr>
          <a:xfrm>
            <a:off x="908050" y="963295"/>
            <a:ext cx="10655135" cy="5544000"/>
          </a:xfrm>
          <a:prstGeom prst="rect">
            <a:avLst/>
          </a:prstGeom>
        </p:spPr>
      </p:pic>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0" y="53975"/>
            <a:ext cx="12192000" cy="737235"/>
          </a:xfrm>
          <a:prstGeom prst="rect">
            <a:avLst/>
          </a:prstGeom>
          <a:noFill/>
        </p:spPr>
        <p:txBody>
          <a:bodyPr wrap="square" rtlCol="0">
            <a:spAutoFit/>
          </a:bodyPr>
          <a:p>
            <a:pPr algn="ctr"/>
            <a:r>
              <a:rPr lang="zh-CN" altLang="en-US" sz="4200" spc="-200">
                <a:solidFill>
                  <a:schemeClr val="bg1"/>
                </a:solidFill>
                <a:uFillTx/>
                <a:latin typeface="思源黑体 CN Medium" panose="020B0600000000000000" charset="-122"/>
                <a:ea typeface="思源黑体 CN Medium" panose="020B0600000000000000" charset="-122"/>
                <a:cs typeface="+mn-ea"/>
                <a:sym typeface="+mn-ea"/>
              </a:rPr>
              <a:t>龙头二波</a:t>
            </a:r>
            <a:endParaRPr lang="zh-CN" altLang="en-US" sz="4200" spc="-200">
              <a:solidFill>
                <a:schemeClr val="bg1"/>
              </a:solidFill>
              <a:uFillTx/>
              <a:latin typeface="思源黑体 CN Medium" panose="020B0600000000000000" charset="-122"/>
              <a:ea typeface="思源黑体 CN Medium" panose="020B0600000000000000" charset="-122"/>
              <a:cs typeface="+mn-ea"/>
              <a:sym typeface="+mn-ea"/>
            </a:endParaRPr>
          </a:p>
        </p:txBody>
      </p:sp>
      <p:pic>
        <p:nvPicPr>
          <p:cNvPr id="3" name="图片 2"/>
          <p:cNvPicPr>
            <a:picLocks noChangeAspect="1"/>
          </p:cNvPicPr>
          <p:nvPr/>
        </p:nvPicPr>
        <p:blipFill>
          <a:blip r:embed="rId1"/>
          <a:stretch>
            <a:fillRect/>
          </a:stretch>
        </p:blipFill>
        <p:spPr>
          <a:xfrm>
            <a:off x="755015" y="981710"/>
            <a:ext cx="10682811" cy="5558400"/>
          </a:xfrm>
          <a:prstGeom prst="rect">
            <a:avLst/>
          </a:prstGeom>
        </p:spPr>
      </p:pic>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0" y="53975"/>
            <a:ext cx="12192000" cy="737235"/>
          </a:xfrm>
          <a:prstGeom prst="rect">
            <a:avLst/>
          </a:prstGeom>
          <a:noFill/>
        </p:spPr>
        <p:txBody>
          <a:bodyPr wrap="square" rtlCol="0">
            <a:spAutoFit/>
          </a:bodyPr>
          <a:p>
            <a:pPr algn="ctr"/>
            <a:r>
              <a:rPr lang="zh-CN" altLang="en-US" sz="4200" spc="-200">
                <a:solidFill>
                  <a:schemeClr val="bg1"/>
                </a:solidFill>
                <a:uFillTx/>
                <a:latin typeface="思源黑体 CN Medium" panose="020B0600000000000000" charset="-122"/>
                <a:ea typeface="思源黑体 CN Medium" panose="020B0600000000000000" charset="-122"/>
                <a:cs typeface="+mn-ea"/>
                <a:sym typeface="+mn-ea"/>
              </a:rPr>
              <a:t>龙头二波</a:t>
            </a:r>
            <a:endParaRPr lang="zh-CN" altLang="en-US" sz="4200" spc="-200">
              <a:solidFill>
                <a:schemeClr val="bg1"/>
              </a:solidFill>
              <a:uFillTx/>
              <a:latin typeface="思源黑体 CN Medium" panose="020B0600000000000000" charset="-122"/>
              <a:ea typeface="思源黑体 CN Medium" panose="020B0600000000000000" charset="-122"/>
              <a:cs typeface="+mn-ea"/>
              <a:sym typeface="+mn-ea"/>
            </a:endParaRPr>
          </a:p>
        </p:txBody>
      </p:sp>
      <p:pic>
        <p:nvPicPr>
          <p:cNvPr id="2" name="图片 1"/>
          <p:cNvPicPr>
            <a:picLocks noChangeAspect="1"/>
          </p:cNvPicPr>
          <p:nvPr/>
        </p:nvPicPr>
        <p:blipFill>
          <a:blip r:embed="rId1"/>
          <a:stretch>
            <a:fillRect/>
          </a:stretch>
        </p:blipFill>
        <p:spPr>
          <a:xfrm>
            <a:off x="860425" y="912495"/>
            <a:ext cx="10682811" cy="5558400"/>
          </a:xfrm>
          <a:prstGeom prst="rect">
            <a:avLst/>
          </a:prstGeom>
        </p:spPr>
      </p:pic>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0" y="53975"/>
            <a:ext cx="12192000" cy="737235"/>
          </a:xfrm>
          <a:prstGeom prst="rect">
            <a:avLst/>
          </a:prstGeom>
          <a:noFill/>
        </p:spPr>
        <p:txBody>
          <a:bodyPr wrap="square" rtlCol="0">
            <a:spAutoFit/>
          </a:bodyPr>
          <a:p>
            <a:pPr algn="ctr"/>
            <a:r>
              <a:rPr lang="zh-CN" altLang="en-US" sz="4200" spc="-200">
                <a:solidFill>
                  <a:schemeClr val="bg1"/>
                </a:solidFill>
                <a:uFillTx/>
                <a:latin typeface="思源黑体 CN Medium" panose="020B0600000000000000" charset="-122"/>
                <a:ea typeface="思源黑体 CN Medium" panose="020B0600000000000000" charset="-122"/>
                <a:cs typeface="+mn-ea"/>
                <a:sym typeface="+mn-ea"/>
              </a:rPr>
              <a:t>龙头二波</a:t>
            </a:r>
            <a:endParaRPr lang="zh-CN" altLang="en-US" sz="4200" spc="-200">
              <a:solidFill>
                <a:schemeClr val="bg1"/>
              </a:solidFill>
              <a:uFillTx/>
              <a:latin typeface="思源黑体 CN Medium" panose="020B0600000000000000" charset="-122"/>
              <a:ea typeface="思源黑体 CN Medium" panose="020B0600000000000000" charset="-122"/>
              <a:cs typeface="+mn-ea"/>
              <a:sym typeface="+mn-ea"/>
            </a:endParaRPr>
          </a:p>
        </p:txBody>
      </p:sp>
      <p:pic>
        <p:nvPicPr>
          <p:cNvPr id="3" name="图片 2"/>
          <p:cNvPicPr>
            <a:picLocks noChangeAspect="1"/>
          </p:cNvPicPr>
          <p:nvPr/>
        </p:nvPicPr>
        <p:blipFill>
          <a:blip r:embed="rId1"/>
          <a:stretch>
            <a:fillRect/>
          </a:stretch>
        </p:blipFill>
        <p:spPr>
          <a:xfrm>
            <a:off x="635000" y="1007745"/>
            <a:ext cx="10682811" cy="5558400"/>
          </a:xfrm>
          <a:prstGeom prst="rect">
            <a:avLst/>
          </a:prstGeom>
        </p:spPr>
      </p:pic>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0" y="53975"/>
            <a:ext cx="12192000" cy="737235"/>
          </a:xfrm>
          <a:prstGeom prst="rect">
            <a:avLst/>
          </a:prstGeom>
          <a:noFill/>
        </p:spPr>
        <p:txBody>
          <a:bodyPr wrap="square" rtlCol="0">
            <a:spAutoFit/>
          </a:bodyPr>
          <a:p>
            <a:pPr algn="ctr"/>
            <a:r>
              <a:rPr lang="zh-CN" altLang="en-US" sz="4200">
                <a:solidFill>
                  <a:schemeClr val="bg1"/>
                </a:solidFill>
                <a:latin typeface="思源黑体 CN Medium" panose="020B0600000000000000" charset="-122"/>
                <a:ea typeface="思源黑体 CN Medium" panose="020B0600000000000000" charset="-122"/>
                <a:cs typeface="+mn-ea"/>
                <a:sym typeface="+mn-ea"/>
              </a:rPr>
              <a:t>操作总结</a:t>
            </a:r>
            <a:endParaRPr lang="zh-CN" altLang="en-US" sz="4200" spc="-200">
              <a:gradFill>
                <a:gsLst>
                  <a:gs pos="0">
                    <a:srgbClr val="FFEFCE"/>
                  </a:gs>
                  <a:gs pos="100000">
                    <a:srgbClr val="FFD483"/>
                  </a:gs>
                </a:gsLst>
                <a:lin ang="5400000" scaled="0"/>
              </a:gradFill>
              <a:uFillTx/>
              <a:latin typeface="思源黑体 CN Bold" panose="020B0800000000000000" charset="-122"/>
              <a:ea typeface="思源黑体 CN Bold" panose="020B0800000000000000" charset="-122"/>
              <a:sym typeface="+mn-ea"/>
            </a:endParaRPr>
          </a:p>
        </p:txBody>
      </p:sp>
      <p:sp>
        <p:nvSpPr>
          <p:cNvPr id="3" name="文本框 2"/>
          <p:cNvSpPr txBox="1"/>
          <p:nvPr/>
        </p:nvSpPr>
        <p:spPr>
          <a:xfrm>
            <a:off x="935990" y="1913890"/>
            <a:ext cx="10320020" cy="4154170"/>
          </a:xfrm>
          <a:prstGeom prst="rect">
            <a:avLst/>
          </a:prstGeom>
          <a:noFill/>
        </p:spPr>
        <p:txBody>
          <a:bodyPr wrap="square" rtlCol="0">
            <a:spAutoFit/>
          </a:bodyPr>
          <a:p>
            <a:pPr algn="l"/>
            <a:r>
              <a:rPr lang="zh-CN" altLang="en-US" sz="2400">
                <a:solidFill>
                  <a:schemeClr val="tx1"/>
                </a:solidFill>
                <a:latin typeface="思源黑体 CN Regular" panose="020B0500000000000000" charset="-122"/>
                <a:ea typeface="思源黑体 CN Regular" panose="020B0500000000000000" charset="-122"/>
                <a:cs typeface="+mn-ea"/>
                <a:sym typeface="+mn-ea"/>
              </a:rPr>
              <a:t>一、选择标的需要是前面的最具备辨识度的龙头股。</a:t>
            </a:r>
            <a:endParaRPr lang="zh-CN" altLang="en-US" sz="2400">
              <a:solidFill>
                <a:schemeClr val="tx1"/>
              </a:solidFill>
              <a:latin typeface="思源黑体 CN Regular" panose="020B0500000000000000" charset="-122"/>
              <a:ea typeface="思源黑体 CN Regular" panose="020B0500000000000000" charset="-122"/>
              <a:cs typeface="+mn-ea"/>
              <a:sym typeface="+mn-ea"/>
            </a:endParaRPr>
          </a:p>
          <a:p>
            <a:pPr algn="l"/>
            <a:endParaRPr lang="zh-CN" altLang="en-US" sz="2400">
              <a:solidFill>
                <a:schemeClr val="tx1"/>
              </a:solidFill>
              <a:latin typeface="思源黑体 CN Regular" panose="020B0500000000000000" charset="-122"/>
              <a:ea typeface="思源黑体 CN Regular" panose="020B0500000000000000" charset="-122"/>
              <a:cs typeface="+mn-ea"/>
              <a:sym typeface="+mn-ea"/>
            </a:endParaRPr>
          </a:p>
          <a:p>
            <a:pPr algn="l"/>
            <a:r>
              <a:rPr lang="zh-CN" altLang="en-US" sz="2400">
                <a:solidFill>
                  <a:schemeClr val="tx1"/>
                </a:solidFill>
                <a:latin typeface="思源黑体 CN Regular" panose="020B0500000000000000" charset="-122"/>
                <a:ea typeface="思源黑体 CN Regular" panose="020B0500000000000000" charset="-122"/>
                <a:cs typeface="+mn-ea"/>
                <a:sym typeface="+mn-ea"/>
              </a:rPr>
              <a:t>二、经历一个下降趋势短期跌幅</a:t>
            </a:r>
            <a:r>
              <a:rPr lang="en-US" altLang="zh-CN" sz="2400">
                <a:solidFill>
                  <a:schemeClr val="tx1"/>
                </a:solidFill>
                <a:latin typeface="思源黑体 CN Regular" panose="020B0500000000000000" charset="-122"/>
                <a:ea typeface="思源黑体 CN Regular" panose="020B0500000000000000" charset="-122"/>
                <a:cs typeface="+mn-ea"/>
                <a:sym typeface="+mn-ea"/>
              </a:rPr>
              <a:t>30</a:t>
            </a:r>
            <a:r>
              <a:rPr lang="zh-CN" altLang="en-US" sz="2400">
                <a:solidFill>
                  <a:schemeClr val="tx1"/>
                </a:solidFill>
                <a:latin typeface="思源黑体 CN Regular" panose="020B0500000000000000" charset="-122"/>
                <a:ea typeface="思源黑体 CN Regular" panose="020B0500000000000000" charset="-122"/>
                <a:cs typeface="+mn-ea"/>
                <a:sym typeface="+mn-ea"/>
              </a:rPr>
              <a:t>个点以上。</a:t>
            </a:r>
            <a:endParaRPr lang="zh-CN" altLang="en-US" sz="2400">
              <a:solidFill>
                <a:schemeClr val="tx1"/>
              </a:solidFill>
              <a:latin typeface="思源黑体 CN Regular" panose="020B0500000000000000" charset="-122"/>
              <a:ea typeface="思源黑体 CN Regular" panose="020B0500000000000000" charset="-122"/>
              <a:cs typeface="+mn-ea"/>
              <a:sym typeface="+mn-ea"/>
            </a:endParaRPr>
          </a:p>
          <a:p>
            <a:pPr algn="l"/>
            <a:endParaRPr lang="zh-CN" altLang="en-US" sz="2400">
              <a:solidFill>
                <a:schemeClr val="tx1"/>
              </a:solidFill>
              <a:latin typeface="思源黑体 CN Regular" panose="020B0500000000000000" charset="-122"/>
              <a:ea typeface="思源黑体 CN Regular" panose="020B0500000000000000" charset="-122"/>
              <a:cs typeface="+mn-ea"/>
              <a:sym typeface="+mn-ea"/>
            </a:endParaRPr>
          </a:p>
          <a:p>
            <a:pPr algn="l"/>
            <a:r>
              <a:rPr lang="zh-CN" altLang="en-US" sz="2400">
                <a:solidFill>
                  <a:schemeClr val="tx1"/>
                </a:solidFill>
                <a:latin typeface="思源黑体 CN Regular" panose="020B0500000000000000" charset="-122"/>
                <a:ea typeface="思源黑体 CN Regular" panose="020B0500000000000000" charset="-122"/>
                <a:cs typeface="+mn-ea"/>
                <a:sym typeface="+mn-ea"/>
              </a:rPr>
              <a:t>三、当个股出现底背离金叉可以做一层仓。突破辅助线后可以加</a:t>
            </a:r>
            <a:r>
              <a:rPr lang="en-US" altLang="zh-CN" sz="2400">
                <a:solidFill>
                  <a:schemeClr val="tx1"/>
                </a:solidFill>
                <a:latin typeface="思源黑体 CN Regular" panose="020B0500000000000000" charset="-122"/>
                <a:ea typeface="思源黑体 CN Regular" panose="020B0500000000000000" charset="-122"/>
                <a:cs typeface="+mn-ea"/>
                <a:sym typeface="+mn-ea"/>
              </a:rPr>
              <a:t>2</a:t>
            </a:r>
            <a:r>
              <a:rPr lang="zh-CN" altLang="en-US" sz="2400">
                <a:solidFill>
                  <a:schemeClr val="tx1"/>
                </a:solidFill>
                <a:latin typeface="思源黑体 CN Regular" panose="020B0500000000000000" charset="-122"/>
                <a:ea typeface="思源黑体 CN Regular" panose="020B0500000000000000" charset="-122"/>
                <a:cs typeface="+mn-ea"/>
                <a:sym typeface="+mn-ea"/>
              </a:rPr>
              <a:t>。周线金叉加</a:t>
            </a:r>
            <a:r>
              <a:rPr lang="en-US" altLang="zh-CN" sz="2400">
                <a:solidFill>
                  <a:schemeClr val="tx1"/>
                </a:solidFill>
                <a:latin typeface="思源黑体 CN Regular" panose="020B0500000000000000" charset="-122"/>
                <a:ea typeface="思源黑体 CN Regular" panose="020B0500000000000000" charset="-122"/>
                <a:cs typeface="+mn-ea"/>
                <a:sym typeface="+mn-ea"/>
              </a:rPr>
              <a:t>4</a:t>
            </a:r>
            <a:r>
              <a:rPr lang="zh-CN" altLang="en-US" sz="2400">
                <a:latin typeface="思源黑体 CN Regular" panose="020B0500000000000000" charset="-122"/>
                <a:ea typeface="思源黑体 CN Regular" panose="020B0500000000000000" charset="-122"/>
                <a:cs typeface="+mn-ea"/>
                <a:sym typeface="+mn-ea"/>
              </a:rPr>
              <a:t>。</a:t>
            </a:r>
            <a:r>
              <a:rPr lang="en-US" altLang="zh-CN" sz="2400">
                <a:latin typeface="思源黑体 CN Regular" panose="020B0500000000000000" charset="-122"/>
                <a:ea typeface="思源黑体 CN Regular" panose="020B0500000000000000" charset="-122"/>
                <a:cs typeface="+mn-ea"/>
                <a:sym typeface="+mn-ea"/>
              </a:rPr>
              <a:t>124</a:t>
            </a:r>
            <a:r>
              <a:rPr lang="zh-CN" altLang="en-US" sz="2400">
                <a:latin typeface="思源黑体 CN Regular" panose="020B0500000000000000" charset="-122"/>
                <a:ea typeface="思源黑体 CN Regular" panose="020B0500000000000000" charset="-122"/>
                <a:cs typeface="+mn-ea"/>
                <a:sym typeface="+mn-ea"/>
              </a:rPr>
              <a:t>买入法可以去股亦有道圈子短视频学习。</a:t>
            </a:r>
            <a:endParaRPr lang="zh-CN" altLang="en-US" sz="2400">
              <a:latin typeface="思源黑体 CN Regular" panose="020B0500000000000000" charset="-122"/>
              <a:ea typeface="思源黑体 CN Regular" panose="020B0500000000000000" charset="-122"/>
              <a:cs typeface="+mn-ea"/>
              <a:sym typeface="+mn-ea"/>
            </a:endParaRPr>
          </a:p>
          <a:p>
            <a:pPr algn="l"/>
            <a:endParaRPr lang="en-US" altLang="zh-CN" sz="2400">
              <a:solidFill>
                <a:schemeClr val="tx1"/>
              </a:solidFill>
              <a:latin typeface="思源黑体 CN Regular" panose="020B0500000000000000" charset="-122"/>
              <a:ea typeface="思源黑体 CN Regular" panose="020B0500000000000000" charset="-122"/>
              <a:cs typeface="+mn-ea"/>
              <a:sym typeface="+mn-ea"/>
            </a:endParaRPr>
          </a:p>
          <a:p>
            <a:pPr algn="l"/>
            <a:r>
              <a:rPr lang="zh-CN" altLang="en-US" sz="2400">
                <a:solidFill>
                  <a:schemeClr val="tx1"/>
                </a:solidFill>
                <a:latin typeface="思源黑体 CN Regular" panose="020B0500000000000000" charset="-122"/>
                <a:ea typeface="思源黑体 CN Regular" panose="020B0500000000000000" charset="-122"/>
                <a:cs typeface="+mn-ea"/>
                <a:sym typeface="+mn-ea"/>
              </a:rPr>
              <a:t>四、如果当下仍然是这一主流板块，那么有望延续上行。如果热点切换了，切记做反弹后走人。没有板块助力个股会延续下行。重点观察三共振板块和市场情绪。</a:t>
            </a:r>
            <a:endParaRPr lang="zh-CN" altLang="en-US" sz="2400">
              <a:solidFill>
                <a:schemeClr val="tx1"/>
              </a:solidFill>
              <a:latin typeface="思源黑体 CN Regular" panose="020B0500000000000000" charset="-122"/>
              <a:ea typeface="思源黑体 CN Regular" panose="020B0500000000000000" charset="-122"/>
              <a:cs typeface="+mn-ea"/>
              <a:sym typeface="+mn-ea"/>
            </a:endParaRPr>
          </a:p>
          <a:p>
            <a:pPr algn="l"/>
            <a:endParaRPr lang="zh-CN" altLang="en-US" sz="2400">
              <a:solidFill>
                <a:schemeClr val="tx1"/>
              </a:solidFill>
              <a:latin typeface="思源黑体 CN Regular" panose="020B0500000000000000" charset="-122"/>
              <a:ea typeface="思源黑体 CN Regular" panose="020B0500000000000000" charset="-122"/>
              <a:cs typeface="+mn-ea"/>
              <a:sym typeface="+mn-ea"/>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1821815" y="1052195"/>
            <a:ext cx="8096250" cy="3333750"/>
          </a:xfrm>
          <a:prstGeom prst="rect">
            <a:avLst/>
          </a:prstGeom>
        </p:spPr>
      </p:pic>
      <p:pic>
        <p:nvPicPr>
          <p:cNvPr id="5" name="图片 4"/>
          <p:cNvPicPr>
            <a:picLocks noChangeAspect="1"/>
          </p:cNvPicPr>
          <p:nvPr/>
        </p:nvPicPr>
        <p:blipFill>
          <a:blip r:embed="rId3"/>
          <a:stretch>
            <a:fillRect/>
          </a:stretch>
        </p:blipFill>
        <p:spPr>
          <a:xfrm>
            <a:off x="3005455" y="4527550"/>
            <a:ext cx="6181725" cy="1028700"/>
          </a:xfrm>
          <a:prstGeom prst="rect">
            <a:avLst/>
          </a:prstGeom>
        </p:spPr>
      </p:pic>
    </p:spTree>
    <p:custDataLst>
      <p:tags r:id="rId4"/>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5414010" y="1110615"/>
            <a:ext cx="1363980" cy="1198880"/>
          </a:xfrm>
          <a:prstGeom prst="rect">
            <a:avLst/>
          </a:prstGeom>
          <a:noFill/>
        </p:spPr>
        <p:txBody>
          <a:bodyPr wrap="square" rtlCol="0">
            <a:spAutoFit/>
          </a:bodyPr>
          <a:p>
            <a:pPr algn="ctr"/>
            <a:r>
              <a:rPr lang="en-US" altLang="zh-CN" sz="7200">
                <a:solidFill>
                  <a:srgbClr val="EFDDFF"/>
                </a:solidFill>
                <a:latin typeface="思源黑体 CN Medium" panose="020B0600000000000000" charset="-122"/>
                <a:ea typeface="思源黑体 CN Medium" panose="020B0600000000000000" charset="-122"/>
              </a:rPr>
              <a:t>04</a:t>
            </a:r>
            <a:endParaRPr lang="en-US" altLang="zh-CN" sz="7200">
              <a:solidFill>
                <a:srgbClr val="EFDDFF"/>
              </a:solidFill>
              <a:latin typeface="思源黑体 CN Medium" panose="020B0600000000000000" charset="-122"/>
              <a:ea typeface="思源黑体 CN Medium" panose="020B0600000000000000" charset="-122"/>
            </a:endParaRPr>
          </a:p>
        </p:txBody>
      </p:sp>
      <p:sp>
        <p:nvSpPr>
          <p:cNvPr id="9" name="文本框 8"/>
          <p:cNvSpPr txBox="1"/>
          <p:nvPr/>
        </p:nvSpPr>
        <p:spPr>
          <a:xfrm>
            <a:off x="3103245" y="2436495"/>
            <a:ext cx="10530205" cy="2430145"/>
          </a:xfrm>
          <a:prstGeom prst="rect">
            <a:avLst/>
          </a:prstGeom>
          <a:noFill/>
        </p:spPr>
        <p:txBody>
          <a:bodyPr wrap="square" rtlCol="0">
            <a:spAutoFit/>
          </a:bodyPr>
          <a:p>
            <a:pPr>
              <a:lnSpc>
                <a:spcPct val="190000"/>
              </a:lnSpc>
            </a:pPr>
            <a:r>
              <a:rPr lang="zh-CN" altLang="en-US" sz="8000">
                <a:solidFill>
                  <a:schemeClr val="bg1"/>
                </a:solidFill>
                <a:latin typeface="思源黑体 CN Medium" panose="020B0600000000000000" charset="-122"/>
                <a:ea typeface="思源黑体 CN Medium" panose="020B0600000000000000" charset="-122"/>
                <a:cs typeface="+mn-ea"/>
                <a:sym typeface="+mn-ea"/>
              </a:rPr>
              <a:t>常见</a:t>
            </a:r>
            <a:r>
              <a:rPr lang="zh-CN" sz="8000">
                <a:solidFill>
                  <a:schemeClr val="bg1"/>
                </a:solidFill>
                <a:latin typeface="思源黑体 CN Medium" panose="020B0600000000000000" charset="-122"/>
                <a:ea typeface="思源黑体 CN Medium" panose="020B0600000000000000" charset="-122"/>
                <a:cs typeface="+mn-ea"/>
                <a:sym typeface="+mn-ea"/>
              </a:rPr>
              <a:t>操作误区</a:t>
            </a:r>
            <a:r>
              <a:rPr lang="en-US" altLang="zh-CN" sz="8000">
                <a:solidFill>
                  <a:schemeClr val="bg1"/>
                </a:solidFill>
                <a:latin typeface="思源黑体 CN Medium" panose="020B0600000000000000" charset="-122"/>
                <a:ea typeface="思源黑体 CN Medium" panose="020B0600000000000000" charset="-122"/>
                <a:cs typeface="+mn-ea"/>
                <a:sym typeface="+mn-ea"/>
              </a:rPr>
              <a:t> </a:t>
            </a:r>
            <a:endParaRPr lang="en-US" altLang="zh-CN" sz="8000">
              <a:solidFill>
                <a:schemeClr val="bg1"/>
              </a:solidFill>
              <a:latin typeface="思源黑体 CN Medium" panose="020B0600000000000000" charset="-122"/>
              <a:ea typeface="思源黑体 CN Medium" panose="020B0600000000000000" charset="-122"/>
              <a:cs typeface="+mn-ea"/>
              <a:sym typeface="+mn-ea"/>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704215" y="1260475"/>
            <a:ext cx="7889875" cy="1918970"/>
          </a:xfrm>
          <a:prstGeom prst="rect">
            <a:avLst/>
          </a:prstGeom>
          <a:noFill/>
        </p:spPr>
        <p:txBody>
          <a:bodyPr wrap="square" rtlCol="0">
            <a:spAutoFit/>
          </a:bodyPr>
          <a:p>
            <a:pPr algn="ctr">
              <a:lnSpc>
                <a:spcPct val="90000"/>
              </a:lnSpc>
            </a:pPr>
            <a:r>
              <a:rPr lang="zh-CN" sz="7200">
                <a:gradFill>
                  <a:gsLst>
                    <a:gs pos="0">
                      <a:srgbClr val="FFEFCE"/>
                    </a:gs>
                    <a:gs pos="100000">
                      <a:srgbClr val="FFD585"/>
                    </a:gs>
                  </a:gsLst>
                  <a:lin ang="5400000" scaled="0"/>
                </a:gradFill>
                <a:latin typeface="思源黑体 CN Bold" panose="020B0800000000000000" charset="-122"/>
                <a:ea typeface="思源黑体 CN Bold" panose="020B0800000000000000" charset="-122"/>
                <a:cs typeface="思源黑体 CN Medium" panose="020B0600000000000000" charset="-122"/>
              </a:rPr>
              <a:t>聚焦龙头</a:t>
            </a:r>
            <a:endParaRPr lang="zh-CN" sz="6000">
              <a:gradFill>
                <a:gsLst>
                  <a:gs pos="0">
                    <a:srgbClr val="FFEFCE"/>
                  </a:gs>
                  <a:gs pos="100000">
                    <a:srgbClr val="FFD585"/>
                  </a:gs>
                </a:gsLst>
                <a:lin ang="5400000" scaled="0"/>
              </a:gradFill>
              <a:latin typeface="思源黑体 CN Bold" panose="020B0800000000000000" charset="-122"/>
              <a:ea typeface="思源黑体 CN Bold" panose="020B0800000000000000" charset="-122"/>
              <a:cs typeface="思源黑体 CN Medium" panose="020B0600000000000000" charset="-122"/>
            </a:endParaRPr>
          </a:p>
          <a:p>
            <a:pPr algn="ctr">
              <a:lnSpc>
                <a:spcPct val="90000"/>
              </a:lnSpc>
            </a:pPr>
            <a:r>
              <a:rPr lang="zh-CN" sz="6000">
                <a:gradFill>
                  <a:gsLst>
                    <a:gs pos="0">
                      <a:srgbClr val="FFEFCE"/>
                    </a:gs>
                    <a:gs pos="100000">
                      <a:srgbClr val="FFD585"/>
                    </a:gs>
                  </a:gsLst>
                  <a:lin ang="5400000" scaled="0"/>
                </a:gradFill>
                <a:latin typeface="思源黑体 CN Bold" panose="020B0800000000000000" charset="-122"/>
                <a:ea typeface="思源黑体 CN Bold" panose="020B0800000000000000" charset="-122"/>
                <a:cs typeface="思源黑体 CN Medium" panose="020B0600000000000000" charset="-122"/>
                <a:sym typeface="+mn-ea"/>
              </a:rPr>
              <a:t>锁定二次拉升起爆点</a:t>
            </a:r>
            <a:endParaRPr lang="zh-CN" sz="6000">
              <a:gradFill>
                <a:gsLst>
                  <a:gs pos="0">
                    <a:srgbClr val="FFEFCE"/>
                  </a:gs>
                  <a:gs pos="100000">
                    <a:srgbClr val="FFD585"/>
                  </a:gs>
                </a:gsLst>
                <a:lin ang="5400000" scaled="0"/>
              </a:gradFill>
              <a:latin typeface="思源黑体 CN Bold" panose="020B0800000000000000" charset="-122"/>
              <a:ea typeface="思源黑体 CN Bold" panose="020B0800000000000000" charset="-122"/>
              <a:cs typeface="思源黑体 CN Medium" panose="020B0600000000000000" charset="-122"/>
              <a:sym typeface="+mn-ea"/>
            </a:endParaRPr>
          </a:p>
        </p:txBody>
      </p:sp>
      <p:sp>
        <p:nvSpPr>
          <p:cNvPr id="7" name="文本框 6"/>
          <p:cNvSpPr txBox="1"/>
          <p:nvPr/>
        </p:nvSpPr>
        <p:spPr>
          <a:xfrm>
            <a:off x="1254760" y="4012565"/>
            <a:ext cx="1343660" cy="491490"/>
          </a:xfrm>
          <a:prstGeom prst="rect">
            <a:avLst/>
          </a:prstGeom>
          <a:noFill/>
        </p:spPr>
        <p:txBody>
          <a:bodyPr wrap="square" rtlCol="0">
            <a:spAutoFit/>
          </a:bodyPr>
          <a:p>
            <a:r>
              <a:rPr lang="zh-CN" altLang="en-US" sz="2600">
                <a:solidFill>
                  <a:srgbClr val="C1662D"/>
                </a:solidFill>
                <a:latin typeface="思源黑体 CN Medium" panose="020B0600000000000000" charset="-122"/>
                <a:ea typeface="思源黑体 CN Medium" panose="020B0600000000000000" charset="-122"/>
                <a:sym typeface="+mn-ea"/>
              </a:rPr>
              <a:t>王延龙</a:t>
            </a:r>
            <a:endParaRPr lang="zh-CN" altLang="en-US" sz="2600">
              <a:solidFill>
                <a:srgbClr val="C1662D"/>
              </a:solidFill>
              <a:latin typeface="思源黑体 CN Medium" panose="020B0600000000000000" charset="-122"/>
              <a:ea typeface="思源黑体 CN Medium" panose="020B0600000000000000" charset="-122"/>
              <a:sym typeface="+mn-ea"/>
            </a:endParaRPr>
          </a:p>
        </p:txBody>
      </p:sp>
      <p:sp>
        <p:nvSpPr>
          <p:cNvPr id="10" name="文本框 9"/>
          <p:cNvSpPr txBox="1"/>
          <p:nvPr/>
        </p:nvSpPr>
        <p:spPr>
          <a:xfrm>
            <a:off x="2553970" y="4074160"/>
            <a:ext cx="3497580" cy="368300"/>
          </a:xfrm>
          <a:prstGeom prst="rect">
            <a:avLst/>
          </a:prstGeom>
          <a:noFill/>
        </p:spPr>
        <p:txBody>
          <a:bodyPr wrap="square" rtlCol="0">
            <a:spAutoFit/>
          </a:bodyPr>
          <a:p>
            <a:r>
              <a:rPr lang="zh-CN" altLang="en-US">
                <a:solidFill>
                  <a:srgbClr val="C1662D"/>
                </a:solidFill>
                <a:latin typeface="思源黑体 CN Medium" panose="020B0600000000000000" charset="-122"/>
                <a:ea typeface="思源黑体 CN Medium" panose="020B0600000000000000" charset="-122"/>
                <a:cs typeface="思源黑体 CN Medium" panose="020B0600000000000000" charset="-122"/>
                <a:sym typeface="+mn-ea"/>
              </a:rPr>
              <a:t>执业编号</a:t>
            </a:r>
            <a:r>
              <a:rPr lang="en-US" altLang="zh-CN">
                <a:solidFill>
                  <a:srgbClr val="C1662D"/>
                </a:solidFill>
                <a:latin typeface="思源黑体 CN Medium" panose="020B0600000000000000" charset="-122"/>
                <a:ea typeface="思源黑体 CN Medium" panose="020B0600000000000000" charset="-122"/>
                <a:cs typeface="思源黑体 CN Medium" panose="020B0600000000000000" charset="-122"/>
                <a:sym typeface="+mn-ea"/>
              </a:rPr>
              <a:t>:A1120615060002</a:t>
            </a:r>
            <a:endParaRPr lang="en-US" altLang="zh-CN">
              <a:solidFill>
                <a:srgbClr val="C1662D"/>
              </a:solidFill>
              <a:latin typeface="思源黑体 CN Medium" panose="020B0600000000000000" charset="-122"/>
              <a:ea typeface="思源黑体 CN Medium" panose="020B0600000000000000" charset="-122"/>
              <a:cs typeface="思源黑体 CN Medium" panose="020B0600000000000000" charset="-122"/>
              <a:sym typeface="+mn-ea"/>
            </a:endParaRPr>
          </a:p>
        </p:txBody>
      </p:sp>
      <p:sp>
        <p:nvSpPr>
          <p:cNvPr id="11" name="文本框 10"/>
          <p:cNvSpPr txBox="1"/>
          <p:nvPr/>
        </p:nvSpPr>
        <p:spPr>
          <a:xfrm>
            <a:off x="977265" y="3206115"/>
            <a:ext cx="4048760" cy="553085"/>
          </a:xfrm>
          <a:prstGeom prst="rect">
            <a:avLst/>
          </a:prstGeom>
          <a:noFill/>
        </p:spPr>
        <p:txBody>
          <a:bodyPr wrap="square" rtlCol="0">
            <a:spAutoFit/>
          </a:bodyPr>
          <a:p>
            <a:r>
              <a:rPr lang="en-US" sz="3000">
                <a:solidFill>
                  <a:srgbClr val="C1662D"/>
                </a:solidFill>
                <a:latin typeface="思源黑体 CN Medium" panose="020B0600000000000000" charset="-122"/>
                <a:ea typeface="思源黑体 CN Medium" panose="020B0600000000000000" charset="-122"/>
                <a:sym typeface="+mn-ea"/>
              </a:rPr>
              <a:t>9</a:t>
            </a:r>
            <a:r>
              <a:rPr sz="3000">
                <a:solidFill>
                  <a:srgbClr val="C1662D"/>
                </a:solidFill>
                <a:latin typeface="思源黑体 CN Medium" panose="020B0600000000000000" charset="-122"/>
                <a:ea typeface="思源黑体 CN Medium" panose="020B0600000000000000" charset="-122"/>
                <a:sym typeface="+mn-ea"/>
              </a:rPr>
              <a:t>月</a:t>
            </a:r>
            <a:r>
              <a:rPr lang="en-US" sz="3000">
                <a:solidFill>
                  <a:srgbClr val="C1662D"/>
                </a:solidFill>
                <a:latin typeface="思源黑体 CN Medium" panose="020B0600000000000000" charset="-122"/>
                <a:ea typeface="思源黑体 CN Medium" panose="020B0600000000000000" charset="-122"/>
                <a:sym typeface="+mn-ea"/>
              </a:rPr>
              <a:t>27</a:t>
            </a:r>
            <a:r>
              <a:rPr sz="3000">
                <a:solidFill>
                  <a:srgbClr val="C1662D"/>
                </a:solidFill>
                <a:latin typeface="思源黑体 CN Medium" panose="020B0600000000000000" charset="-122"/>
                <a:ea typeface="思源黑体 CN Medium" panose="020B0600000000000000" charset="-122"/>
                <a:sym typeface="+mn-ea"/>
              </a:rPr>
              <a:t>日 </a:t>
            </a:r>
            <a:r>
              <a:rPr lang="en-US" sz="3000">
                <a:solidFill>
                  <a:srgbClr val="C1662D"/>
                </a:solidFill>
                <a:latin typeface="思源黑体 CN Medium" panose="020B0600000000000000" charset="-122"/>
                <a:ea typeface="思源黑体 CN Medium" panose="020B0600000000000000" charset="-122"/>
                <a:sym typeface="+mn-ea"/>
              </a:rPr>
              <a:t>20</a:t>
            </a:r>
            <a:r>
              <a:rPr sz="3000">
                <a:solidFill>
                  <a:srgbClr val="C1662D"/>
                </a:solidFill>
                <a:latin typeface="思源黑体 CN Medium" panose="020B0600000000000000" charset="-122"/>
                <a:ea typeface="思源黑体 CN Medium" panose="020B0600000000000000" charset="-122"/>
                <a:sym typeface="+mn-ea"/>
              </a:rPr>
              <a:t>:</a:t>
            </a:r>
            <a:r>
              <a:rPr lang="en-US" sz="3000">
                <a:solidFill>
                  <a:srgbClr val="C1662D"/>
                </a:solidFill>
                <a:latin typeface="思源黑体 CN Medium" panose="020B0600000000000000" charset="-122"/>
                <a:ea typeface="思源黑体 CN Medium" panose="020B0600000000000000" charset="-122"/>
                <a:sym typeface="+mn-ea"/>
              </a:rPr>
              <a:t>15</a:t>
            </a:r>
            <a:endParaRPr lang="en-US" sz="3000">
              <a:solidFill>
                <a:srgbClr val="C1662D"/>
              </a:solidFill>
              <a:latin typeface="思源黑体 CN Medium" panose="020B0600000000000000" charset="-122"/>
              <a:ea typeface="思源黑体 CN Medium" panose="020B0600000000000000" charset="-122"/>
              <a:sym typeface="+mn-ea"/>
            </a:endParaRPr>
          </a:p>
        </p:txBody>
      </p:sp>
      <p:sp>
        <p:nvSpPr>
          <p:cNvPr id="14" name="文本框 13"/>
          <p:cNvSpPr txBox="1"/>
          <p:nvPr>
            <p:custDataLst>
              <p:tags r:id="rId1"/>
            </p:custDataLst>
          </p:nvPr>
        </p:nvSpPr>
        <p:spPr>
          <a:xfrm>
            <a:off x="1254760" y="4519295"/>
            <a:ext cx="6115685" cy="1322070"/>
          </a:xfrm>
          <a:prstGeom prst="rect">
            <a:avLst/>
          </a:prstGeom>
          <a:noFill/>
        </p:spPr>
        <p:txBody>
          <a:bodyPr wrap="square" rtlCol="0">
            <a:spAutoFit/>
          </a:bodyPr>
          <a:p>
            <a:pPr algn="just" fontAlgn="auto">
              <a:lnSpc>
                <a:spcPct val="125000"/>
              </a:lnSpc>
            </a:pPr>
            <a:r>
              <a:rPr sz="16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经传多赢</a:t>
            </a:r>
            <a:r>
              <a:rPr lang="zh-CN" sz="16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资深投顾</a:t>
            </a:r>
            <a:r>
              <a:rPr lang="en-US" altLang="zh-CN" sz="16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a:t>
            </a:r>
            <a:r>
              <a:rPr sz="16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长期从事金融服务行业</a:t>
            </a:r>
            <a:r>
              <a:rPr lang="en-US" sz="16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a:t>
            </a:r>
            <a:r>
              <a:rPr sz="16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擅长把握市场节奏和筹码理论。</a:t>
            </a:r>
            <a:r>
              <a:rPr lang="zh-CN" sz="16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独创</a:t>
            </a:r>
            <a:r>
              <a:rPr sz="16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盈利模式《钝化转势法》、《分金弱转强》、《一眼看高点》。擅长热点跟踪及板块分析和龙头晋级、淘汰、卡位等细节判断。推崇趋势跟踪论</a:t>
            </a:r>
            <a:r>
              <a:rPr lang="en-US" sz="16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a:t>
            </a:r>
            <a:r>
              <a:rPr sz="16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主张躲避风险为第一</a:t>
            </a:r>
            <a:r>
              <a:rPr lang="en-US" sz="16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a:t>
            </a:r>
            <a:r>
              <a:rPr sz="16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获取利润是第二。</a:t>
            </a:r>
            <a:r>
              <a:rPr lang="en-US" sz="16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 </a:t>
            </a:r>
            <a:endParaRPr lang="en-US" sz="16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pic>
        <p:nvPicPr>
          <p:cNvPr id="15" name="图片 14"/>
          <p:cNvPicPr>
            <a:picLocks noChangeAspect="1"/>
          </p:cNvPicPr>
          <p:nvPr/>
        </p:nvPicPr>
        <p:blipFill>
          <a:blip r:embed="rId2"/>
          <a:stretch>
            <a:fillRect/>
          </a:stretch>
        </p:blipFill>
        <p:spPr>
          <a:xfrm>
            <a:off x="977265" y="4033520"/>
            <a:ext cx="314325" cy="619125"/>
          </a:xfrm>
          <a:prstGeom prst="rect">
            <a:avLst/>
          </a:prstGeom>
        </p:spPr>
      </p:pic>
      <p:pic>
        <p:nvPicPr>
          <p:cNvPr id="3" name="图片 2" descr="王延龙"/>
          <p:cNvPicPr>
            <a:picLocks noChangeAspect="1"/>
          </p:cNvPicPr>
          <p:nvPr/>
        </p:nvPicPr>
        <p:blipFill>
          <a:blip r:embed="rId3"/>
          <a:stretch>
            <a:fillRect/>
          </a:stretch>
        </p:blipFill>
        <p:spPr>
          <a:xfrm>
            <a:off x="7481570" y="727075"/>
            <a:ext cx="3678934" cy="5760000"/>
          </a:xfrm>
          <a:prstGeom prst="rect">
            <a:avLst/>
          </a:prstGeom>
        </p:spPr>
      </p:pic>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0" y="53975"/>
            <a:ext cx="12192000" cy="737235"/>
          </a:xfrm>
          <a:prstGeom prst="rect">
            <a:avLst/>
          </a:prstGeom>
          <a:noFill/>
        </p:spPr>
        <p:txBody>
          <a:bodyPr wrap="square" rtlCol="0">
            <a:spAutoFit/>
          </a:bodyPr>
          <a:p>
            <a:pPr algn="ctr"/>
            <a:r>
              <a:rPr lang="zh-CN" altLang="en-US" sz="4200">
                <a:solidFill>
                  <a:schemeClr val="bg1"/>
                </a:solidFill>
                <a:latin typeface="思源黑体 CN Medium" panose="020B0600000000000000" charset="-122"/>
                <a:ea typeface="思源黑体 CN Medium" panose="020B0600000000000000" charset="-122"/>
                <a:cs typeface="+mn-ea"/>
                <a:sym typeface="+mn-ea"/>
              </a:rPr>
              <a:t>操作总结</a:t>
            </a:r>
            <a:endParaRPr lang="zh-CN" altLang="en-US" sz="4200" spc="-200">
              <a:gradFill>
                <a:gsLst>
                  <a:gs pos="0">
                    <a:srgbClr val="FFEFCE"/>
                  </a:gs>
                  <a:gs pos="100000">
                    <a:srgbClr val="FFD483"/>
                  </a:gs>
                </a:gsLst>
                <a:lin ang="5400000" scaled="0"/>
              </a:gradFill>
              <a:uFillTx/>
              <a:latin typeface="思源黑体 CN Bold" panose="020B0800000000000000" charset="-122"/>
              <a:ea typeface="思源黑体 CN Bold" panose="020B0800000000000000" charset="-122"/>
              <a:sym typeface="+mn-ea"/>
            </a:endParaRPr>
          </a:p>
        </p:txBody>
      </p:sp>
      <p:sp>
        <p:nvSpPr>
          <p:cNvPr id="3" name="文本框 2"/>
          <p:cNvSpPr txBox="1"/>
          <p:nvPr/>
        </p:nvSpPr>
        <p:spPr>
          <a:xfrm>
            <a:off x="935990" y="1430655"/>
            <a:ext cx="10320020" cy="4154170"/>
          </a:xfrm>
          <a:prstGeom prst="rect">
            <a:avLst/>
          </a:prstGeom>
          <a:noFill/>
        </p:spPr>
        <p:txBody>
          <a:bodyPr wrap="square" rtlCol="0">
            <a:spAutoFit/>
          </a:bodyPr>
          <a:p>
            <a:pPr algn="l"/>
            <a:r>
              <a:rPr lang="zh-CN" altLang="en-US" sz="2400">
                <a:solidFill>
                  <a:schemeClr val="tx1"/>
                </a:solidFill>
                <a:latin typeface="思源黑体 CN Regular" panose="020B0500000000000000" charset="-122"/>
                <a:ea typeface="思源黑体 CN Regular" panose="020B0500000000000000" charset="-122"/>
                <a:cs typeface="+mn-ea"/>
                <a:sym typeface="+mn-ea"/>
              </a:rPr>
              <a:t>一、选择的个股不是最具辨识度的龙头，二波拉升受限。</a:t>
            </a:r>
            <a:endParaRPr lang="zh-CN" altLang="en-US" sz="2400">
              <a:solidFill>
                <a:schemeClr val="tx1"/>
              </a:solidFill>
              <a:latin typeface="思源黑体 CN Regular" panose="020B0500000000000000" charset="-122"/>
              <a:ea typeface="思源黑体 CN Regular" panose="020B0500000000000000" charset="-122"/>
              <a:cs typeface="+mn-ea"/>
              <a:sym typeface="+mn-ea"/>
            </a:endParaRPr>
          </a:p>
          <a:p>
            <a:pPr algn="l"/>
            <a:endParaRPr lang="zh-CN" altLang="en-US" sz="2400">
              <a:solidFill>
                <a:schemeClr val="tx1"/>
              </a:solidFill>
              <a:latin typeface="思源黑体 CN Regular" panose="020B0500000000000000" charset="-122"/>
              <a:ea typeface="思源黑体 CN Regular" panose="020B0500000000000000" charset="-122"/>
              <a:cs typeface="+mn-ea"/>
              <a:sym typeface="+mn-ea"/>
            </a:endParaRPr>
          </a:p>
          <a:p>
            <a:pPr algn="l"/>
            <a:r>
              <a:rPr lang="zh-CN" altLang="en-US" sz="2400">
                <a:solidFill>
                  <a:schemeClr val="tx1"/>
                </a:solidFill>
                <a:latin typeface="思源黑体 CN Regular" panose="020B0500000000000000" charset="-122"/>
                <a:ea typeface="思源黑体 CN Regular" panose="020B0500000000000000" charset="-122"/>
                <a:cs typeface="+mn-ea"/>
                <a:sym typeface="+mn-ea"/>
              </a:rPr>
              <a:t>二、</a:t>
            </a:r>
            <a:r>
              <a:rPr lang="zh-CN" sz="2400">
                <a:solidFill>
                  <a:schemeClr val="tx1"/>
                </a:solidFill>
                <a:latin typeface="思源黑体 CN Regular" panose="020B0500000000000000" charset="-122"/>
                <a:ea typeface="思源黑体 CN Regular" panose="020B0500000000000000" charset="-122"/>
                <a:cs typeface="+mn-ea"/>
                <a:sym typeface="+mn-ea"/>
              </a:rPr>
              <a:t>缺乏持续跟踪耐心。</a:t>
            </a:r>
            <a:endParaRPr lang="zh-CN" sz="2400">
              <a:solidFill>
                <a:schemeClr val="tx1"/>
              </a:solidFill>
              <a:latin typeface="思源黑体 CN Regular" panose="020B0500000000000000" charset="-122"/>
              <a:ea typeface="思源黑体 CN Regular" panose="020B0500000000000000" charset="-122"/>
              <a:cs typeface="+mn-ea"/>
              <a:sym typeface="+mn-ea"/>
            </a:endParaRPr>
          </a:p>
          <a:p>
            <a:pPr algn="l"/>
            <a:r>
              <a:rPr lang="zh-CN" sz="2400">
                <a:solidFill>
                  <a:schemeClr val="tx1"/>
                </a:solidFill>
                <a:latin typeface="思源黑体 CN Regular" panose="020B0500000000000000" charset="-122"/>
                <a:ea typeface="思源黑体 CN Regular" panose="020B0500000000000000" charset="-122"/>
                <a:cs typeface="+mn-ea"/>
                <a:sym typeface="+mn-ea"/>
              </a:rPr>
              <a:t> </a:t>
            </a:r>
            <a:r>
              <a:rPr lang="en-US" altLang="zh-CN" sz="2400">
                <a:solidFill>
                  <a:schemeClr val="tx1"/>
                </a:solidFill>
                <a:latin typeface="思源黑体 CN Regular" panose="020B0500000000000000" charset="-122"/>
                <a:ea typeface="思源黑体 CN Regular" panose="020B0500000000000000" charset="-122"/>
                <a:cs typeface="+mn-ea"/>
                <a:sym typeface="+mn-ea"/>
              </a:rPr>
              <a:t> </a:t>
            </a:r>
            <a:endParaRPr lang="zh-CN" altLang="en-US" sz="2400">
              <a:solidFill>
                <a:schemeClr val="tx1"/>
              </a:solidFill>
              <a:latin typeface="思源黑体 CN Regular" panose="020B0500000000000000" charset="-122"/>
              <a:ea typeface="思源黑体 CN Regular" panose="020B0500000000000000" charset="-122"/>
              <a:cs typeface="+mn-ea"/>
              <a:sym typeface="+mn-ea"/>
            </a:endParaRPr>
          </a:p>
          <a:p>
            <a:pPr algn="l"/>
            <a:r>
              <a:rPr lang="zh-CN" altLang="en-US" sz="2400">
                <a:solidFill>
                  <a:schemeClr val="tx1"/>
                </a:solidFill>
                <a:latin typeface="思源黑体 CN Regular" panose="020B0500000000000000" charset="-122"/>
                <a:ea typeface="思源黑体 CN Regular" panose="020B0500000000000000" charset="-122"/>
                <a:cs typeface="+mn-ea"/>
                <a:sym typeface="+mn-ea"/>
              </a:rPr>
              <a:t>三、预期过强，如底背离金叉未突破辅助线，则该止盈止损要做止盈止损，后续信号重新操作。</a:t>
            </a:r>
            <a:endParaRPr lang="zh-CN" altLang="en-US" sz="2400">
              <a:solidFill>
                <a:schemeClr val="tx1"/>
              </a:solidFill>
              <a:latin typeface="思源黑体 CN Regular" panose="020B0500000000000000" charset="-122"/>
              <a:ea typeface="思源黑体 CN Regular" panose="020B0500000000000000" charset="-122"/>
              <a:cs typeface="+mn-ea"/>
              <a:sym typeface="+mn-ea"/>
            </a:endParaRPr>
          </a:p>
          <a:p>
            <a:pPr algn="l"/>
            <a:endParaRPr lang="en-US" altLang="zh-CN" sz="2400">
              <a:solidFill>
                <a:schemeClr val="tx1"/>
              </a:solidFill>
              <a:latin typeface="思源黑体 CN Regular" panose="020B0500000000000000" charset="-122"/>
              <a:ea typeface="思源黑体 CN Regular" panose="020B0500000000000000" charset="-122"/>
              <a:cs typeface="+mn-ea"/>
              <a:sym typeface="+mn-ea"/>
            </a:endParaRPr>
          </a:p>
          <a:p>
            <a:pPr algn="l"/>
            <a:r>
              <a:rPr lang="zh-CN" altLang="en-US" sz="2400">
                <a:solidFill>
                  <a:schemeClr val="tx1"/>
                </a:solidFill>
                <a:latin typeface="思源黑体 CN Regular" panose="020B0500000000000000" charset="-122"/>
                <a:ea typeface="思源黑体 CN Regular" panose="020B0500000000000000" charset="-122"/>
                <a:cs typeface="+mn-ea"/>
                <a:sym typeface="+mn-ea"/>
              </a:rPr>
              <a:t>四、不关注大盘和板块动态，如果后续缺乏板块支持，那么龙头就是反弹下。</a:t>
            </a:r>
            <a:endParaRPr lang="zh-CN" altLang="en-US" sz="2400">
              <a:solidFill>
                <a:schemeClr val="tx1"/>
              </a:solidFill>
              <a:latin typeface="思源黑体 CN Regular" panose="020B0500000000000000" charset="-122"/>
              <a:ea typeface="思源黑体 CN Regular" panose="020B0500000000000000" charset="-122"/>
              <a:cs typeface="+mn-ea"/>
              <a:sym typeface="+mn-ea"/>
            </a:endParaRPr>
          </a:p>
          <a:p>
            <a:pPr algn="l"/>
            <a:r>
              <a:rPr lang="zh-CN" altLang="en-US" sz="2400">
                <a:solidFill>
                  <a:schemeClr val="tx1"/>
                </a:solidFill>
                <a:latin typeface="思源黑体 CN Regular" panose="020B0500000000000000" charset="-122"/>
                <a:ea typeface="思源黑体 CN Regular" panose="020B0500000000000000" charset="-122"/>
                <a:cs typeface="+mn-ea"/>
                <a:sym typeface="+mn-ea"/>
              </a:rPr>
              <a:t>比如当下市场气氛很弱缺乏支撑。</a:t>
            </a:r>
            <a:endParaRPr lang="zh-CN" altLang="en-US" sz="2400">
              <a:solidFill>
                <a:schemeClr val="tx1"/>
              </a:solidFill>
              <a:latin typeface="思源黑体 CN Regular" panose="020B0500000000000000" charset="-122"/>
              <a:ea typeface="思源黑体 CN Regular" panose="020B0500000000000000" charset="-122"/>
              <a:cs typeface="+mn-ea"/>
              <a:sym typeface="+mn-ea"/>
            </a:endParaRPr>
          </a:p>
          <a:p>
            <a:pPr algn="l"/>
            <a:endParaRPr lang="zh-CN" altLang="en-US" sz="2400">
              <a:solidFill>
                <a:schemeClr val="tx1"/>
              </a:solidFill>
              <a:latin typeface="思源黑体 CN Regular" panose="020B0500000000000000" charset="-122"/>
              <a:ea typeface="思源黑体 CN Regular" panose="020B0500000000000000" charset="-122"/>
              <a:cs typeface="+mn-ea"/>
              <a:sym typeface="+mn-ea"/>
            </a:endParaRPr>
          </a:p>
          <a:p>
            <a:pPr algn="l"/>
            <a:r>
              <a:rPr lang="zh-CN" altLang="en-US" sz="2400">
                <a:solidFill>
                  <a:schemeClr val="tx1"/>
                </a:solidFill>
                <a:latin typeface="思源黑体 CN Regular" panose="020B0500000000000000" charset="-122"/>
                <a:ea typeface="思源黑体 CN Regular" panose="020B0500000000000000" charset="-122"/>
                <a:cs typeface="+mn-ea"/>
                <a:sym typeface="+mn-ea"/>
              </a:rPr>
              <a:t>五、不考虑三共振板块因素和市场情绪因素。</a:t>
            </a:r>
            <a:endParaRPr lang="zh-CN" altLang="en-US" sz="2400">
              <a:solidFill>
                <a:schemeClr val="tx1"/>
              </a:solidFill>
              <a:latin typeface="思源黑体 CN Regular" panose="020B0500000000000000" charset="-122"/>
              <a:ea typeface="思源黑体 CN Regular" panose="020B0500000000000000" charset="-122"/>
              <a:cs typeface="+mn-ea"/>
              <a:sym typeface="+mn-ea"/>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770255" y="1017270"/>
            <a:ext cx="7332345" cy="2251075"/>
          </a:xfrm>
          <a:prstGeom prst="rect">
            <a:avLst/>
          </a:prstGeom>
          <a:noFill/>
        </p:spPr>
        <p:txBody>
          <a:bodyPr wrap="square" rtlCol="0">
            <a:spAutoFit/>
          </a:bodyPr>
          <a:p>
            <a:pPr algn="ctr">
              <a:lnSpc>
                <a:spcPct val="90000"/>
              </a:lnSpc>
            </a:pPr>
            <a:r>
              <a:rPr lang="zh-CN" sz="7800">
                <a:gradFill>
                  <a:gsLst>
                    <a:gs pos="0">
                      <a:srgbClr val="FFEFCE"/>
                    </a:gs>
                    <a:gs pos="100000">
                      <a:srgbClr val="FFD585"/>
                    </a:gs>
                  </a:gsLst>
                  <a:lin ang="5400000" scaled="0"/>
                </a:gradFill>
                <a:latin typeface="思源黑体 CN Bold" panose="020B0800000000000000" charset="-122"/>
                <a:ea typeface="思源黑体 CN Bold" panose="020B0800000000000000" charset="-122"/>
                <a:cs typeface="思源黑体 CN Medium" panose="020B0600000000000000" charset="-122"/>
              </a:rPr>
              <a:t>挖掘强势主题</a:t>
            </a:r>
            <a:endParaRPr lang="zh-CN" sz="7800">
              <a:gradFill>
                <a:gsLst>
                  <a:gs pos="0">
                    <a:srgbClr val="FFEFCE"/>
                  </a:gs>
                  <a:gs pos="100000">
                    <a:srgbClr val="FFD585"/>
                  </a:gs>
                </a:gsLst>
                <a:lin ang="5400000" scaled="0"/>
              </a:gradFill>
              <a:latin typeface="思源黑体 CN Bold" panose="020B0800000000000000" charset="-122"/>
              <a:ea typeface="思源黑体 CN Bold" panose="020B0800000000000000" charset="-122"/>
              <a:cs typeface="思源黑体 CN Medium" panose="020B0600000000000000" charset="-122"/>
            </a:endParaRPr>
          </a:p>
          <a:p>
            <a:pPr algn="ctr">
              <a:lnSpc>
                <a:spcPct val="90000"/>
              </a:lnSpc>
            </a:pPr>
            <a:r>
              <a:rPr lang="zh-CN" sz="7800">
                <a:gradFill>
                  <a:gsLst>
                    <a:gs pos="0">
                      <a:srgbClr val="FFEFCE"/>
                    </a:gs>
                    <a:gs pos="100000">
                      <a:srgbClr val="FFD585"/>
                    </a:gs>
                  </a:gsLst>
                  <a:lin ang="5400000" scaled="0"/>
                </a:gradFill>
                <a:latin typeface="思源黑体 CN Bold" panose="020B0800000000000000" charset="-122"/>
                <a:ea typeface="思源黑体 CN Bold" panose="020B0800000000000000" charset="-122"/>
                <a:cs typeface="思源黑体 CN Medium" panose="020B0600000000000000" charset="-122"/>
              </a:rPr>
              <a:t>提升打板胜率</a:t>
            </a:r>
            <a:endParaRPr lang="zh-CN" sz="7800">
              <a:gradFill>
                <a:gsLst>
                  <a:gs pos="0">
                    <a:srgbClr val="FFEFCE"/>
                  </a:gs>
                  <a:gs pos="100000">
                    <a:srgbClr val="FFD585"/>
                  </a:gs>
                </a:gsLst>
                <a:lin ang="5400000" scaled="0"/>
              </a:gradFill>
              <a:latin typeface="思源黑体 CN Bold" panose="020B0800000000000000" charset="-122"/>
              <a:ea typeface="思源黑体 CN Bold" panose="020B0800000000000000" charset="-122"/>
              <a:cs typeface="思源黑体 CN Medium" panose="020B0600000000000000" charset="-122"/>
            </a:endParaRPr>
          </a:p>
        </p:txBody>
      </p:sp>
      <p:sp>
        <p:nvSpPr>
          <p:cNvPr id="11" name="文本框 10"/>
          <p:cNvSpPr txBox="1"/>
          <p:nvPr/>
        </p:nvSpPr>
        <p:spPr>
          <a:xfrm>
            <a:off x="977265" y="3206115"/>
            <a:ext cx="4048760" cy="553085"/>
          </a:xfrm>
          <a:prstGeom prst="rect">
            <a:avLst/>
          </a:prstGeom>
          <a:noFill/>
        </p:spPr>
        <p:txBody>
          <a:bodyPr wrap="square" rtlCol="0">
            <a:spAutoFit/>
          </a:bodyPr>
          <a:p>
            <a:r>
              <a:rPr lang="en-US" sz="3000">
                <a:solidFill>
                  <a:srgbClr val="C1662D"/>
                </a:solidFill>
                <a:latin typeface="思源黑体 CN Medium" panose="020B0600000000000000" charset="-122"/>
                <a:ea typeface="思源黑体 CN Medium" panose="020B0600000000000000" charset="-122"/>
                <a:sym typeface="+mn-ea"/>
              </a:rPr>
              <a:t>9</a:t>
            </a:r>
            <a:r>
              <a:rPr sz="3000">
                <a:solidFill>
                  <a:srgbClr val="C1662D"/>
                </a:solidFill>
                <a:latin typeface="思源黑体 CN Medium" panose="020B0600000000000000" charset="-122"/>
                <a:ea typeface="思源黑体 CN Medium" panose="020B0600000000000000" charset="-122"/>
                <a:sym typeface="+mn-ea"/>
              </a:rPr>
              <a:t>月</a:t>
            </a:r>
            <a:r>
              <a:rPr lang="en-US" sz="3000">
                <a:solidFill>
                  <a:srgbClr val="C1662D"/>
                </a:solidFill>
                <a:latin typeface="思源黑体 CN Medium" panose="020B0600000000000000" charset="-122"/>
                <a:ea typeface="思源黑体 CN Medium" panose="020B0600000000000000" charset="-122"/>
                <a:sym typeface="+mn-ea"/>
              </a:rPr>
              <a:t>28</a:t>
            </a:r>
            <a:r>
              <a:rPr sz="3000">
                <a:solidFill>
                  <a:srgbClr val="C1662D"/>
                </a:solidFill>
                <a:latin typeface="思源黑体 CN Medium" panose="020B0600000000000000" charset="-122"/>
                <a:ea typeface="思源黑体 CN Medium" panose="020B0600000000000000" charset="-122"/>
                <a:sym typeface="+mn-ea"/>
              </a:rPr>
              <a:t>日</a:t>
            </a:r>
            <a:r>
              <a:rPr sz="3000">
                <a:solidFill>
                  <a:srgbClr val="C1662D"/>
                </a:solidFill>
                <a:latin typeface="思源黑体 CN Medium" panose="020B0600000000000000" charset="-122"/>
                <a:ea typeface="思源黑体 CN Medium" panose="020B0600000000000000" charset="-122"/>
                <a:sym typeface="+mn-ea"/>
              </a:rPr>
              <a:t> </a:t>
            </a:r>
            <a:r>
              <a:rPr lang="en-US" sz="3000">
                <a:solidFill>
                  <a:srgbClr val="C1662D"/>
                </a:solidFill>
                <a:latin typeface="思源黑体 CN Medium" panose="020B0600000000000000" charset="-122"/>
                <a:ea typeface="思源黑体 CN Medium" panose="020B0600000000000000" charset="-122"/>
                <a:sym typeface="+mn-ea"/>
              </a:rPr>
              <a:t>20</a:t>
            </a:r>
            <a:r>
              <a:rPr sz="3000">
                <a:solidFill>
                  <a:srgbClr val="C1662D"/>
                </a:solidFill>
                <a:latin typeface="思源黑体 CN Medium" panose="020B0600000000000000" charset="-122"/>
                <a:ea typeface="思源黑体 CN Medium" panose="020B0600000000000000" charset="-122"/>
                <a:sym typeface="+mn-ea"/>
              </a:rPr>
              <a:t>:</a:t>
            </a:r>
            <a:r>
              <a:rPr lang="en-US" sz="3000">
                <a:solidFill>
                  <a:srgbClr val="C1662D"/>
                </a:solidFill>
                <a:latin typeface="思源黑体 CN Medium" panose="020B0600000000000000" charset="-122"/>
                <a:ea typeface="思源黑体 CN Medium" panose="020B0600000000000000" charset="-122"/>
                <a:sym typeface="+mn-ea"/>
              </a:rPr>
              <a:t>15</a:t>
            </a:r>
            <a:endParaRPr sz="3000">
              <a:solidFill>
                <a:srgbClr val="C1662D"/>
              </a:solidFill>
              <a:latin typeface="思源黑体 CN Medium" panose="020B0600000000000000" charset="-122"/>
              <a:ea typeface="思源黑体 CN Medium" panose="020B0600000000000000" charset="-122"/>
              <a:sym typeface="+mn-ea"/>
            </a:endParaRPr>
          </a:p>
        </p:txBody>
      </p:sp>
      <p:pic>
        <p:nvPicPr>
          <p:cNvPr id="5" name="图片 4" descr="王延龙"/>
          <p:cNvPicPr>
            <a:picLocks noChangeAspect="1"/>
          </p:cNvPicPr>
          <p:nvPr/>
        </p:nvPicPr>
        <p:blipFill>
          <a:blip r:embed="rId1"/>
          <a:stretch>
            <a:fillRect/>
          </a:stretch>
        </p:blipFill>
        <p:spPr>
          <a:xfrm>
            <a:off x="7481570" y="727075"/>
            <a:ext cx="3678934" cy="5760000"/>
          </a:xfrm>
          <a:prstGeom prst="rect">
            <a:avLst/>
          </a:prstGeom>
        </p:spPr>
      </p:pic>
      <p:sp>
        <p:nvSpPr>
          <p:cNvPr id="9" name="文本框 8"/>
          <p:cNvSpPr txBox="1"/>
          <p:nvPr/>
        </p:nvSpPr>
        <p:spPr>
          <a:xfrm>
            <a:off x="1254760" y="4012565"/>
            <a:ext cx="1343660" cy="491490"/>
          </a:xfrm>
          <a:prstGeom prst="rect">
            <a:avLst/>
          </a:prstGeom>
          <a:noFill/>
        </p:spPr>
        <p:txBody>
          <a:bodyPr wrap="square" rtlCol="0">
            <a:spAutoFit/>
          </a:bodyPr>
          <a:p>
            <a:r>
              <a:rPr lang="zh-CN" altLang="en-US" sz="2600">
                <a:solidFill>
                  <a:srgbClr val="C1662D"/>
                </a:solidFill>
                <a:latin typeface="思源黑体 CN Medium" panose="020B0600000000000000" charset="-122"/>
                <a:ea typeface="思源黑体 CN Medium" panose="020B0600000000000000" charset="-122"/>
                <a:sym typeface="+mn-ea"/>
              </a:rPr>
              <a:t>王延龙</a:t>
            </a:r>
            <a:endParaRPr lang="zh-CN" altLang="en-US" sz="2600">
              <a:solidFill>
                <a:srgbClr val="C1662D"/>
              </a:solidFill>
              <a:latin typeface="思源黑体 CN Medium" panose="020B0600000000000000" charset="-122"/>
              <a:ea typeface="思源黑体 CN Medium" panose="020B0600000000000000" charset="-122"/>
              <a:sym typeface="+mn-ea"/>
            </a:endParaRPr>
          </a:p>
        </p:txBody>
      </p:sp>
      <p:sp>
        <p:nvSpPr>
          <p:cNvPr id="12" name="文本框 11"/>
          <p:cNvSpPr txBox="1"/>
          <p:nvPr/>
        </p:nvSpPr>
        <p:spPr>
          <a:xfrm>
            <a:off x="2553970" y="4074160"/>
            <a:ext cx="3497580" cy="368300"/>
          </a:xfrm>
          <a:prstGeom prst="rect">
            <a:avLst/>
          </a:prstGeom>
          <a:noFill/>
        </p:spPr>
        <p:txBody>
          <a:bodyPr wrap="square" rtlCol="0">
            <a:spAutoFit/>
          </a:bodyPr>
          <a:p>
            <a:r>
              <a:rPr lang="zh-CN" altLang="en-US">
                <a:solidFill>
                  <a:srgbClr val="C1662D"/>
                </a:solidFill>
                <a:latin typeface="思源黑体 CN Medium" panose="020B0600000000000000" charset="-122"/>
                <a:ea typeface="思源黑体 CN Medium" panose="020B0600000000000000" charset="-122"/>
                <a:cs typeface="思源黑体 CN Medium" panose="020B0600000000000000" charset="-122"/>
                <a:sym typeface="+mn-ea"/>
              </a:rPr>
              <a:t>执业编号</a:t>
            </a:r>
            <a:r>
              <a:rPr lang="en-US" altLang="zh-CN">
                <a:solidFill>
                  <a:srgbClr val="C1662D"/>
                </a:solidFill>
                <a:latin typeface="思源黑体 CN Medium" panose="020B0600000000000000" charset="-122"/>
                <a:ea typeface="思源黑体 CN Medium" panose="020B0600000000000000" charset="-122"/>
                <a:cs typeface="思源黑体 CN Medium" panose="020B0600000000000000" charset="-122"/>
                <a:sym typeface="+mn-ea"/>
              </a:rPr>
              <a:t>:A1120615060002</a:t>
            </a:r>
            <a:endParaRPr lang="en-US" altLang="zh-CN">
              <a:solidFill>
                <a:srgbClr val="C1662D"/>
              </a:solidFill>
              <a:latin typeface="思源黑体 CN Medium" panose="020B0600000000000000" charset="-122"/>
              <a:ea typeface="思源黑体 CN Medium" panose="020B0600000000000000" charset="-122"/>
              <a:cs typeface="思源黑体 CN Medium" panose="020B0600000000000000" charset="-122"/>
              <a:sym typeface="+mn-ea"/>
            </a:endParaRPr>
          </a:p>
        </p:txBody>
      </p:sp>
      <p:sp>
        <p:nvSpPr>
          <p:cNvPr id="13" name="文本框 12"/>
          <p:cNvSpPr txBox="1"/>
          <p:nvPr>
            <p:custDataLst>
              <p:tags r:id="rId2"/>
            </p:custDataLst>
          </p:nvPr>
        </p:nvSpPr>
        <p:spPr>
          <a:xfrm>
            <a:off x="1254760" y="4519295"/>
            <a:ext cx="6115685" cy="1322070"/>
          </a:xfrm>
          <a:prstGeom prst="rect">
            <a:avLst/>
          </a:prstGeom>
          <a:noFill/>
        </p:spPr>
        <p:txBody>
          <a:bodyPr wrap="square" rtlCol="0">
            <a:spAutoFit/>
          </a:bodyPr>
          <a:p>
            <a:pPr algn="just" fontAlgn="auto">
              <a:lnSpc>
                <a:spcPct val="125000"/>
              </a:lnSpc>
            </a:pPr>
            <a:r>
              <a:rPr sz="16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经传多赢</a:t>
            </a:r>
            <a:r>
              <a:rPr lang="zh-CN" sz="16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资深投顾</a:t>
            </a:r>
            <a:r>
              <a:rPr lang="en-US" altLang="zh-CN" sz="16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a:t>
            </a:r>
            <a:r>
              <a:rPr sz="16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长期从事金融服务行业</a:t>
            </a:r>
            <a:r>
              <a:rPr lang="en-US" sz="16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a:t>
            </a:r>
            <a:r>
              <a:rPr sz="16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擅长把握市场节奏和筹码理论。</a:t>
            </a:r>
            <a:r>
              <a:rPr lang="zh-CN" sz="16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独创</a:t>
            </a:r>
            <a:r>
              <a:rPr sz="16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盈利模式《钝化转势法》、《分金弱转强》、《一眼看高点》。擅长热点跟踪及板块分析和龙头晋级、淘汰、卡位等细节判断。推崇趋势跟踪论</a:t>
            </a:r>
            <a:r>
              <a:rPr lang="en-US" sz="16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a:t>
            </a:r>
            <a:r>
              <a:rPr sz="16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主张躲避风险为第一</a:t>
            </a:r>
            <a:r>
              <a:rPr lang="en-US" sz="16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a:t>
            </a:r>
            <a:r>
              <a:rPr sz="16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获取利润是第二。</a:t>
            </a:r>
            <a:r>
              <a:rPr lang="en-US" sz="16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 </a:t>
            </a:r>
            <a:endParaRPr lang="en-US" sz="16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pic>
        <p:nvPicPr>
          <p:cNvPr id="16" name="图片 15"/>
          <p:cNvPicPr>
            <a:picLocks noChangeAspect="1"/>
          </p:cNvPicPr>
          <p:nvPr/>
        </p:nvPicPr>
        <p:blipFill>
          <a:blip r:embed="rId3"/>
          <a:stretch>
            <a:fillRect/>
          </a:stretch>
        </p:blipFill>
        <p:spPr>
          <a:xfrm>
            <a:off x="977265" y="4033520"/>
            <a:ext cx="314325" cy="619125"/>
          </a:xfrm>
          <a:prstGeom prst="rect">
            <a:avLst/>
          </a:prstGeom>
        </p:spPr>
      </p:pic>
    </p:spTree>
    <p:custDataLst>
      <p:tags r:id="rId4"/>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747395" y="1121410"/>
            <a:ext cx="7332345" cy="2084705"/>
          </a:xfrm>
          <a:prstGeom prst="rect">
            <a:avLst/>
          </a:prstGeom>
          <a:noFill/>
        </p:spPr>
        <p:txBody>
          <a:bodyPr wrap="square" rtlCol="0">
            <a:spAutoFit/>
          </a:bodyPr>
          <a:p>
            <a:pPr algn="ctr">
              <a:lnSpc>
                <a:spcPct val="90000"/>
              </a:lnSpc>
            </a:pPr>
            <a:r>
              <a:rPr lang="zh-CN" sz="6600">
                <a:gradFill>
                  <a:gsLst>
                    <a:gs pos="0">
                      <a:srgbClr val="FFEFCE"/>
                    </a:gs>
                    <a:gs pos="100000">
                      <a:srgbClr val="FFD585"/>
                    </a:gs>
                  </a:gsLst>
                  <a:lin ang="5400000" scaled="0"/>
                </a:gradFill>
                <a:latin typeface="思源黑体 CN Bold" panose="020B0800000000000000" charset="-122"/>
                <a:ea typeface="思源黑体 CN Bold" panose="020B0800000000000000" charset="-122"/>
                <a:cs typeface="思源黑体 CN Medium" panose="020B0600000000000000" charset="-122"/>
              </a:rPr>
              <a:t>定位风口业绩牛</a:t>
            </a:r>
            <a:endParaRPr lang="zh-CN" sz="6600">
              <a:gradFill>
                <a:gsLst>
                  <a:gs pos="0">
                    <a:srgbClr val="FFEFCE"/>
                  </a:gs>
                  <a:gs pos="100000">
                    <a:srgbClr val="FFD585"/>
                  </a:gs>
                </a:gsLst>
                <a:lin ang="5400000" scaled="0"/>
              </a:gradFill>
              <a:latin typeface="思源黑体 CN Bold" panose="020B0800000000000000" charset="-122"/>
              <a:ea typeface="思源黑体 CN Bold" panose="020B0800000000000000" charset="-122"/>
              <a:cs typeface="思源黑体 CN Medium" panose="020B0600000000000000" charset="-122"/>
            </a:endParaRPr>
          </a:p>
          <a:p>
            <a:pPr algn="ctr">
              <a:lnSpc>
                <a:spcPct val="90000"/>
              </a:lnSpc>
            </a:pPr>
            <a:r>
              <a:rPr lang="zh-CN" sz="7800">
                <a:gradFill>
                  <a:gsLst>
                    <a:gs pos="0">
                      <a:srgbClr val="FFEFCE"/>
                    </a:gs>
                    <a:gs pos="100000">
                      <a:srgbClr val="FFD585"/>
                    </a:gs>
                  </a:gsLst>
                  <a:lin ang="5400000" scaled="0"/>
                </a:gradFill>
                <a:latin typeface="思源黑体 CN Bold" panose="020B0800000000000000" charset="-122"/>
                <a:ea typeface="思源黑体 CN Bold" panose="020B0800000000000000" charset="-122"/>
                <a:cs typeface="思源黑体 CN Medium" panose="020B0600000000000000" charset="-122"/>
              </a:rPr>
              <a:t>加速利润增长</a:t>
            </a:r>
            <a:endParaRPr lang="zh-CN" sz="7800">
              <a:gradFill>
                <a:gsLst>
                  <a:gs pos="0">
                    <a:srgbClr val="FFEFCE"/>
                  </a:gs>
                  <a:gs pos="100000">
                    <a:srgbClr val="FFD585"/>
                  </a:gs>
                </a:gsLst>
                <a:lin ang="5400000" scaled="0"/>
              </a:gradFill>
              <a:latin typeface="思源黑体 CN Bold" panose="020B0800000000000000" charset="-122"/>
              <a:ea typeface="思源黑体 CN Bold" panose="020B0800000000000000" charset="-122"/>
              <a:cs typeface="思源黑体 CN Medium" panose="020B0600000000000000" charset="-122"/>
            </a:endParaRPr>
          </a:p>
        </p:txBody>
      </p:sp>
      <p:sp>
        <p:nvSpPr>
          <p:cNvPr id="11" name="文本框 10"/>
          <p:cNvSpPr txBox="1"/>
          <p:nvPr/>
        </p:nvSpPr>
        <p:spPr>
          <a:xfrm>
            <a:off x="977265" y="3206115"/>
            <a:ext cx="4048760" cy="553085"/>
          </a:xfrm>
          <a:prstGeom prst="rect">
            <a:avLst/>
          </a:prstGeom>
          <a:noFill/>
        </p:spPr>
        <p:txBody>
          <a:bodyPr wrap="square" rtlCol="0">
            <a:spAutoFit/>
          </a:bodyPr>
          <a:p>
            <a:r>
              <a:rPr lang="en-US" sz="3000">
                <a:solidFill>
                  <a:srgbClr val="C1662D"/>
                </a:solidFill>
                <a:latin typeface="思源黑体 CN Medium" panose="020B0600000000000000" charset="-122"/>
                <a:ea typeface="思源黑体 CN Medium" panose="020B0600000000000000" charset="-122"/>
                <a:sym typeface="+mn-ea"/>
              </a:rPr>
              <a:t>9</a:t>
            </a:r>
            <a:r>
              <a:rPr sz="3000">
                <a:solidFill>
                  <a:srgbClr val="C1662D"/>
                </a:solidFill>
                <a:latin typeface="思源黑体 CN Medium" panose="020B0600000000000000" charset="-122"/>
                <a:ea typeface="思源黑体 CN Medium" panose="020B0600000000000000" charset="-122"/>
                <a:sym typeface="+mn-ea"/>
              </a:rPr>
              <a:t>月</a:t>
            </a:r>
            <a:r>
              <a:rPr lang="en-US" sz="3000">
                <a:solidFill>
                  <a:srgbClr val="C1662D"/>
                </a:solidFill>
                <a:latin typeface="思源黑体 CN Medium" panose="020B0600000000000000" charset="-122"/>
                <a:ea typeface="思源黑体 CN Medium" panose="020B0600000000000000" charset="-122"/>
                <a:sym typeface="+mn-ea"/>
              </a:rPr>
              <a:t>29</a:t>
            </a:r>
            <a:r>
              <a:rPr sz="3000">
                <a:solidFill>
                  <a:srgbClr val="C1662D"/>
                </a:solidFill>
                <a:latin typeface="思源黑体 CN Medium" panose="020B0600000000000000" charset="-122"/>
                <a:ea typeface="思源黑体 CN Medium" panose="020B0600000000000000" charset="-122"/>
                <a:sym typeface="+mn-ea"/>
              </a:rPr>
              <a:t>日 </a:t>
            </a:r>
            <a:r>
              <a:rPr lang="en-US" sz="3000">
                <a:solidFill>
                  <a:srgbClr val="C1662D"/>
                </a:solidFill>
                <a:latin typeface="思源黑体 CN Medium" panose="020B0600000000000000" charset="-122"/>
                <a:ea typeface="思源黑体 CN Medium" panose="020B0600000000000000" charset="-122"/>
                <a:sym typeface="+mn-ea"/>
              </a:rPr>
              <a:t>20</a:t>
            </a:r>
            <a:r>
              <a:rPr sz="3000">
                <a:solidFill>
                  <a:srgbClr val="C1662D"/>
                </a:solidFill>
                <a:latin typeface="思源黑体 CN Medium" panose="020B0600000000000000" charset="-122"/>
                <a:ea typeface="思源黑体 CN Medium" panose="020B0600000000000000" charset="-122"/>
                <a:sym typeface="+mn-ea"/>
              </a:rPr>
              <a:t>:</a:t>
            </a:r>
            <a:r>
              <a:rPr lang="en-US" sz="3000">
                <a:solidFill>
                  <a:srgbClr val="C1662D"/>
                </a:solidFill>
                <a:latin typeface="思源黑体 CN Medium" panose="020B0600000000000000" charset="-122"/>
                <a:ea typeface="思源黑体 CN Medium" panose="020B0600000000000000" charset="-122"/>
                <a:sym typeface="+mn-ea"/>
              </a:rPr>
              <a:t>15</a:t>
            </a:r>
            <a:endParaRPr lang="en-US" sz="3000">
              <a:solidFill>
                <a:srgbClr val="C1662D"/>
              </a:solidFill>
              <a:latin typeface="思源黑体 CN Medium" panose="020B0600000000000000" charset="-122"/>
              <a:ea typeface="思源黑体 CN Medium" panose="020B0600000000000000" charset="-122"/>
              <a:sym typeface="+mn-ea"/>
            </a:endParaRPr>
          </a:p>
        </p:txBody>
      </p:sp>
      <p:pic>
        <p:nvPicPr>
          <p:cNvPr id="3" name="图片 2" descr="王延龙"/>
          <p:cNvPicPr>
            <a:picLocks noChangeAspect="1"/>
          </p:cNvPicPr>
          <p:nvPr/>
        </p:nvPicPr>
        <p:blipFill>
          <a:blip r:embed="rId1"/>
          <a:stretch>
            <a:fillRect/>
          </a:stretch>
        </p:blipFill>
        <p:spPr>
          <a:xfrm>
            <a:off x="7481570" y="727075"/>
            <a:ext cx="3678934" cy="5760000"/>
          </a:xfrm>
          <a:prstGeom prst="rect">
            <a:avLst/>
          </a:prstGeom>
        </p:spPr>
      </p:pic>
      <p:sp>
        <p:nvSpPr>
          <p:cNvPr id="4" name="文本框 3"/>
          <p:cNvSpPr txBox="1"/>
          <p:nvPr/>
        </p:nvSpPr>
        <p:spPr>
          <a:xfrm>
            <a:off x="1254760" y="4012565"/>
            <a:ext cx="1343660" cy="491490"/>
          </a:xfrm>
          <a:prstGeom prst="rect">
            <a:avLst/>
          </a:prstGeom>
          <a:noFill/>
        </p:spPr>
        <p:txBody>
          <a:bodyPr wrap="square" rtlCol="0">
            <a:spAutoFit/>
          </a:bodyPr>
          <a:p>
            <a:r>
              <a:rPr lang="zh-CN" altLang="en-US" sz="2600">
                <a:solidFill>
                  <a:srgbClr val="C1662D"/>
                </a:solidFill>
                <a:latin typeface="思源黑体 CN Medium" panose="020B0600000000000000" charset="-122"/>
                <a:ea typeface="思源黑体 CN Medium" panose="020B0600000000000000" charset="-122"/>
                <a:sym typeface="+mn-ea"/>
              </a:rPr>
              <a:t>王延龙</a:t>
            </a:r>
            <a:endParaRPr lang="zh-CN" altLang="en-US" sz="2600">
              <a:solidFill>
                <a:srgbClr val="C1662D"/>
              </a:solidFill>
              <a:latin typeface="思源黑体 CN Medium" panose="020B0600000000000000" charset="-122"/>
              <a:ea typeface="思源黑体 CN Medium" panose="020B0600000000000000" charset="-122"/>
              <a:sym typeface="+mn-ea"/>
            </a:endParaRPr>
          </a:p>
        </p:txBody>
      </p:sp>
      <p:sp>
        <p:nvSpPr>
          <p:cNvPr id="5" name="文本框 4"/>
          <p:cNvSpPr txBox="1"/>
          <p:nvPr/>
        </p:nvSpPr>
        <p:spPr>
          <a:xfrm>
            <a:off x="2553970" y="4074160"/>
            <a:ext cx="3497580" cy="368300"/>
          </a:xfrm>
          <a:prstGeom prst="rect">
            <a:avLst/>
          </a:prstGeom>
          <a:noFill/>
        </p:spPr>
        <p:txBody>
          <a:bodyPr wrap="square" rtlCol="0">
            <a:spAutoFit/>
          </a:bodyPr>
          <a:p>
            <a:r>
              <a:rPr lang="zh-CN" altLang="en-US">
                <a:solidFill>
                  <a:srgbClr val="C1662D"/>
                </a:solidFill>
                <a:latin typeface="思源黑体 CN Medium" panose="020B0600000000000000" charset="-122"/>
                <a:ea typeface="思源黑体 CN Medium" panose="020B0600000000000000" charset="-122"/>
                <a:cs typeface="思源黑体 CN Medium" panose="020B0600000000000000" charset="-122"/>
                <a:sym typeface="+mn-ea"/>
              </a:rPr>
              <a:t>执业编号</a:t>
            </a:r>
            <a:r>
              <a:rPr lang="en-US" altLang="zh-CN">
                <a:solidFill>
                  <a:srgbClr val="C1662D"/>
                </a:solidFill>
                <a:latin typeface="思源黑体 CN Medium" panose="020B0600000000000000" charset="-122"/>
                <a:ea typeface="思源黑体 CN Medium" panose="020B0600000000000000" charset="-122"/>
                <a:cs typeface="思源黑体 CN Medium" panose="020B0600000000000000" charset="-122"/>
                <a:sym typeface="+mn-ea"/>
              </a:rPr>
              <a:t>:A1120615060002</a:t>
            </a:r>
            <a:endParaRPr lang="en-US" altLang="zh-CN">
              <a:solidFill>
                <a:srgbClr val="C1662D"/>
              </a:solidFill>
              <a:latin typeface="思源黑体 CN Medium" panose="020B0600000000000000" charset="-122"/>
              <a:ea typeface="思源黑体 CN Medium" panose="020B0600000000000000" charset="-122"/>
              <a:cs typeface="思源黑体 CN Medium" panose="020B0600000000000000" charset="-122"/>
              <a:sym typeface="+mn-ea"/>
            </a:endParaRPr>
          </a:p>
        </p:txBody>
      </p:sp>
      <p:sp>
        <p:nvSpPr>
          <p:cNvPr id="6" name="文本框 5"/>
          <p:cNvSpPr txBox="1"/>
          <p:nvPr>
            <p:custDataLst>
              <p:tags r:id="rId2"/>
            </p:custDataLst>
          </p:nvPr>
        </p:nvSpPr>
        <p:spPr>
          <a:xfrm>
            <a:off x="1254760" y="4519295"/>
            <a:ext cx="6115685" cy="1322070"/>
          </a:xfrm>
          <a:prstGeom prst="rect">
            <a:avLst/>
          </a:prstGeom>
          <a:noFill/>
        </p:spPr>
        <p:txBody>
          <a:bodyPr wrap="square" rtlCol="0">
            <a:spAutoFit/>
          </a:bodyPr>
          <a:p>
            <a:pPr algn="just" fontAlgn="auto">
              <a:lnSpc>
                <a:spcPct val="125000"/>
              </a:lnSpc>
            </a:pPr>
            <a:r>
              <a:rPr sz="16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经传多赢</a:t>
            </a:r>
            <a:r>
              <a:rPr lang="zh-CN" sz="16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资深投顾</a:t>
            </a:r>
            <a:r>
              <a:rPr lang="en-US" altLang="zh-CN" sz="16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a:t>
            </a:r>
            <a:r>
              <a:rPr sz="16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长期从事金融服务行业</a:t>
            </a:r>
            <a:r>
              <a:rPr lang="en-US" sz="16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a:t>
            </a:r>
            <a:r>
              <a:rPr sz="16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擅长把握市场节奏和筹码理论。</a:t>
            </a:r>
            <a:r>
              <a:rPr lang="zh-CN" sz="16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独创</a:t>
            </a:r>
            <a:r>
              <a:rPr sz="16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盈利模式《钝化转势法》、《分金弱转强》、《一眼看高点》。擅长热点跟踪及板块分析和龙头晋级、淘汰、卡位等细节判断。推崇趋势跟踪论</a:t>
            </a:r>
            <a:r>
              <a:rPr lang="en-US" sz="16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a:t>
            </a:r>
            <a:r>
              <a:rPr sz="16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主张躲避风险为第一</a:t>
            </a:r>
            <a:r>
              <a:rPr lang="en-US" sz="16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a:t>
            </a:r>
            <a:r>
              <a:rPr sz="16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获取利润是第二。</a:t>
            </a:r>
            <a:r>
              <a:rPr lang="en-US" sz="16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 </a:t>
            </a:r>
            <a:endParaRPr lang="en-US" sz="16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pic>
        <p:nvPicPr>
          <p:cNvPr id="9" name="图片 8"/>
          <p:cNvPicPr>
            <a:picLocks noChangeAspect="1"/>
          </p:cNvPicPr>
          <p:nvPr/>
        </p:nvPicPr>
        <p:blipFill>
          <a:blip r:embed="rId3"/>
          <a:stretch>
            <a:fillRect/>
          </a:stretch>
        </p:blipFill>
        <p:spPr>
          <a:xfrm>
            <a:off x="977265" y="4033520"/>
            <a:ext cx="314325" cy="619125"/>
          </a:xfrm>
          <a:prstGeom prst="rect">
            <a:avLst/>
          </a:prstGeom>
        </p:spPr>
      </p:pic>
    </p:spTree>
    <p:custDataLst>
      <p:tags r:id="rId4"/>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6000115" y="1285240"/>
            <a:ext cx="5437505" cy="3833495"/>
          </a:xfrm>
          <a:prstGeom prst="rect">
            <a:avLst/>
          </a:prstGeom>
          <a:noFill/>
        </p:spPr>
        <p:txBody>
          <a:bodyPr wrap="square" rtlCol="0">
            <a:spAutoFit/>
          </a:bodyPr>
          <a:p>
            <a:pPr>
              <a:lnSpc>
                <a:spcPct val="190000"/>
              </a:lnSpc>
            </a:pPr>
            <a:r>
              <a:rPr lang="zh-CN" altLang="en-US" sz="3200">
                <a:solidFill>
                  <a:schemeClr val="tx1">
                    <a:lumMod val="75000"/>
                    <a:lumOff val="25000"/>
                  </a:schemeClr>
                </a:solidFill>
                <a:latin typeface="思源黑体 CN Medium" panose="020B0600000000000000" charset="-122"/>
                <a:ea typeface="思源黑体 CN Medium" panose="020B0600000000000000" charset="-122"/>
                <a:cs typeface="+mn-ea"/>
              </a:rPr>
              <a:t>什么是龙头</a:t>
            </a:r>
            <a:endParaRPr lang="en-US" altLang="zh-CN" sz="3200">
              <a:solidFill>
                <a:schemeClr val="tx1">
                  <a:lumMod val="75000"/>
                  <a:lumOff val="25000"/>
                </a:schemeClr>
              </a:solidFill>
              <a:latin typeface="思源黑体 CN Medium" panose="020B0600000000000000" charset="-122"/>
              <a:ea typeface="思源黑体 CN Medium" panose="020B0600000000000000" charset="-122"/>
              <a:cs typeface="+mn-ea"/>
            </a:endParaRPr>
          </a:p>
          <a:p>
            <a:pPr>
              <a:lnSpc>
                <a:spcPct val="190000"/>
              </a:lnSpc>
            </a:pPr>
            <a:r>
              <a:rPr lang="zh-CN" altLang="en-US" sz="3200">
                <a:solidFill>
                  <a:schemeClr val="tx1">
                    <a:lumMod val="75000"/>
                    <a:lumOff val="25000"/>
                  </a:schemeClr>
                </a:solidFill>
                <a:latin typeface="思源黑体 CN Medium" panose="020B0600000000000000" charset="-122"/>
                <a:ea typeface="思源黑体 CN Medium" panose="020B0600000000000000" charset="-122"/>
                <a:cs typeface="+mn-ea"/>
              </a:rPr>
              <a:t>什么是辨识度</a:t>
            </a:r>
            <a:endParaRPr lang="en-US" altLang="zh-CN" sz="3200">
              <a:solidFill>
                <a:schemeClr val="tx1">
                  <a:lumMod val="75000"/>
                  <a:lumOff val="25000"/>
                </a:schemeClr>
              </a:solidFill>
              <a:latin typeface="思源黑体 CN Medium" panose="020B0600000000000000" charset="-122"/>
              <a:ea typeface="思源黑体 CN Medium" panose="020B0600000000000000" charset="-122"/>
              <a:cs typeface="+mn-ea"/>
            </a:endParaRPr>
          </a:p>
          <a:p>
            <a:pPr>
              <a:lnSpc>
                <a:spcPct val="190000"/>
              </a:lnSpc>
            </a:pPr>
            <a:r>
              <a:rPr lang="zh-CN" altLang="en-US" sz="3200">
                <a:solidFill>
                  <a:schemeClr val="tx1">
                    <a:lumMod val="75000"/>
                    <a:lumOff val="25000"/>
                  </a:schemeClr>
                </a:solidFill>
                <a:latin typeface="思源黑体 CN Medium" panose="020B0600000000000000" charset="-122"/>
                <a:ea typeface="思源黑体 CN Medium" panose="020B0600000000000000" charset="-122"/>
                <a:cs typeface="+mn-ea"/>
              </a:rPr>
              <a:t>龙头股的二波启动标志</a:t>
            </a:r>
            <a:r>
              <a:rPr lang="en-US" altLang="zh-CN" sz="3200">
                <a:solidFill>
                  <a:schemeClr val="tx1">
                    <a:lumMod val="75000"/>
                    <a:lumOff val="25000"/>
                  </a:schemeClr>
                </a:solidFill>
                <a:latin typeface="思源黑体 CN Medium" panose="020B0600000000000000" charset="-122"/>
                <a:ea typeface="思源黑体 CN Medium" panose="020B0600000000000000" charset="-122"/>
                <a:cs typeface="+mn-ea"/>
              </a:rPr>
              <a:t>                   </a:t>
            </a:r>
            <a:r>
              <a:rPr lang="zh-CN" altLang="en-US" sz="3200">
                <a:solidFill>
                  <a:schemeClr val="tx1">
                    <a:lumMod val="75000"/>
                    <a:lumOff val="25000"/>
                  </a:schemeClr>
                </a:solidFill>
                <a:latin typeface="思源黑体 CN Medium" panose="020B0600000000000000" charset="-122"/>
                <a:ea typeface="思源黑体 CN Medium" panose="020B0600000000000000" charset="-122"/>
                <a:cs typeface="+mn-ea"/>
              </a:rPr>
              <a:t>常见</a:t>
            </a:r>
            <a:r>
              <a:rPr lang="zh-CN" sz="3200">
                <a:solidFill>
                  <a:schemeClr val="tx1">
                    <a:lumMod val="75000"/>
                    <a:lumOff val="25000"/>
                  </a:schemeClr>
                </a:solidFill>
                <a:latin typeface="思源黑体 CN Medium" panose="020B0600000000000000" charset="-122"/>
                <a:ea typeface="思源黑体 CN Medium" panose="020B0600000000000000" charset="-122"/>
                <a:cs typeface="+mn-ea"/>
              </a:rPr>
              <a:t>操作误区</a:t>
            </a:r>
            <a:endParaRPr lang="zh-CN" altLang="en-US" sz="3200">
              <a:solidFill>
                <a:schemeClr val="tx1">
                  <a:lumMod val="75000"/>
                  <a:lumOff val="25000"/>
                </a:schemeClr>
              </a:solidFill>
              <a:latin typeface="思源黑体 CN Medium" panose="020B0600000000000000" charset="-122"/>
              <a:ea typeface="思源黑体 CN Medium" panose="020B0600000000000000" charset="-122"/>
              <a:cs typeface="+mn-ea"/>
            </a:endParaRPr>
          </a:p>
        </p:txBody>
      </p:sp>
      <p:sp>
        <p:nvSpPr>
          <p:cNvPr id="5" name="文本框 4"/>
          <p:cNvSpPr txBox="1"/>
          <p:nvPr/>
        </p:nvSpPr>
        <p:spPr>
          <a:xfrm>
            <a:off x="5031105" y="1320483"/>
            <a:ext cx="955040" cy="4590415"/>
          </a:xfrm>
          <a:prstGeom prst="rect">
            <a:avLst/>
          </a:prstGeom>
          <a:noFill/>
        </p:spPr>
        <p:txBody>
          <a:bodyPr wrap="square" rtlCol="0">
            <a:spAutoFit/>
          </a:bodyPr>
          <a:p>
            <a:pPr lvl="0" algn="ctr">
              <a:lnSpc>
                <a:spcPct val="170000"/>
              </a:lnSpc>
            </a:pPr>
            <a:r>
              <a:rPr lang="zh-CN" altLang="en-US" sz="3500">
                <a:ln>
                  <a:noFill/>
                </a:ln>
                <a:solidFill>
                  <a:srgbClr val="AC5621"/>
                </a:solidFill>
                <a:latin typeface="Noto Sans S Chinese Medium" panose="020B0600000000000000" charset="-122"/>
                <a:ea typeface="Noto Sans S Chinese Medium" panose="020B0600000000000000" charset="-122"/>
                <a:cs typeface="DIN Black" charset="0"/>
              </a:rPr>
              <a:t>01</a:t>
            </a:r>
            <a:r>
              <a:rPr lang="en-US" altLang="zh-CN" sz="3200">
                <a:ln>
                  <a:noFill/>
                </a:ln>
                <a:solidFill>
                  <a:srgbClr val="AC5621"/>
                </a:solidFill>
                <a:latin typeface="Noto Sans S Chinese Medium" panose="020B0600000000000000" charset="-122"/>
                <a:ea typeface="Noto Sans S Chinese Medium" panose="020B0600000000000000" charset="-122"/>
                <a:cs typeface="DIN Black" charset="0"/>
              </a:rPr>
              <a:t>/</a:t>
            </a:r>
            <a:endParaRPr lang="zh-CN" altLang="en-US" sz="3500">
              <a:ln>
                <a:noFill/>
              </a:ln>
              <a:solidFill>
                <a:srgbClr val="AC5621"/>
              </a:solidFill>
              <a:latin typeface="Noto Sans S Chinese Medium" panose="020B0600000000000000" charset="-122"/>
              <a:ea typeface="Noto Sans S Chinese Medium" panose="020B0600000000000000" charset="-122"/>
              <a:cs typeface="DIN Black" charset="0"/>
            </a:endParaRPr>
          </a:p>
          <a:p>
            <a:pPr lvl="0" algn="ctr">
              <a:lnSpc>
                <a:spcPct val="170000"/>
              </a:lnSpc>
            </a:pPr>
            <a:r>
              <a:rPr lang="zh-CN" altLang="en-US" sz="3500">
                <a:ln>
                  <a:noFill/>
                </a:ln>
                <a:solidFill>
                  <a:srgbClr val="AC5621"/>
                </a:solidFill>
                <a:latin typeface="Noto Sans S Chinese Medium" panose="020B0600000000000000" charset="-122"/>
                <a:ea typeface="Noto Sans S Chinese Medium" panose="020B0600000000000000" charset="-122"/>
                <a:cs typeface="DIN Black" charset="0"/>
              </a:rPr>
              <a:t>02</a:t>
            </a:r>
            <a:r>
              <a:rPr lang="en-US" altLang="zh-CN" sz="3200">
                <a:ln>
                  <a:noFill/>
                </a:ln>
                <a:solidFill>
                  <a:srgbClr val="AC5621"/>
                </a:solidFill>
                <a:latin typeface="Noto Sans S Chinese Medium" panose="020B0600000000000000" charset="-122"/>
                <a:ea typeface="Noto Sans S Chinese Medium" panose="020B0600000000000000" charset="-122"/>
                <a:cs typeface="DIN Black" charset="0"/>
              </a:rPr>
              <a:t>/</a:t>
            </a:r>
            <a:endParaRPr lang="zh-CN" altLang="en-US" sz="3500">
              <a:ln>
                <a:noFill/>
              </a:ln>
              <a:solidFill>
                <a:srgbClr val="AC5621"/>
              </a:solidFill>
              <a:latin typeface="Noto Sans S Chinese Medium" panose="020B0600000000000000" charset="-122"/>
              <a:ea typeface="Noto Sans S Chinese Medium" panose="020B0600000000000000" charset="-122"/>
              <a:cs typeface="DIN Black" charset="0"/>
            </a:endParaRPr>
          </a:p>
          <a:p>
            <a:pPr lvl="0" algn="ctr">
              <a:lnSpc>
                <a:spcPct val="170000"/>
              </a:lnSpc>
            </a:pPr>
            <a:r>
              <a:rPr lang="zh-CN" altLang="en-US" sz="3500">
                <a:ln>
                  <a:noFill/>
                </a:ln>
                <a:solidFill>
                  <a:srgbClr val="AC5621"/>
                </a:solidFill>
                <a:latin typeface="Noto Sans S Chinese Medium" panose="020B0600000000000000" charset="-122"/>
                <a:ea typeface="Noto Sans S Chinese Medium" panose="020B0600000000000000" charset="-122"/>
                <a:cs typeface="DIN Black" charset="0"/>
              </a:rPr>
              <a:t>03</a:t>
            </a:r>
            <a:r>
              <a:rPr lang="en-US" altLang="zh-CN" sz="3200">
                <a:ln>
                  <a:noFill/>
                </a:ln>
                <a:solidFill>
                  <a:srgbClr val="AC5621"/>
                </a:solidFill>
                <a:latin typeface="Noto Sans S Chinese Medium" panose="020B0600000000000000" charset="-122"/>
                <a:ea typeface="Noto Sans S Chinese Medium" panose="020B0600000000000000" charset="-122"/>
                <a:cs typeface="DIN Black" charset="0"/>
              </a:rPr>
              <a:t>/</a:t>
            </a:r>
            <a:endParaRPr lang="zh-CN" altLang="en-US" sz="3200">
              <a:ln>
                <a:noFill/>
              </a:ln>
              <a:solidFill>
                <a:srgbClr val="AC5621"/>
              </a:solidFill>
              <a:latin typeface="Noto Sans S Chinese Medium" panose="020B0600000000000000" charset="-122"/>
              <a:ea typeface="Noto Sans S Chinese Medium" panose="020B0600000000000000" charset="-122"/>
              <a:cs typeface="DIN Black" charset="0"/>
            </a:endParaRPr>
          </a:p>
          <a:p>
            <a:pPr lvl="0" algn="ctr">
              <a:lnSpc>
                <a:spcPct val="170000"/>
              </a:lnSpc>
            </a:pPr>
            <a:r>
              <a:rPr lang="zh-CN" altLang="en-US" sz="3500">
                <a:ln>
                  <a:noFill/>
                </a:ln>
                <a:solidFill>
                  <a:srgbClr val="AC5621"/>
                </a:solidFill>
                <a:latin typeface="Noto Sans S Chinese Medium" panose="020B0600000000000000" charset="-122"/>
                <a:ea typeface="Noto Sans S Chinese Medium" panose="020B0600000000000000" charset="-122"/>
                <a:cs typeface="DIN Black" charset="0"/>
              </a:rPr>
              <a:t>04</a:t>
            </a:r>
            <a:r>
              <a:rPr lang="en-US" altLang="zh-CN" sz="3200">
                <a:ln>
                  <a:noFill/>
                </a:ln>
                <a:solidFill>
                  <a:srgbClr val="AC5621"/>
                </a:solidFill>
                <a:latin typeface="Noto Sans S Chinese Medium" panose="020B0600000000000000" charset="-122"/>
                <a:ea typeface="Noto Sans S Chinese Medium" panose="020B0600000000000000" charset="-122"/>
                <a:cs typeface="DIN Black" charset="0"/>
              </a:rPr>
              <a:t>/</a:t>
            </a:r>
            <a:endParaRPr lang="zh-CN" altLang="en-US" sz="3500">
              <a:ln>
                <a:noFill/>
              </a:ln>
              <a:solidFill>
                <a:srgbClr val="AC5621"/>
              </a:solidFill>
              <a:latin typeface="Noto Sans S Chinese Medium" panose="020B0600000000000000" charset="-122"/>
              <a:ea typeface="Noto Sans S Chinese Medium" panose="020B0600000000000000" charset="-122"/>
              <a:cs typeface="DIN Black" charset="0"/>
            </a:endParaRPr>
          </a:p>
          <a:p>
            <a:pPr lvl="0" algn="ctr">
              <a:lnSpc>
                <a:spcPct val="170000"/>
              </a:lnSpc>
            </a:pPr>
            <a:endParaRPr lang="en-US" altLang="zh-CN" sz="3200">
              <a:ln>
                <a:noFill/>
              </a:ln>
              <a:solidFill>
                <a:srgbClr val="AC5621"/>
              </a:solidFill>
              <a:latin typeface="Noto Sans S Chinese Medium" panose="020B0600000000000000" charset="-122"/>
              <a:ea typeface="Noto Sans S Chinese Medium" panose="020B0600000000000000" charset="-122"/>
              <a:cs typeface="DIN Black" charset="0"/>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5414010" y="1110615"/>
            <a:ext cx="1363980" cy="1198880"/>
          </a:xfrm>
          <a:prstGeom prst="rect">
            <a:avLst/>
          </a:prstGeom>
          <a:noFill/>
        </p:spPr>
        <p:txBody>
          <a:bodyPr wrap="square" rtlCol="0">
            <a:spAutoFit/>
          </a:bodyPr>
          <a:p>
            <a:pPr algn="ctr"/>
            <a:r>
              <a:rPr lang="en-US" altLang="zh-CN" sz="7200">
                <a:solidFill>
                  <a:srgbClr val="EFDDFF"/>
                </a:solidFill>
                <a:latin typeface="思源黑体 CN Medium" panose="020B0600000000000000" charset="-122"/>
                <a:ea typeface="思源黑体 CN Medium" panose="020B0600000000000000" charset="-122"/>
              </a:rPr>
              <a:t>01</a:t>
            </a:r>
            <a:endParaRPr lang="en-US" altLang="zh-CN" sz="7200">
              <a:solidFill>
                <a:srgbClr val="EFDDFF"/>
              </a:solidFill>
              <a:latin typeface="思源黑体 CN Medium" panose="020B0600000000000000" charset="-122"/>
              <a:ea typeface="思源黑体 CN Medium" panose="020B0600000000000000" charset="-122"/>
            </a:endParaRPr>
          </a:p>
        </p:txBody>
      </p:sp>
      <p:sp>
        <p:nvSpPr>
          <p:cNvPr id="9" name="文本框 8"/>
          <p:cNvSpPr txBox="1"/>
          <p:nvPr/>
        </p:nvSpPr>
        <p:spPr>
          <a:xfrm>
            <a:off x="3552190" y="2309495"/>
            <a:ext cx="8473440" cy="2430145"/>
          </a:xfrm>
          <a:prstGeom prst="rect">
            <a:avLst/>
          </a:prstGeom>
          <a:noFill/>
        </p:spPr>
        <p:txBody>
          <a:bodyPr wrap="square" rtlCol="0">
            <a:spAutoFit/>
          </a:bodyPr>
          <a:p>
            <a:pPr>
              <a:lnSpc>
                <a:spcPct val="190000"/>
              </a:lnSpc>
            </a:pPr>
            <a:r>
              <a:rPr lang="zh-CN" altLang="en-US" sz="8000">
                <a:solidFill>
                  <a:schemeClr val="bg1"/>
                </a:solidFill>
                <a:latin typeface="思源黑体 CN Medium" panose="020B0600000000000000" charset="-122"/>
                <a:ea typeface="思源黑体 CN Medium" panose="020B0600000000000000" charset="-122"/>
                <a:cs typeface="+mn-ea"/>
                <a:sym typeface="+mn-ea"/>
              </a:rPr>
              <a:t>什么是龙头</a:t>
            </a:r>
            <a:endParaRPr lang="zh-CN" altLang="en-US" sz="8000">
              <a:solidFill>
                <a:schemeClr val="bg1"/>
              </a:solidFill>
              <a:latin typeface="思源黑体 CN Medium" panose="020B0600000000000000" charset="-122"/>
              <a:ea typeface="思源黑体 CN Medium" panose="020B0600000000000000" charset="-122"/>
              <a:cs typeface="+mn-ea"/>
              <a:sym typeface="+mn-ea"/>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0" y="53975"/>
            <a:ext cx="12192000" cy="737235"/>
          </a:xfrm>
          <a:prstGeom prst="rect">
            <a:avLst/>
          </a:prstGeom>
          <a:noFill/>
        </p:spPr>
        <p:txBody>
          <a:bodyPr wrap="square" rtlCol="0">
            <a:spAutoFit/>
          </a:bodyPr>
          <a:p>
            <a:pPr algn="ctr"/>
            <a:r>
              <a:rPr lang="zh-CN" altLang="en-US" sz="4200">
                <a:solidFill>
                  <a:schemeClr val="bg1"/>
                </a:solidFill>
                <a:latin typeface="思源黑体 CN Medium" panose="020B0600000000000000" charset="-122"/>
                <a:ea typeface="思源黑体 CN Medium" panose="020B0600000000000000" charset="-122"/>
                <a:cs typeface="+mn-ea"/>
                <a:sym typeface="+mn-ea"/>
              </a:rPr>
              <a:t>什么是龙头</a:t>
            </a:r>
            <a:endParaRPr lang="zh-CN" altLang="en-US" sz="4200" spc="-200">
              <a:gradFill>
                <a:gsLst>
                  <a:gs pos="0">
                    <a:srgbClr val="FFEFCE"/>
                  </a:gs>
                  <a:gs pos="100000">
                    <a:srgbClr val="FFD483"/>
                  </a:gs>
                </a:gsLst>
                <a:lin ang="5400000" scaled="0"/>
              </a:gradFill>
              <a:uFillTx/>
              <a:latin typeface="思源黑体 CN Bold" panose="020B0800000000000000" charset="-122"/>
              <a:ea typeface="思源黑体 CN Bold" panose="020B0800000000000000" charset="-122"/>
              <a:sym typeface="+mn-ea"/>
            </a:endParaRPr>
          </a:p>
        </p:txBody>
      </p:sp>
      <p:sp>
        <p:nvSpPr>
          <p:cNvPr id="2" name="文本框 1"/>
          <p:cNvSpPr txBox="1"/>
          <p:nvPr/>
        </p:nvSpPr>
        <p:spPr>
          <a:xfrm>
            <a:off x="1047115" y="1669415"/>
            <a:ext cx="10320020" cy="4024630"/>
          </a:xfrm>
          <a:prstGeom prst="rect">
            <a:avLst/>
          </a:prstGeom>
          <a:noFill/>
        </p:spPr>
        <p:txBody>
          <a:bodyPr wrap="square" rtlCol="0">
            <a:spAutoFit/>
          </a:bodyPr>
          <a:p>
            <a:pPr algn="l"/>
            <a:r>
              <a:rPr lang="zh-CN" altLang="en-US" sz="2400">
                <a:solidFill>
                  <a:schemeClr val="tx1"/>
                </a:solidFill>
                <a:latin typeface="思源黑体 CN Regular" panose="020B0500000000000000" charset="-122"/>
                <a:ea typeface="思源黑体 CN Regular" panose="020B0500000000000000" charset="-122"/>
                <a:cs typeface="+mn-ea"/>
                <a:sym typeface="+mn-ea"/>
              </a:rPr>
              <a:t>龙头股指的是在某一时期在股票市场的炒作中对同行业板块的其他股票具有影响和号召力的股票，龙头股的涨跌往往对其他同行业板块股票的涨跌起引导和示范作用。在股票市场中，龙头股并不是一成不变的，龙头股的地位往往只能维持一段时间。</a:t>
            </a:r>
            <a:endParaRPr lang="zh-CN" altLang="en-US" sz="2400">
              <a:solidFill>
                <a:schemeClr val="tx1"/>
              </a:solidFill>
              <a:latin typeface="思源黑体 CN Regular" panose="020B0500000000000000" charset="-122"/>
              <a:ea typeface="思源黑体 CN Regular" panose="020B0500000000000000" charset="-122"/>
              <a:cs typeface="+mn-ea"/>
            </a:endParaRPr>
          </a:p>
          <a:p>
            <a:pPr algn="l"/>
            <a:endParaRPr lang="zh-CN" altLang="en-US" sz="2400">
              <a:solidFill>
                <a:schemeClr val="tx1"/>
              </a:solidFill>
              <a:latin typeface="思源黑体 CN Regular" panose="020B0500000000000000" charset="-122"/>
              <a:ea typeface="思源黑体 CN Regular" panose="020B0500000000000000" charset="-122"/>
              <a:cs typeface="+mn-ea"/>
            </a:endParaRPr>
          </a:p>
          <a:p>
            <a:pPr algn="l"/>
            <a:r>
              <a:rPr lang="zh-CN" altLang="en-US" sz="2400">
                <a:solidFill>
                  <a:schemeClr val="tx1"/>
                </a:solidFill>
                <a:latin typeface="思源黑体 CN Regular" panose="020B0500000000000000" charset="-122"/>
                <a:ea typeface="思源黑体 CN Regular" panose="020B0500000000000000" charset="-122"/>
                <a:cs typeface="+mn-ea"/>
                <a:sym typeface="+mn-ea"/>
              </a:rPr>
              <a:t>一般情况下，行业龙头股是强势股，常常会强于行业中其他的股票。在行业板块上涨时，会优先出现股票涨停的情况。</a:t>
            </a:r>
            <a:endParaRPr lang="zh-CN" altLang="en-US" sz="2400">
              <a:solidFill>
                <a:schemeClr val="tx1"/>
              </a:solidFill>
              <a:latin typeface="思源黑体 CN Regular" panose="020B0500000000000000" charset="-122"/>
              <a:ea typeface="思源黑体 CN Regular" panose="020B0500000000000000" charset="-122"/>
              <a:cs typeface="+mn-ea"/>
            </a:endParaRPr>
          </a:p>
          <a:p>
            <a:pPr algn="l"/>
            <a:endParaRPr lang="zh-CN" altLang="en-US" sz="2400">
              <a:solidFill>
                <a:schemeClr val="tx1"/>
              </a:solidFill>
              <a:latin typeface="思源黑体 CN Regular" panose="020B0500000000000000" charset="-122"/>
              <a:ea typeface="思源黑体 CN Regular" panose="020B0500000000000000" charset="-122"/>
              <a:cs typeface="+mn-ea"/>
            </a:endParaRPr>
          </a:p>
          <a:p>
            <a:pPr algn="just">
              <a:lnSpc>
                <a:spcPct val="130000"/>
              </a:lnSpc>
              <a:spcBef>
                <a:spcPts val="150"/>
              </a:spcBef>
            </a:pPr>
            <a:r>
              <a:rPr lang="zh-CN" altLang="en-US" sz="2400">
                <a:solidFill>
                  <a:schemeClr val="tx1"/>
                </a:solidFill>
                <a:latin typeface="思源黑体 CN Regular" panose="020B0500000000000000" charset="-122"/>
                <a:ea typeface="思源黑体 CN Regular" panose="020B0500000000000000" charset="-122"/>
                <a:cs typeface="+mn-ea"/>
                <a:sym typeface="+mn-ea"/>
              </a:rPr>
              <a:t>并不是龙头股就一定会涨的。例如：如果股票市场处于“熊市”下跌阶段，龙头股也会下跌。</a:t>
            </a:r>
            <a:endParaRPr lang="zh-CN" altLang="en-US" sz="2400">
              <a:solidFill>
                <a:schemeClr val="tx1"/>
              </a:solidFill>
              <a:latin typeface="思源黑体 CN Regular" panose="020B0500000000000000" charset="-122"/>
              <a:ea typeface="思源黑体 CN Regular" panose="020B0500000000000000" charset="-122"/>
              <a:cs typeface="+mn-ea"/>
              <a:sym typeface="+mn-ea"/>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0" y="53975"/>
            <a:ext cx="12192000" cy="737235"/>
          </a:xfrm>
          <a:prstGeom prst="rect">
            <a:avLst/>
          </a:prstGeom>
          <a:noFill/>
        </p:spPr>
        <p:txBody>
          <a:bodyPr wrap="square" rtlCol="0">
            <a:spAutoFit/>
          </a:bodyPr>
          <a:p>
            <a:pPr algn="ctr"/>
            <a:r>
              <a:rPr lang="zh-CN" altLang="en-US" sz="4200" spc="-200">
                <a:solidFill>
                  <a:schemeClr val="bg1"/>
                </a:solidFill>
                <a:uFillTx/>
                <a:latin typeface="思源黑体 CN Medium" panose="020B0600000000000000" charset="-122"/>
                <a:ea typeface="思源黑体 CN Medium" panose="020B0600000000000000" charset="-122"/>
                <a:cs typeface="+mn-ea"/>
                <a:sym typeface="+mn-ea"/>
              </a:rPr>
              <a:t>春节后龙头</a:t>
            </a:r>
            <a:endParaRPr lang="zh-CN" altLang="en-US" sz="4200" spc="-200">
              <a:solidFill>
                <a:schemeClr val="bg1"/>
              </a:solidFill>
              <a:uFillTx/>
              <a:latin typeface="思源黑体 CN Medium" panose="020B0600000000000000" charset="-122"/>
              <a:ea typeface="思源黑体 CN Medium" panose="020B0600000000000000" charset="-122"/>
              <a:cs typeface="+mn-ea"/>
              <a:sym typeface="+mn-ea"/>
            </a:endParaRPr>
          </a:p>
        </p:txBody>
      </p:sp>
      <p:pic>
        <p:nvPicPr>
          <p:cNvPr id="4" name="图片 3"/>
          <p:cNvPicPr>
            <a:picLocks noChangeAspect="1"/>
          </p:cNvPicPr>
          <p:nvPr/>
        </p:nvPicPr>
        <p:blipFill>
          <a:blip r:embed="rId1"/>
          <a:stretch>
            <a:fillRect/>
          </a:stretch>
        </p:blipFill>
        <p:spPr>
          <a:xfrm>
            <a:off x="755015" y="924560"/>
            <a:ext cx="10682811" cy="5558400"/>
          </a:xfrm>
          <a:prstGeom prst="rect">
            <a:avLst/>
          </a:prstGeom>
        </p:spPr>
      </p:pic>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0" y="53975"/>
            <a:ext cx="12192000" cy="737235"/>
          </a:xfrm>
          <a:prstGeom prst="rect">
            <a:avLst/>
          </a:prstGeom>
          <a:noFill/>
        </p:spPr>
        <p:txBody>
          <a:bodyPr wrap="square" rtlCol="0">
            <a:spAutoFit/>
          </a:bodyPr>
          <a:p>
            <a:pPr algn="ctr"/>
            <a:r>
              <a:rPr lang="zh-CN" altLang="en-US" sz="4200" spc="-200">
                <a:gradFill>
                  <a:gsLst>
                    <a:gs pos="0">
                      <a:srgbClr val="FFEFCE"/>
                    </a:gs>
                    <a:gs pos="100000">
                      <a:srgbClr val="FFD483"/>
                    </a:gs>
                  </a:gsLst>
                  <a:lin ang="5400000" scaled="0"/>
                </a:gradFill>
                <a:uFillTx/>
                <a:latin typeface="思源黑体 CN Bold" panose="020B0800000000000000" charset="-122"/>
                <a:ea typeface="思源黑体 CN Bold" panose="020B0800000000000000" charset="-122"/>
                <a:sym typeface="+mn-ea"/>
              </a:rPr>
              <a:t>市场选择新龙</a:t>
            </a:r>
            <a:endParaRPr lang="en-US" altLang="zh-CN" sz="4200" spc="-200">
              <a:gradFill>
                <a:gsLst>
                  <a:gs pos="0">
                    <a:srgbClr val="FFEFCE"/>
                  </a:gs>
                  <a:gs pos="100000">
                    <a:srgbClr val="FFD483"/>
                  </a:gs>
                </a:gsLst>
                <a:lin ang="5400000" scaled="0"/>
              </a:gradFill>
              <a:uFillTx/>
              <a:latin typeface="思源黑体 CN Bold" panose="020B0800000000000000" charset="-122"/>
              <a:ea typeface="思源黑体 CN Bold" panose="020B0800000000000000" charset="-122"/>
              <a:sym typeface="+mn-ea"/>
            </a:endParaRPr>
          </a:p>
        </p:txBody>
      </p:sp>
      <p:pic>
        <p:nvPicPr>
          <p:cNvPr id="3" name="图片 2"/>
          <p:cNvPicPr>
            <a:picLocks noChangeAspect="1"/>
          </p:cNvPicPr>
          <p:nvPr/>
        </p:nvPicPr>
        <p:blipFill>
          <a:blip r:embed="rId1"/>
          <a:stretch>
            <a:fillRect/>
          </a:stretch>
        </p:blipFill>
        <p:spPr>
          <a:xfrm>
            <a:off x="843915" y="959485"/>
            <a:ext cx="10681970" cy="5557520"/>
          </a:xfrm>
          <a:prstGeom prst="rect">
            <a:avLst/>
          </a:prstGeom>
        </p:spPr>
      </p:pic>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0" y="53975"/>
            <a:ext cx="12192000" cy="737235"/>
          </a:xfrm>
          <a:prstGeom prst="rect">
            <a:avLst/>
          </a:prstGeom>
          <a:noFill/>
        </p:spPr>
        <p:txBody>
          <a:bodyPr wrap="square" rtlCol="0">
            <a:spAutoFit/>
          </a:bodyPr>
          <a:p>
            <a:pPr algn="ctr"/>
            <a:r>
              <a:rPr lang="zh-CN" altLang="en-US" sz="4200" spc="-200">
                <a:gradFill>
                  <a:gsLst>
                    <a:gs pos="0">
                      <a:srgbClr val="FFEFCE"/>
                    </a:gs>
                    <a:gs pos="100000">
                      <a:srgbClr val="FFD483"/>
                    </a:gs>
                  </a:gsLst>
                  <a:lin ang="5400000" scaled="0"/>
                </a:gradFill>
                <a:uFillTx/>
                <a:latin typeface="思源黑体 CN Bold" panose="020B0800000000000000" charset="-122"/>
                <a:ea typeface="思源黑体 CN Bold" panose="020B0800000000000000" charset="-122"/>
                <a:sym typeface="+mn-ea"/>
              </a:rPr>
              <a:t>四月底行情新龙</a:t>
            </a:r>
            <a:endParaRPr lang="zh-CN" altLang="en-US" sz="4200" spc="-200">
              <a:gradFill>
                <a:gsLst>
                  <a:gs pos="0">
                    <a:srgbClr val="FFEFCE"/>
                  </a:gs>
                  <a:gs pos="100000">
                    <a:srgbClr val="FFD483"/>
                  </a:gs>
                </a:gsLst>
                <a:lin ang="5400000" scaled="0"/>
              </a:gradFill>
              <a:uFillTx/>
              <a:latin typeface="思源黑体 CN Bold" panose="020B0800000000000000" charset="-122"/>
              <a:ea typeface="思源黑体 CN Bold" panose="020B0800000000000000" charset="-122"/>
              <a:sym typeface="+mn-ea"/>
            </a:endParaRPr>
          </a:p>
        </p:txBody>
      </p:sp>
      <p:pic>
        <p:nvPicPr>
          <p:cNvPr id="2" name="图片 1"/>
          <p:cNvPicPr>
            <a:picLocks noChangeAspect="1"/>
          </p:cNvPicPr>
          <p:nvPr/>
        </p:nvPicPr>
        <p:blipFill>
          <a:blip r:embed="rId1"/>
          <a:stretch>
            <a:fillRect/>
          </a:stretch>
        </p:blipFill>
        <p:spPr>
          <a:xfrm>
            <a:off x="754380" y="974090"/>
            <a:ext cx="10682811" cy="5558400"/>
          </a:xfrm>
          <a:prstGeom prst="rect">
            <a:avLst/>
          </a:prstGeom>
        </p:spPr>
      </p:pic>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0" y="53975"/>
            <a:ext cx="12192000" cy="737235"/>
          </a:xfrm>
          <a:prstGeom prst="rect">
            <a:avLst/>
          </a:prstGeom>
          <a:noFill/>
        </p:spPr>
        <p:txBody>
          <a:bodyPr wrap="square" rtlCol="0">
            <a:spAutoFit/>
          </a:bodyPr>
          <a:p>
            <a:pPr algn="ctr"/>
            <a:r>
              <a:rPr lang="zh-CN" altLang="en-US" sz="4200" spc="-200">
                <a:gradFill>
                  <a:gsLst>
                    <a:gs pos="0">
                      <a:srgbClr val="FFEFCE"/>
                    </a:gs>
                    <a:gs pos="100000">
                      <a:srgbClr val="FFD483"/>
                    </a:gs>
                  </a:gsLst>
                  <a:lin ang="5400000" scaled="0"/>
                </a:gradFill>
                <a:uFillTx/>
                <a:latin typeface="思源黑体 CN Bold" panose="020B0800000000000000" charset="-122"/>
                <a:ea typeface="思源黑体 CN Bold" panose="020B0800000000000000" charset="-122"/>
                <a:sym typeface="+mn-ea"/>
              </a:rPr>
              <a:t>龙头狙击观察龙头股</a:t>
            </a:r>
            <a:endParaRPr lang="zh-CN" altLang="en-US" sz="4200" spc="-200">
              <a:gradFill>
                <a:gsLst>
                  <a:gs pos="0">
                    <a:srgbClr val="FFEFCE"/>
                  </a:gs>
                  <a:gs pos="100000">
                    <a:srgbClr val="FFD483"/>
                  </a:gs>
                </a:gsLst>
                <a:lin ang="5400000" scaled="0"/>
              </a:gradFill>
              <a:uFillTx/>
              <a:latin typeface="思源黑体 CN Bold" panose="020B0800000000000000" charset="-122"/>
              <a:ea typeface="思源黑体 CN Bold" panose="020B0800000000000000" charset="-122"/>
              <a:sym typeface="+mn-ea"/>
            </a:endParaRPr>
          </a:p>
        </p:txBody>
      </p:sp>
      <p:pic>
        <p:nvPicPr>
          <p:cNvPr id="4" name="图片 3"/>
          <p:cNvPicPr>
            <a:picLocks noChangeAspect="1"/>
          </p:cNvPicPr>
          <p:nvPr/>
        </p:nvPicPr>
        <p:blipFill>
          <a:blip r:embed="rId1"/>
          <a:stretch>
            <a:fillRect/>
          </a:stretch>
        </p:blipFill>
        <p:spPr>
          <a:xfrm>
            <a:off x="755015" y="905510"/>
            <a:ext cx="10682811" cy="5558400"/>
          </a:xfrm>
          <a:prstGeom prst="rect">
            <a:avLst/>
          </a:prstGeom>
        </p:spPr>
      </p:pic>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31.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32.xml><?xml version="1.0" encoding="utf-8"?>
<p:tagLst xmlns:p="http://schemas.openxmlformats.org/presentationml/2006/main">
  <p:tag name="KSO_WM_UNIT_PLACING_PICTURE_USER_VIEWPORT" val="{&quot;height&quot;:2082,&quot;width&quot;:10544}"/>
</p:tagLst>
</file>

<file path=ppt/tags/tag33.xml><?xml version="1.0" encoding="utf-8"?>
<p:tagLst xmlns:p="http://schemas.openxmlformats.org/presentationml/2006/main">
  <p:tag name="KSO_WM_BEAUTIFY_FLAG" val="#wm#"/>
  <p:tag name="KSO_WM_TEMPLATE_CATEGORY" val="custom"/>
  <p:tag name="KSO_WM_TEMPLATE_INDEX" val="20205176"/>
</p:tagLst>
</file>

<file path=ppt/tags/tag34.xml><?xml version="1.0" encoding="utf-8"?>
<p:tagLst xmlns:p="http://schemas.openxmlformats.org/presentationml/2006/main">
  <p:tag name="KSO_WM_BEAUTIFY_FLAG" val="#wm#"/>
  <p:tag name="KSO_WM_TEMPLATE_CATEGORY" val="custom"/>
  <p:tag name="KSO_WM_TEMPLATE_INDEX" val="20205176"/>
</p:tagLst>
</file>

<file path=ppt/tags/tag35.xml><?xml version="1.0" encoding="utf-8"?>
<p:tagLst xmlns:p="http://schemas.openxmlformats.org/presentationml/2006/main">
  <p:tag name="KSO_WM_BEAUTIFY_FLAG" val="#wm#"/>
  <p:tag name="KSO_WM_TEMPLATE_CATEGORY" val="custom"/>
  <p:tag name="KSO_WM_TEMPLATE_INDEX" val="20205176"/>
</p:tagLst>
</file>

<file path=ppt/tags/tag36.xml><?xml version="1.0" encoding="utf-8"?>
<p:tagLst xmlns:p="http://schemas.openxmlformats.org/presentationml/2006/main">
  <p:tag name="KSO_WM_BEAUTIFY_FLAG" val="#wm#"/>
  <p:tag name="KSO_WM_TEMPLATE_CATEGORY" val="custom"/>
  <p:tag name="KSO_WM_TEMPLATE_INDEX" val="20205176"/>
</p:tagLst>
</file>

<file path=ppt/tags/tag37.xml><?xml version="1.0" encoding="utf-8"?>
<p:tagLst xmlns:p="http://schemas.openxmlformats.org/presentationml/2006/main">
  <p:tag name="KSO_WM_BEAUTIFY_FLAG" val="#wm#"/>
  <p:tag name="KSO_WM_TEMPLATE_CATEGORY" val="custom"/>
  <p:tag name="KSO_WM_TEMPLATE_INDEX" val="20205176"/>
</p:tagLst>
</file>

<file path=ppt/tags/tag38.xml><?xml version="1.0" encoding="utf-8"?>
<p:tagLst xmlns:p="http://schemas.openxmlformats.org/presentationml/2006/main">
  <p:tag name="KSO_WM_BEAUTIFY_FLAG" val="#wm#"/>
  <p:tag name="KSO_WM_TEMPLATE_CATEGORY" val="custom"/>
  <p:tag name="KSO_WM_TEMPLATE_INDEX" val="20205176"/>
</p:tagLst>
</file>

<file path=ppt/tags/tag39.xml><?xml version="1.0" encoding="utf-8"?>
<p:tagLst xmlns:p="http://schemas.openxmlformats.org/presentationml/2006/main">
  <p:tag name="KSO_WM_BEAUTIFY_FLAG" val="#wm#"/>
  <p:tag name="KSO_WM_TEMPLATE_CATEGORY" val="custom"/>
  <p:tag name="KSO_WM_TEMPLATE_INDEX" val="20205176"/>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BEAUTIFY_FLAG" val="#wm#"/>
  <p:tag name="KSO_WM_TEMPLATE_CATEGORY" val="custom"/>
  <p:tag name="KSO_WM_TEMPLATE_INDEX" val="20205176"/>
</p:tagLst>
</file>

<file path=ppt/tags/tag41.xml><?xml version="1.0" encoding="utf-8"?>
<p:tagLst xmlns:p="http://schemas.openxmlformats.org/presentationml/2006/main">
  <p:tag name="KSO_WM_BEAUTIFY_FLAG" val="#wm#"/>
  <p:tag name="KSO_WM_TEMPLATE_CATEGORY" val="custom"/>
  <p:tag name="KSO_WM_TEMPLATE_INDEX" val="20205176"/>
</p:tagLst>
</file>

<file path=ppt/tags/tag42.xml><?xml version="1.0" encoding="utf-8"?>
<p:tagLst xmlns:p="http://schemas.openxmlformats.org/presentationml/2006/main">
  <p:tag name="KSO_WM_BEAUTIFY_FLAG" val="#wm#"/>
  <p:tag name="KSO_WM_TEMPLATE_CATEGORY" val="custom"/>
  <p:tag name="KSO_WM_TEMPLATE_INDEX" val="20205176"/>
</p:tagLst>
</file>

<file path=ppt/tags/tag43.xml><?xml version="1.0" encoding="utf-8"?>
<p:tagLst xmlns:p="http://schemas.openxmlformats.org/presentationml/2006/main">
  <p:tag name="KSO_WM_BEAUTIFY_FLAG" val="#wm#"/>
  <p:tag name="KSO_WM_TEMPLATE_CATEGORY" val="custom"/>
  <p:tag name="KSO_WM_TEMPLATE_INDEX" val="20205176"/>
</p:tagLst>
</file>

<file path=ppt/tags/tag44.xml><?xml version="1.0" encoding="utf-8"?>
<p:tagLst xmlns:p="http://schemas.openxmlformats.org/presentationml/2006/main">
  <p:tag name="KSO_WM_BEAUTIFY_FLAG" val="#wm#"/>
  <p:tag name="KSO_WM_TEMPLATE_CATEGORY" val="custom"/>
  <p:tag name="KSO_WM_TEMPLATE_INDEX" val="20205176"/>
</p:tagLst>
</file>

<file path=ppt/tags/tag45.xml><?xml version="1.0" encoding="utf-8"?>
<p:tagLst xmlns:p="http://schemas.openxmlformats.org/presentationml/2006/main">
  <p:tag name="KSO_WM_BEAUTIFY_FLAG" val="#wm#"/>
  <p:tag name="KSO_WM_TEMPLATE_CATEGORY" val="custom"/>
  <p:tag name="KSO_WM_TEMPLATE_INDEX" val="20205176"/>
</p:tagLst>
</file>

<file path=ppt/tags/tag46.xml><?xml version="1.0" encoding="utf-8"?>
<p:tagLst xmlns:p="http://schemas.openxmlformats.org/presentationml/2006/main">
  <p:tag name="KSO_WM_BEAUTIFY_FLAG" val="#wm#"/>
  <p:tag name="KSO_WM_TEMPLATE_CATEGORY" val="custom"/>
  <p:tag name="KSO_WM_TEMPLATE_INDEX" val="20205176"/>
</p:tagLst>
</file>

<file path=ppt/tags/tag47.xml><?xml version="1.0" encoding="utf-8"?>
<p:tagLst xmlns:p="http://schemas.openxmlformats.org/presentationml/2006/main">
  <p:tag name="KSO_WM_BEAUTIFY_FLAG" val="#wm#"/>
  <p:tag name="KSO_WM_TEMPLATE_CATEGORY" val="custom"/>
  <p:tag name="KSO_WM_TEMPLATE_INDEX" val="20205176"/>
</p:tagLst>
</file>

<file path=ppt/tags/tag48.xml><?xml version="1.0" encoding="utf-8"?>
<p:tagLst xmlns:p="http://schemas.openxmlformats.org/presentationml/2006/main">
  <p:tag name="KSO_WM_BEAUTIFY_FLAG" val="#wm#"/>
  <p:tag name="KSO_WM_TEMPLATE_CATEGORY" val="custom"/>
  <p:tag name="KSO_WM_TEMPLATE_INDEX" val="20205176"/>
</p:tagLst>
</file>

<file path=ppt/tags/tag49.xml><?xml version="1.0" encoding="utf-8"?>
<p:tagLst xmlns:p="http://schemas.openxmlformats.org/presentationml/2006/main">
  <p:tag name="KSO_WM_UNIT_PLACING_PICTURE_USER_VIEWPORT" val="{&quot;height&quot;:5250,&quot;width&quot;:12750}"/>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176"/>
</p:tagLst>
</file>

<file path=ppt/tags/tag51.xml><?xml version="1.0" encoding="utf-8"?>
<p:tagLst xmlns:p="http://schemas.openxmlformats.org/presentationml/2006/main">
  <p:tag name="KSO_WM_BEAUTIFY_FLAG" val="#wm#"/>
  <p:tag name="KSO_WM_TEMPLATE_CATEGORY" val="custom"/>
  <p:tag name="KSO_WM_TEMPLATE_INDEX" val="20205176"/>
</p:tagLst>
</file>

<file path=ppt/tags/tag52.xml><?xml version="1.0" encoding="utf-8"?>
<p:tagLst xmlns:p="http://schemas.openxmlformats.org/presentationml/2006/main">
  <p:tag name="KSO_WM_BEAUTIFY_FLAG" val="#wm#"/>
  <p:tag name="KSO_WM_TEMPLATE_CATEGORY" val="custom"/>
  <p:tag name="KSO_WM_TEMPLATE_INDEX" val="20205176"/>
</p:tagLst>
</file>

<file path=ppt/tags/tag53.xml><?xml version="1.0" encoding="utf-8"?>
<p:tagLst xmlns:p="http://schemas.openxmlformats.org/presentationml/2006/main">
  <p:tag name="KSO_WM_UNIT_PLACING_PICTURE_USER_VIEWPORT" val="{&quot;height&quot;:2082,&quot;width&quot;:10544}"/>
</p:tagLst>
</file>

<file path=ppt/tags/tag54.xml><?xml version="1.0" encoding="utf-8"?>
<p:tagLst xmlns:p="http://schemas.openxmlformats.org/presentationml/2006/main">
  <p:tag name="KSO_WM_BEAUTIFY_FLAG" val="#wm#"/>
  <p:tag name="KSO_WM_TEMPLATE_CATEGORY" val="custom"/>
  <p:tag name="KSO_WM_TEMPLATE_INDEX" val="20205176"/>
</p:tagLst>
</file>

<file path=ppt/tags/tag55.xml><?xml version="1.0" encoding="utf-8"?>
<p:tagLst xmlns:p="http://schemas.openxmlformats.org/presentationml/2006/main">
  <p:tag name="KSO_WM_UNIT_PLACING_PICTURE_USER_VIEWPORT" val="{&quot;height&quot;:2082,&quot;width&quot;:10544}"/>
</p:tagLst>
</file>

<file path=ppt/tags/tag56.xml><?xml version="1.0" encoding="utf-8"?>
<p:tagLst xmlns:p="http://schemas.openxmlformats.org/presentationml/2006/main">
  <p:tag name="KSO_WM_BEAUTIFY_FLAG" val="#wm#"/>
  <p:tag name="KSO_WM_TEMPLATE_CATEGORY" val="custom"/>
  <p:tag name="KSO_WM_TEMPLATE_INDEX" val="20205176"/>
</p:tagLst>
</file>

<file path=ppt/tags/tag57.xml><?xml version="1.0" encoding="utf-8"?>
<p:tagLst xmlns:p="http://schemas.openxmlformats.org/presentationml/2006/main">
  <p:tag name="KSO_WM_BEAUTIFY_FLAG" val="#wm#"/>
  <p:tag name="KSO_WM_TEMPLATE_CATEGORY" val="custom"/>
  <p:tag name="KSO_WM_TEMPLATE_INDEX" val="20205176"/>
</p:tagLst>
</file>

<file path=ppt/tags/tag58.xml><?xml version="1.0" encoding="utf-8"?>
<p:tagLst xmlns:p="http://schemas.openxmlformats.org/presentationml/2006/main">
  <p:tag name="KSO_WM_BEAUTIFY_FLAG" val="#wm#"/>
  <p:tag name="KSO_WM_TEMPLATE_CATEGORY" val="custom"/>
  <p:tag name="KSO_WM_TEMPLATE_INDEX" val="20205176"/>
</p:tagLst>
</file>

<file path=ppt/tags/tag59.xml><?xml version="1.0" encoding="utf-8"?>
<p:tagLst xmlns:p="http://schemas.openxmlformats.org/presentationml/2006/main">
  <p:tag name="COMMONDATA" val="eyJoZGlkIjoiOTM4MGQ4MDgwOTU2MWIxMDlkMjEyNTBiYzdkODM4MjQifQ=="/>
  <p:tag name="KSO_WPP_MARK_KEY" val="257877f6-fe8c-4c47-ab4c-274c99a6a79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2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1382</Words>
  <Application>WPS 演示</Application>
  <PresentationFormat>宽屏</PresentationFormat>
  <Paragraphs>115</Paragraphs>
  <Slides>24</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24</vt:i4>
      </vt:variant>
    </vt:vector>
  </HeadingPairs>
  <TitlesOfParts>
    <vt:vector size="39" baseType="lpstr">
      <vt:lpstr>Arial</vt:lpstr>
      <vt:lpstr>宋体</vt:lpstr>
      <vt:lpstr>Wingdings</vt:lpstr>
      <vt:lpstr>微软雅黑</vt:lpstr>
      <vt:lpstr>Wingdings</vt:lpstr>
      <vt:lpstr>思源黑体 CN Medium</vt:lpstr>
      <vt:lpstr>思源黑体 CN Normal</vt:lpstr>
      <vt:lpstr>思源黑体 CN Light</vt:lpstr>
      <vt:lpstr>思源黑体 CN Bold</vt:lpstr>
      <vt:lpstr>Noto Sans S Chinese Medium</vt:lpstr>
      <vt:lpstr>DIN Black</vt:lpstr>
      <vt:lpstr>思源黑体 CN Regular</vt:lpstr>
      <vt:lpstr>Arial Unicode MS</vt:lpstr>
      <vt:lpstr>Calibri</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俏俏</cp:lastModifiedBy>
  <cp:revision>217</cp:revision>
  <dcterms:created xsi:type="dcterms:W3CDTF">2019-06-19T02:08:00Z</dcterms:created>
  <dcterms:modified xsi:type="dcterms:W3CDTF">2022-09-26T13:13:53Z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2052-11.1.0.12358</vt:lpwstr>
  </property>
  <property fmtid="{D5CDD505-2E9C-101B-9397-08002B2CF9AE}" pid="3" name="ICV">
    <vt:lpwstr>4E62EFFF822E47AB8C1A470CD1D3E3BC</vt:lpwstr>
  </property>
</Properties>
</file>