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73" r:id="rId4"/>
    <p:sldId id="267" r:id="rId5"/>
    <p:sldId id="269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89" r:id="rId17"/>
    <p:sldId id="303" r:id="rId18"/>
    <p:sldId id="304" r:id="rId19"/>
    <p:sldId id="305" r:id="rId20"/>
    <p:sldId id="284" r:id="rId21"/>
    <p:sldId id="285" r:id="rId23"/>
    <p:sldId id="291" r:id="rId24"/>
    <p:sldId id="272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3"/>
        <p:guide pos="3840"/>
        <p:guide pos="47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57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856865" y="4541520"/>
            <a:ext cx="6478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9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-9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29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日，每周日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周四晚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20:15</a:t>
            </a:r>
            <a:endParaRPr lang="en-US" altLang="zh-CN" sz="280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资深投顾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王延龙 | 执业编号:A1120615060002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猎手-9月横版-09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1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8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9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0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2.xml"/><Relationship Id="rId3" Type="http://schemas.openxmlformats.org/officeDocument/2006/relationships/image" Target="../media/image12.png"/><Relationship Id="rId2" Type="http://schemas.openxmlformats.org/officeDocument/2006/relationships/tags" Target="../tags/tag5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4.xml"/><Relationship Id="rId3" Type="http://schemas.openxmlformats.org/officeDocument/2006/relationships/image" Target="../media/image12.png"/><Relationship Id="rId2" Type="http://schemas.openxmlformats.org/officeDocument/2006/relationships/tags" Target="../tags/tag53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6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形成了一轮明显上升趋势的</a:t>
            </a:r>
            <a:r>
              <a:rPr lang="en-US" altLang="zh-CN" sz="36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s</a:t>
            </a:r>
            <a:r>
              <a:rPr lang="zh-CN" altLang="en-US" sz="36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点一定躲避</a:t>
            </a:r>
            <a:endParaRPr lang="zh-CN" altLang="en-US" sz="36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225" y="910590"/>
            <a:ext cx="10395585" cy="5597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0450" y="3184525"/>
            <a:ext cx="84734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主题可持续的必备条件</a:t>
            </a:r>
            <a:endParaRPr lang="zh-CN" altLang="en-US" sz="6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endParaRPr lang="zh-CN" altLang="en-US" sz="6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主题可持续的必备条件</a:t>
            </a:r>
            <a:endParaRPr lang="zh-CN" altLang="en-US" sz="36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8665" y="1416685"/>
            <a:ext cx="10953750" cy="3846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一、必须形成具有号召力的龙头，9.27日内容有讲解。</a:t>
            </a: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二、板块梯队完整，有龙头，有中军，有后排补涨。比如有五板、四板、三板等。</a:t>
            </a: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三、龙头整体上升趋势明显，即便龙头下跌新的龙头也可以接力，市场炒作仍然存在该板块中（三共振板块仍然有炒作）</a:t>
            </a: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四、关注涨停打板，观察市场进阶效果。如果进阶效果上升期则打板机会明显。另外找冰点的拐点。</a:t>
            </a: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 sz="2800"/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观察打板成功率</a:t>
            </a:r>
            <a:endParaRPr lang="zh-CN" altLang="en-US" sz="36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5235"/>
            <a:ext cx="4026535" cy="3835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45" y="1235710"/>
            <a:ext cx="3935095" cy="3835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10" y="1235710"/>
            <a:ext cx="3926205" cy="3835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5130" y="5507355"/>
            <a:ext cx="113633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20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9.22、9.23、9.26（周四、周五、周一）三天成功率不断降低，市场不适合高位承接。</a:t>
            </a:r>
            <a:endParaRPr lang="zh-CN" altLang="en-US" sz="20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0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尤其当龙头不断刷新高度的时候，这样后排的中军和低位补涨机会明显。打板和分金弱转强的回档。</a:t>
            </a:r>
            <a:endParaRPr lang="zh-CN" altLang="en-US" sz="20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04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40480" y="3184525"/>
            <a:ext cx="84734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打板实操分享</a:t>
            </a:r>
            <a:endParaRPr lang="zh-CN" altLang="en-US" sz="6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endParaRPr lang="zh-CN" altLang="en-US" sz="6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打板实操分享</a:t>
            </a:r>
            <a:endParaRPr lang="zh-CN" altLang="en-US" sz="42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5345" y="1727835"/>
            <a:ext cx="104806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一、当下符合打板行情下才选择打板。不符合就要休息和做低位。难的是该休息的时候不休息。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二、分金弱转强非常重要。复习股语：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‘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二板起爆、三板成妖、五板封神、有五有七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’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；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三、一定要看个股的炒作逻辑解析，涨停小星星。比如中通最早是核酸检测车催化。当时的时间节点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是上海解封。政策上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15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分钟采样圈。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四、首板最难打、找二板以上的个股选择打板或者回档机会。（重点必须是分金弱转强）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五、下一个交易日如果再度转强可继续持仓，如不能转强板块效应在回落可考虑回档机会。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六、龙头优选，能去龙一不去龙二、能去龙二不去后排。打板只打分金弱转强、反包板、反包板第二天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的操作逻辑一样，不能再度分金弱转强走人。反包板的典型九安医疗、吉翔股份、国光电器。注意反包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是在板上打。分金弱转强的可以考虑做回档。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回头看当时的南方精工</a:t>
            </a:r>
            <a:endParaRPr lang="zh-CN" altLang="en-US" sz="42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850" y="1631950"/>
            <a:ext cx="11404600" cy="37547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反包板</a:t>
            </a:r>
            <a:endParaRPr lang="zh-CN" altLang="en-US" sz="42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0840" y="1231265"/>
            <a:ext cx="9543415" cy="49720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反包板</a:t>
            </a:r>
            <a:endParaRPr lang="zh-CN" altLang="en-US" sz="42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500" y="1068705"/>
            <a:ext cx="9228455" cy="51955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770255" y="1017270"/>
            <a:ext cx="7332345" cy="2251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780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挖掘强势主题</a:t>
            </a:r>
            <a:endParaRPr lang="zh-CN" sz="780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780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提升打板胜率</a:t>
            </a:r>
            <a:endParaRPr lang="zh-CN" sz="780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28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: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endParaRPr sz="30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王延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727075"/>
            <a:ext cx="3678934" cy="576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:A1120615060002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254760" y="4519295"/>
            <a:ext cx="61156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25000"/>
              </a:lnSpc>
            </a:pP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资深投顾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长期从事金融服务行业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擅长把握市场节奏和筹码理论。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独创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盈利模式《钝化转势法》、《分金弱转强》、《一眼看高点》。擅长热点跟踪及板块分析和龙头晋级、淘汰、卡位等细节判断。推崇趋势跟踪论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主张躲避风险为第一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获取利润是第二。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704215" y="1260475"/>
            <a:ext cx="7889875" cy="1586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540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挖掘强势主题</a:t>
            </a:r>
            <a:endParaRPr lang="zh-CN" sz="540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540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  <a:sym typeface="+mn-ea"/>
              </a:rPr>
              <a:t>提升打板胜率</a:t>
            </a:r>
            <a:endParaRPr lang="zh-CN" sz="540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:A1120615060002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27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: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endParaRPr lang="en-US" sz="30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254760" y="4519295"/>
            <a:ext cx="61156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25000"/>
              </a:lnSpc>
            </a:pP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资深投顾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长期从事金融服务行业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擅长把握市场节奏和筹码理论。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独创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盈利模式《钝化转势法》、《分金弱转强》、《一眼看高点》。擅长热点跟踪及板块分析和龙头晋级、淘汰、卡位等细节判断。推崇趋势跟踪论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主张躲避风险为第一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获取利润是第二。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pic>
        <p:nvPicPr>
          <p:cNvPr id="3" name="图片 2" descr="王延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727075"/>
            <a:ext cx="3678934" cy="576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747395" y="1121410"/>
            <a:ext cx="7332345" cy="2084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定位风口业绩牛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780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加速利润增长</a:t>
            </a:r>
            <a:endParaRPr lang="zh-CN" sz="780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29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: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endParaRPr lang="en-US" sz="30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 descr="王延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727075"/>
            <a:ext cx="3678934" cy="576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:A1120615060002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254760" y="4519295"/>
            <a:ext cx="61156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25000"/>
              </a:lnSpc>
            </a:pP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资深投顾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长期从事金融服务行业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擅长把握市场节奏和筹码理论。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独创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盈利模式《钝化转势法》、《分金弱转强》、《一眼看高点》。擅长热点跟踪及板块分析和龙头晋级、淘汰、卡位等细节判断。推崇趋势跟踪论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主张躲避风险为第一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,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获取利润是第二。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786755" y="1000760"/>
            <a:ext cx="5823585" cy="3833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90000"/>
              </a:lnSpc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市场不在雨露均沾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如何挖掘每一个阶段的主题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主题可持续的必备条件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打板实操分享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31715" y="100044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04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市场不在雨露均沾</a:t>
            </a:r>
            <a:endParaRPr lang="zh-CN" altLang="en-US" sz="8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曾经的逻辑</a:t>
            </a:r>
            <a:r>
              <a:rPr lang="en-US" altLang="zh-CN" sz="36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‘</a:t>
            </a:r>
            <a:r>
              <a:rPr lang="zh-CN" altLang="en-US" sz="36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成交量就是胆量</a:t>
            </a:r>
            <a:r>
              <a:rPr lang="en-US" altLang="zh-CN" sz="36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’</a:t>
            </a:r>
            <a:r>
              <a:rPr lang="zh-CN" altLang="en-US" sz="36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失效</a:t>
            </a:r>
            <a:endParaRPr lang="zh-CN" altLang="en-US" sz="36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650" y="1536700"/>
            <a:ext cx="10703560" cy="37846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一、高价股越来越多。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二、股票数量越来越多。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三、股市开放程度越来越高。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四、注册制出现会继续推高这一情况。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五、过去的一万亿和今天的一万亿以及未来的一万亿意义差距很大。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所以，局部性行情特征明显。比如</a:t>
            </a:r>
            <a:r>
              <a:rPr lang="en-US" altLang="zh-CN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18</a:t>
            </a:r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家电等蓝筹行情、</a:t>
            </a:r>
            <a:r>
              <a:rPr lang="en-US" altLang="zh-CN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19</a:t>
            </a:r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小票科创板行情、</a:t>
            </a:r>
            <a:r>
              <a:rPr lang="en-US" altLang="zh-CN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</a:t>
            </a:r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白酒蓝筹行情、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en-US" altLang="zh-CN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21</a:t>
            </a:r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碳中和、</a:t>
            </a:r>
            <a:r>
              <a:rPr lang="en-US" altLang="zh-CN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22</a:t>
            </a:r>
            <a:r>
              <a:rPr lang="zh-CN" altLang="en-US" sz="20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赛道行情等。</a:t>
            </a:r>
            <a:endParaRPr lang="zh-CN" altLang="en-US" sz="200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98675" y="3110865"/>
            <a:ext cx="84734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ea"/>
              </a:rPr>
              <a:t>如何挖掘每一个阶段的主题</a:t>
            </a:r>
            <a:endParaRPr lang="zh-CN" altLang="en-US" sz="54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6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阶段主题成立的四大核心</a:t>
            </a:r>
            <a:endParaRPr lang="zh-CN" sz="36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9120" y="1115695"/>
            <a:ext cx="1120838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一、首先要看当下是否有主题。好比目前就是板块空窗期，市场情绪糟糕。这样就不要找主题了。通过热点纵览的气泡和情绪指标可参考。</a:t>
            </a: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二、有主题的情况下根据热点纵览、热门主题和三共振三个方向来进行选择。详见下一页展示。</a:t>
            </a: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三、主题的延续性要重点留意对应板块的核心龙头是否直接大跌，是的话退潮。如果没有或者有新的龙头出现，则板块可延续。比如光伏中最早启动的是科士达和宇晶股份，然后后面跟着起来了。汽车最早起来的是索菱股份，然后切换到了中通成功破局。停止也是中通客车7.19日的天地板。</a:t>
            </a: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四、大盘分析s点、尤其是大盘分析顶背离的s点一定要提防杀热点，杀高标，一旦批量核按钮，那就要远离。近期的热点被杀是最典型的。</a:t>
            </a: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endParaRPr lang="zh-CN" altLang="en-US" sz="24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2000" y="-549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6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热点纵览和情绪周期</a:t>
            </a:r>
            <a:endParaRPr lang="zh-CN" sz="36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955" y="939800"/>
            <a:ext cx="11388090" cy="54565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53975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6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热门主题和三共振</a:t>
            </a:r>
            <a:endParaRPr lang="zh-CN" sz="36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95235" y="1083310"/>
            <a:ext cx="3770630" cy="5343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085" y="5340985"/>
            <a:ext cx="5724525" cy="108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440" y="926465"/>
            <a:ext cx="4806315" cy="41338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PLACING_PICTURE_USER_VIEWPORT" val="{&quot;height&quot;:11010,&quot;width&quot;:7770}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COMMONDATA" val="eyJoZGlkIjoiOTM4MGQ4MDgwOTU2MWIxMDlkMjEyNTBiYzdkODM4MjQifQ=="/>
  <p:tag name="KSO_WPP_MARK_KEY" val="257877f6-fe8c-4c47-ab4c-274c99a6a79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1698</Words>
  <Application>WPS 演示</Application>
  <PresentationFormat>宽屏</PresentationFormat>
  <Paragraphs>133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Noto Sans S Chinese Medium</vt:lpstr>
      <vt:lpstr>DIN Black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217</cp:revision>
  <dcterms:created xsi:type="dcterms:W3CDTF">2019-06-19T02:08:00Z</dcterms:created>
  <dcterms:modified xsi:type="dcterms:W3CDTF">2022-09-26T13:27:47Z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4E62EFFF822E47AB8C1A470CD1D3E3BC</vt:lpwstr>
  </property>
</Properties>
</file>