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447" r:id="rId3"/>
    <p:sldId id="448" r:id="rId4"/>
    <p:sldId id="495" r:id="rId6"/>
    <p:sldId id="498" r:id="rId7"/>
    <p:sldId id="543" r:id="rId8"/>
    <p:sldId id="480" r:id="rId9"/>
    <p:sldId id="556" r:id="rId10"/>
    <p:sldId id="530" r:id="rId11"/>
    <p:sldId id="504" r:id="rId12"/>
    <p:sldId id="518" r:id="rId13"/>
    <p:sldId id="478" r:id="rId14"/>
    <p:sldId id="544" r:id="rId15"/>
    <p:sldId id="502" r:id="rId16"/>
    <p:sldId id="490" r:id="rId17"/>
    <p:sldId id="477" r:id="rId18"/>
    <p:sldId id="465" r:id="rId19"/>
    <p:sldId id="466" r:id="rId20"/>
    <p:sldId id="260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DD"/>
    <a:srgbClr val="FFFFFD"/>
    <a:srgbClr val="FFF6DA"/>
    <a:srgbClr val="D3000A"/>
    <a:srgbClr val="FFEFCC"/>
    <a:srgbClr val="F3CC9D"/>
    <a:srgbClr val="D00007"/>
    <a:srgbClr val="FDF248"/>
    <a:srgbClr val="D20009"/>
    <a:srgbClr val="FBD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84"/>
      </p:cViewPr>
      <p:guideLst>
        <p:guide orient="horz" pos="2281"/>
        <p:guide pos="36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5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3" name="图片 2" descr="组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8130" y="2010093"/>
            <a:ext cx="2786380" cy="2837815"/>
          </a:xfrm>
          <a:prstGeom prst="rect">
            <a:avLst/>
          </a:prstGeom>
        </p:spPr>
      </p:pic>
      <p:pic>
        <p:nvPicPr>
          <p:cNvPr id="7" name="图片 6" descr="组 19 拷贝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椭圆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2273" y="2047875"/>
            <a:ext cx="1229360" cy="130937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49" y="0"/>
            <a:ext cx="12192000" cy="6858000"/>
          </a:xfrm>
          <a:prstGeom prst="rect">
            <a:avLst/>
          </a:prstGeom>
        </p:spPr>
      </p:pic>
      <p:pic>
        <p:nvPicPr>
          <p:cNvPr id="17" name="图片 1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4" name="图片 3" descr="组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815" y="2126615"/>
            <a:ext cx="6503670" cy="2605405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内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46705" y="6488430"/>
            <a:ext cx="6490335" cy="20891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0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3585" cy="684784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2" name="六边形 1"/>
              <p:cNvSpPr/>
              <p:nvPr/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3" name="六边形 2"/>
              <p:cNvSpPr/>
              <p:nvPr/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535" y="269875"/>
            <a:ext cx="1286510" cy="284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被套个股要不要卖（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" panose="020B0500000000000000" charset="-122"/>
              <a:ea typeface="思源黑体" panose="020B05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705" y="860425"/>
            <a:ext cx="6107430" cy="49739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52065" y="5882005"/>
            <a:ext cx="7621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出现海洋寻底大底以上信号是中期底部的概率较大，代表非理性杀跌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2.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主力状态变紫是高点，蓝色区域没归零就依旧存在超跌反弹需求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 lang="en-US" altLang="zh-CN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860425"/>
            <a:ext cx="5007610" cy="4973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4953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资金复位解套法（海洋寻底）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14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" panose="020B0500000000000000" charset="-122"/>
              <a:ea typeface="思源黑体" panose="020B05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985" y="857250"/>
            <a:ext cx="9892030" cy="5511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节前缩量，振幅加剧，仅是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60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分波段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065" y="951865"/>
            <a:ext cx="6580505" cy="52114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070" y="951865"/>
            <a:ext cx="4271010" cy="5149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总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  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结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0860" y="1043305"/>
            <a:ext cx="112941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节前缩量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节前跌节后涨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思路不变（过去时间规律不会轻易改变）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2.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今天早上减仓的等待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9.30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选择企稳板块的回踩（次低点，或者资金翻红的回踩，买在大阳线后）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3.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割不动的耐心等待</a:t>
            </a: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10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月的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超跌反弹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（蓝色超跌代表超跌需求，加仓要等待资金翻红的回踩）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4.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节前是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恐慌情绪的顶点（估值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杀白马）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，选择自己能接受的方式布局（左侧</a:t>
            </a: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or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右侧，或者逆回购等节后）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5.10月的行情的基础:  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预期差+量能回归+9月CPI</a:t>
            </a: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 公布（会好于预期）</a:t>
            </a:r>
            <a:endParaRPr lang="en-US" altLang="zh-CN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20540" y="4206875"/>
            <a:ext cx="6758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</a:rPr>
              <a:t>假期间建议大家都观看圈子的教学视频，打好基础，行情没让你赚钱，就一定会让你赚经验。学好经验方法，用经验方法再赚钱。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860" y="2818130"/>
            <a:ext cx="3656330" cy="3422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1071880" y="1746250"/>
            <a:ext cx="9660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第一:</a:t>
            </a:r>
            <a:r>
              <a:rPr lang="zh-CN" altLang="en-US" sz="2400">
                <a:solidFill>
                  <a:schemeClr val="tx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是出底也就是出现大底绝对底</a:t>
            </a:r>
            <a:endParaRPr lang="zh-CN" altLang="en-US" sz="24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第二: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是海洋寻底金叉也就是线下反弹遇到智能线压力回落</a:t>
            </a:r>
            <a:endParaRPr lang="zh-CN" altLang="en-US" sz="24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第三: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低位产生横盘箱体伴随站上智能线出B点</a:t>
            </a:r>
            <a:endParaRPr lang="zh-CN" altLang="en-US" sz="240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第四: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股价逐步突破箱体这个时候就要放量，过箱体上方就是缺口空间</a:t>
            </a:r>
            <a:endParaRPr lang="zh-CN" altLang="en-US" sz="240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第五: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就是回踩箱体上边做休整</a:t>
            </a:r>
            <a:endParaRPr lang="zh-CN" altLang="en-US" sz="24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第六: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回档智能线</a:t>
            </a:r>
            <a:endParaRPr lang="zh-CN" altLang="en-US" sz="24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第七: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就是上方筹码压力区间K线平台压力区间</a:t>
            </a:r>
            <a:endParaRPr lang="zh-CN" altLang="en-US" sz="24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第八:</a:t>
            </a:r>
            <a:r>
              <a:rPr lang="zh-CN" altLang="en-US" sz="240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低位筹码松动和背离高抛判断</a:t>
            </a:r>
            <a:endParaRPr lang="zh-CN" altLang="en-US" sz="240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9605" y="61595"/>
            <a:ext cx="5248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底部股的八个步骤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机会从底部开始（九套战法）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365" y="861695"/>
            <a:ext cx="9660255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控盘大师_1662466752393_1662545785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5352415"/>
            <a:ext cx="12192635" cy="1505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698625" y="317500"/>
            <a:ext cx="897572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48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经传多赢首款投资重磅预售</a:t>
            </a:r>
            <a:r>
              <a:rPr lang="zh-CN" altLang="en-US" sz="4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！</a:t>
            </a:r>
            <a:endParaRPr lang="zh-CN" altLang="en-US" sz="4800" b="1" spc="300">
              <a:solidFill>
                <a:schemeClr val="bg1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86715" y="5480050"/>
            <a:ext cx="1141920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21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-9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:</a:t>
            </a:r>
            <a:r>
              <a:rPr lang="zh-CN" altLang="en-US" sz="3200" b="1" i="1" spc="50">
                <a:solidFill>
                  <a:srgbClr val="FF0000"/>
                </a:solidFill>
                <a:uFillTx/>
                <a:latin typeface="思源黑体" panose="020B0500000000000000" charset="-122"/>
                <a:ea typeface="思源黑体" panose="020B0500000000000000" charset="-122"/>
                <a:cs typeface="等线" panose="02010600030101010101" charset="-122"/>
                <a:sym typeface="Arial" panose="020B0604020202020204" pitchFamily="34" charset="0"/>
              </a:rPr>
              <a:t>¥98</a:t>
            </a:r>
            <a:r>
              <a:rPr lang="en-US" altLang="zh-CN" sz="2400" b="1" spc="50">
                <a:uFillTx/>
                <a:latin typeface="思源黑体" panose="020B0500000000000000" charset="-122"/>
                <a:ea typeface="思源黑体" panose="020B0500000000000000" charset="-122"/>
                <a:cs typeface="等线" panose="02010600030101010101" charset="-122"/>
                <a:sym typeface="Arial" panose="020B0604020202020204" pitchFamily="34" charset="0"/>
              </a:rPr>
              <a:t>  </a:t>
            </a:r>
            <a:r>
              <a:rPr lang="en-US" altLang="zh-CN" sz="20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 </a:t>
            </a:r>
            <a:r>
              <a:rPr lang="en-US" altLang="zh-CN" sz="2000" spc="50"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-10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sz="2400" b="1" i="1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等线" panose="02010600030101010101" charset="-122"/>
                <a:sym typeface="Arial" panose="020B0604020202020204" pitchFamily="34" charset="0"/>
              </a:rPr>
              <a:t>¥128</a:t>
            </a:r>
            <a:endParaRPr lang="en-US" altLang="zh-CN" sz="2400" b="1" i="1" spc="50">
              <a:solidFill>
                <a:schemeClr val="tx1"/>
              </a:solidFill>
              <a:uFillTx/>
              <a:latin typeface="思源黑体 Light" panose="020B0300000000000000" charset="-122"/>
              <a:ea typeface="思源黑体 Light" panose="020B0300000000000000" charset="-122"/>
              <a:cs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32990" y="6063615"/>
            <a:ext cx="8207375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限量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5000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仅剩不到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900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</a:t>
            </a:r>
            <a:endParaRPr lang="en-US" altLang="zh-CN" sz="3000" b="1">
              <a:solidFill>
                <a:srgbClr val="FF0000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7935" y="4102735"/>
            <a:ext cx="299847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手机扫码下单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endParaRPr lang="zh-CN" altLang="en-US" sz="16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2065" y="1236345"/>
            <a:ext cx="2994025" cy="267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2725" y="1339850"/>
            <a:ext cx="2548890" cy="2498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1252220"/>
            <a:ext cx="4043680" cy="269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15" y="1252220"/>
            <a:ext cx="4052570" cy="27012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0515" y="4102735"/>
            <a:ext cx="404368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摆在您的案几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为生活增添一点热烈的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红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”</a:t>
            </a:r>
            <a:endParaRPr lang="en-US" alt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endParaRPr lang="en-US" altLang="zh-CN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15180" y="4102735"/>
            <a:ext cx="4053205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陪伴您的投资生活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每天一个投资小知识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82955" y="4153535"/>
            <a:ext cx="6149340" cy="1397000"/>
            <a:chOff x="1233" y="6475"/>
            <a:chExt cx="9684" cy="2200"/>
          </a:xfrm>
        </p:grpSpPr>
        <p:pic>
          <p:nvPicPr>
            <p:cNvPr id="3" name="图片 2" descr="矩形6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33" y="6475"/>
              <a:ext cx="9684" cy="22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25" y="6669"/>
              <a:ext cx="9101" cy="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十年证券市场经验，本科金融主修。个人独创《底部三买点》《一分钟选股法》 《五进五出法》 </a:t>
              </a:r>
              <a:r>
                <a:rPr lang="en-US" altLang="zh-CN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,</a:t>
              </a: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配合短线买卖《超级买入法》深入浅出的解析个股买卖原理，提倡用最简单的方式去操作股票。</a:t>
              </a:r>
              <a:endParaRPr lang="zh-CN" altLang="en-US" sz="1600">
                <a:solidFill>
                  <a:srgbClr val="FFF9E7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05790" y="1292225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缩量磨底</a:t>
            </a:r>
            <a:endParaRPr lang="zh-CN" altLang="en-US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05790" y="2400300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节前效应凸显</a:t>
            </a:r>
            <a:endParaRPr lang="zh-CN" altLang="en-US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02640" y="3621405"/>
            <a:ext cx="6111240" cy="460375"/>
            <a:chOff x="1462" y="5760"/>
            <a:chExt cx="9624" cy="725"/>
          </a:xfrm>
        </p:grpSpPr>
        <p:sp>
          <p:nvSpPr>
            <p:cNvPr id="16" name="文本框 15"/>
            <p:cNvSpPr txBox="1"/>
            <p:nvPr/>
          </p:nvSpPr>
          <p:spPr>
            <a:xfrm>
              <a:off x="4573" y="5760"/>
              <a:ext cx="34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9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28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19:30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19" y="6103"/>
              <a:ext cx="2267" cy="39"/>
            </a:xfrm>
            <a:prstGeom prst="rect">
              <a:avLst/>
            </a:prstGeom>
            <a:gradFill>
              <a:gsLst>
                <a:gs pos="100000">
                  <a:srgbClr val="FAFAFA">
                    <a:lumMod val="0"/>
                    <a:lumOff val="100000"/>
                    <a:alpha val="0"/>
                  </a:srgbClr>
                </a:gs>
                <a:gs pos="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462" y="6103"/>
              <a:ext cx="2268" cy="39"/>
            </a:xfrm>
            <a:prstGeom prst="rect">
              <a:avLst/>
            </a:prstGeom>
            <a:gradFill>
              <a:gsLst>
                <a:gs pos="0">
                  <a:srgbClr val="FAFAFA">
                    <a:lumMod val="0"/>
                    <a:lumOff val="100000"/>
                    <a:alpha val="0"/>
                  </a:srgbClr>
                </a:gs>
                <a:gs pos="10000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758833" y="939534"/>
            <a:ext cx="3747600" cy="568695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06360" y="1515110"/>
            <a:ext cx="645795" cy="2847340"/>
            <a:chOff x="11559" y="2080"/>
            <a:chExt cx="1017" cy="4484"/>
          </a:xfrm>
        </p:grpSpPr>
        <p:sp>
          <p:nvSpPr>
            <p:cNvPr id="27" name="文本框 26"/>
            <p:cNvSpPr txBox="1"/>
            <p:nvPr/>
          </p:nvSpPr>
          <p:spPr>
            <a:xfrm>
              <a:off x="11949" y="2080"/>
              <a:ext cx="627" cy="23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经传多赢资深投顾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559" y="2080"/>
              <a:ext cx="627" cy="12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执业编号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5400000">
              <a:off x="10173" y="4622"/>
              <a:ext cx="3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:A1120616080001</a:t>
              </a:r>
              <a:endParaRPr lang="en-US" altLang="zh-CN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32775" y="1497965"/>
            <a:ext cx="551815" cy="1456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FFFD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罗雪奎</a:t>
            </a:r>
            <a:endParaRPr lang="zh-CN" altLang="en-US" sz="2400">
              <a:solidFill>
                <a:srgbClr val="FFFFFD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300720" y="1567815"/>
            <a:ext cx="0" cy="88709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股民看新闻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320" y="744220"/>
            <a:ext cx="1101153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今天发生了什么事：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 </a:t>
            </a:r>
            <a:endParaRPr lang="en-US" alt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1.人民币跌破7.2 20%远期售汇风险准备金生效 为非理性购汇降温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，外围开盘普跌。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2.通胀率居高不下 德国消费者信心指数降至历史新低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。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95" y="2315845"/>
            <a:ext cx="4518660" cy="3765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635" y="2315845"/>
            <a:ext cx="4226560" cy="2584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875" y="981075"/>
            <a:ext cx="2314575" cy="4807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879465" y="500316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（数据来源：东方财富网）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国庆前后上涨的走势（先抑后扬）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2595" y="6044565"/>
            <a:ext cx="373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（数据来源于数据宝）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1415" y="4417695"/>
            <a:ext cx="5857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市场是否接受新概念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2.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炒作业绩导向还是炒作超跌反弹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3.</a:t>
            </a:r>
            <a:endParaRPr lang="en-US" altLang="zh-CN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graphicFrame>
        <p:nvGraphicFramePr>
          <p:cNvPr id="2" name="内容占位符 1"/>
          <p:cNvGraphicFramePr/>
          <p:nvPr>
            <p:ph idx="1"/>
            <p:custDataLst>
              <p:tags r:id="rId1"/>
            </p:custDataLst>
          </p:nvPr>
        </p:nvGraphicFramePr>
        <p:xfrm>
          <a:off x="640080" y="917575"/>
          <a:ext cx="1085024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035"/>
                <a:gridCol w="1550035"/>
                <a:gridCol w="1550035"/>
                <a:gridCol w="1550035"/>
                <a:gridCol w="1550035"/>
                <a:gridCol w="1550035"/>
                <a:gridCol w="1550035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年份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前</a:t>
                      </a: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20</a:t>
                      </a: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天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  <a:cs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  <a:sym typeface="+mn-ea"/>
                        </a:rPr>
                        <a:t>前</a:t>
                      </a:r>
                      <a:r>
                        <a:rPr lang="en-US" altLang="zh-CN" sz="1800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  <a:sym typeface="+mn-ea"/>
                        </a:rPr>
                        <a:t>10</a:t>
                      </a: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  <a:sym typeface="+mn-ea"/>
                        </a:rPr>
                        <a:t>天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  <a:cs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  <a:sym typeface="+mn-ea"/>
                        </a:rPr>
                        <a:t>前</a:t>
                      </a:r>
                      <a:r>
                        <a:rPr lang="en-US" altLang="zh-CN" sz="1800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  <a:sym typeface="+mn-ea"/>
                        </a:rPr>
                        <a:t>天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  <a:cs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5</a:t>
                      </a: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天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  <a:cs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10</a:t>
                      </a: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天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  <a:cs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20</a:t>
                      </a: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  <a:cs typeface="思源黑体" panose="020B0500000000000000" charset="-122"/>
                        </a:rPr>
                        <a:t>天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  <a:cs typeface="思源黑体" panose="020B0500000000000000" charset="-122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2010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1.72  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-0.28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2.19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8.43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12.35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16.24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2011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-8.11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-4.83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-3.43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3.06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-1.78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7.17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2012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1.64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-1.15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3.03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0.90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2.02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1.48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2013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3.49 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-2.97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-0.78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2.90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2.51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-1.15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2014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6.62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1.06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3.23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-0.19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-1.02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2.83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2015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-5.56 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1.58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-4.17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 6.87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8.78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13.33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2016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-2.28  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-0.62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-1.24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1.97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2.87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4.01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2017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-0.35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-0.67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 -0.26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1.24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0.89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0.68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2018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1.88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6.22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3.31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-7.60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-9.60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-5.13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2019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0.49  </a:t>
                      </a: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 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-4.16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-3.37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3.53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1.19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2.42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2020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-5.65   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-2.36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-1.72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3.55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2.93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3.17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" panose="020B0500000000000000" charset="-122"/>
                          <a:ea typeface="思源黑体" panose="020B0500000000000000" charset="-122"/>
                        </a:rPr>
                        <a:t>2021</a:t>
                      </a:r>
                      <a:endParaRPr lang="en-US" altLang="zh-CN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1.13 </a:t>
                      </a: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   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-3.96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-1.66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-0.28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0.75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-1.16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思源黑体" panose="020B0500000000000000" charset="-122"/>
                          <a:ea typeface="思源黑体" panose="020B0500000000000000" charset="-122"/>
                        </a:rPr>
                        <a:t>平均涨跌幅</a:t>
                      </a:r>
                      <a:endParaRPr lang="zh-CN" altLang="en-US" sz="1600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" panose="020B0500000000000000" charset="-122"/>
                          <a:ea typeface="思源黑体" panose="020B0500000000000000" charset="-122"/>
                        </a:rPr>
                        <a:t>-0.41</a:t>
                      </a:r>
                      <a:endParaRPr lang="zh-CN" altLang="en-US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-1.01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-0.41 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2.03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1.82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3.66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思源黑体" panose="020B0500000000000000" charset="-122"/>
                          <a:ea typeface="思源黑体" panose="020B0500000000000000" charset="-122"/>
                        </a:rPr>
                        <a:t>涨跌幅中位数</a:t>
                      </a:r>
                      <a:endParaRPr lang="zh-CN" altLang="en-US" sz="1600"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</a:rPr>
                        <a:t>0.81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-0.91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-1.01</a:t>
                      </a:r>
                      <a:endParaRPr lang="zh-CN" altLang="en-US" sz="1800"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2.43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  1.60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" panose="020B0500000000000000" charset="-122"/>
                          <a:ea typeface="思源黑体" panose="020B0500000000000000" charset="-122"/>
                          <a:sym typeface="+mn-ea"/>
                        </a:rPr>
                        <a:t>2.62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" panose="020B0500000000000000" charset="-122"/>
                        <a:ea typeface="思源黑体" panose="020B0500000000000000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缩量极端的盘面更能大浪淘沙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10395" y="1116965"/>
            <a:ext cx="228473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1.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（缩量背景下，下跌少套牢盘，节后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量能回归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是关键）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2.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下跌开始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趋缓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，超跌反弹一触即发。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3.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寻找像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酿酒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一样，走出衰竭企稳的板块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116965"/>
            <a:ext cx="8535035" cy="4623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755" y="2875280"/>
            <a:ext cx="2525395" cy="17957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 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节前率先企稳的形态（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6254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913130"/>
            <a:ext cx="3783965" cy="2650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3660775"/>
            <a:ext cx="3775710" cy="2383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35" y="913130"/>
            <a:ext cx="3101975" cy="506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030" y="894715"/>
            <a:ext cx="3032125" cy="5083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981450" y="6052185"/>
            <a:ext cx="472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底背离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突破平台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3.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板块标杆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去年的酿酒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今年的酿酒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898525"/>
            <a:ext cx="8351520" cy="4920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445" y="898525"/>
            <a:ext cx="2910205" cy="48793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5" y="5812155"/>
            <a:ext cx="12192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rgbClr val="FF0000"/>
                </a:solidFill>
              </a:rPr>
              <a:t>1.</a:t>
            </a:r>
            <a:r>
              <a:rPr lang="zh-CN" altLang="en-US" sz="1600">
                <a:solidFill>
                  <a:srgbClr val="FF0000"/>
                </a:solidFill>
              </a:rPr>
              <a:t>板块有标杆</a:t>
            </a:r>
            <a:r>
              <a:rPr lang="en-US" altLang="zh-CN" sz="1600">
                <a:solidFill>
                  <a:srgbClr val="FF0000"/>
                </a:solidFill>
              </a:rPr>
              <a:t>        2.</a:t>
            </a:r>
            <a:r>
              <a:rPr lang="zh-CN" altLang="en-US" sz="1600">
                <a:solidFill>
                  <a:srgbClr val="FF0000"/>
                </a:solidFill>
              </a:rPr>
              <a:t>节前大盘跌，板块不跌</a:t>
            </a:r>
            <a:r>
              <a:rPr lang="en-US" altLang="zh-CN" sz="1600">
                <a:solidFill>
                  <a:srgbClr val="FF0000"/>
                </a:solidFill>
              </a:rPr>
              <a:t>            3.</a:t>
            </a:r>
            <a:r>
              <a:rPr lang="zh-CN" altLang="en-US" sz="1600">
                <a:solidFill>
                  <a:srgbClr val="FF0000"/>
                </a:solidFill>
              </a:rPr>
              <a:t>板块振幅大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62480" y="4823460"/>
            <a:ext cx="48856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个别情况不代表普遍实际收益率，过往收益亦不代表未来收益承诺。市场有风险，投资需谨慎！</a:t>
            </a:r>
            <a:endParaRPr lang="zh-CN" altLang="en-US" sz="90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证券股底背离机会来临（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9.27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95" y="1155700"/>
            <a:ext cx="3164840" cy="4921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80" y="2066925"/>
            <a:ext cx="2880360" cy="2733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220" y="2066925"/>
            <a:ext cx="4528820" cy="3098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22820" y="5278755"/>
            <a:ext cx="376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利用水手突破</a:t>
            </a:r>
            <a:r>
              <a:rPr lang="en-US" altLang="zh-CN"/>
              <a:t>“</a:t>
            </a:r>
            <a:r>
              <a:rPr lang="zh-CN" altLang="en-US"/>
              <a:t>傻瓜波段法</a:t>
            </a:r>
            <a:r>
              <a:rPr lang="en-US" altLang="zh-CN"/>
              <a:t>”</a:t>
            </a:r>
            <a:r>
              <a:rPr lang="zh-CN" altLang="en-US"/>
              <a:t>把握机会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2921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控盘新高的超跌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(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分化）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69824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" panose="020B0500000000000000" charset="-122"/>
              <a:ea typeface="思源黑体" panose="020B0500000000000000" charset="-122"/>
              <a:cs typeface="思源黑体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2150" y="6206490"/>
            <a:ext cx="808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</a:rPr>
              <a:t>股价新高控盘攀升个股，企稳在水手突破下轨后往往还有反弹预期</a:t>
            </a:r>
            <a:endParaRPr 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005" y="871855"/>
            <a:ext cx="555815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95" y="881380"/>
            <a:ext cx="4770120" cy="47313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7710" y="1254125"/>
            <a:ext cx="13512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优：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筹码锁仓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控盘新高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企稳</a:t>
            </a:r>
            <a:r>
              <a:rPr lang="en-US" altLang="zh-CN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60</a:t>
            </a:r>
            <a:r>
              <a:rPr lang="zh-CN" altLang="en-US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日线</a:t>
            </a:r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endParaRPr lang="zh-CN" altLang="en-US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50885" y="2330450"/>
            <a:ext cx="2240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劣：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控盘降低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趋势向下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  <a:p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水手突破下轨弱反弹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UNIT_TABLE_BEAUTIFY" val="smartTable{0187f0a2-59ee-4e99-a41a-a96ca846a384}"/>
  <p:tag name="TABLE_ENDDRAG_ORIGIN_RECT" val="859*414"/>
  <p:tag name="TABLE_ENDDRAG_RECT" val="50*65*859*414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COMMONDATA" val="eyJoZGlkIjoiMTQyZWY4N2NmZWRlMzNiOTAwNWExN2Y4ZjJjOTQ1ZWEifQ=="/>
  <p:tag name="KSO_WPP_MARK_KEY" val="63b73d1f-0b1f-4c5c-8f95-48ef5685f2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1844</Words>
  <Application>WPS 演示</Application>
  <PresentationFormat>宽屏</PresentationFormat>
  <Paragraphs>339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Noto Sans S Chinese Regular</vt:lpstr>
      <vt:lpstr>思源黑体 CN Light</vt:lpstr>
      <vt:lpstr>思源黑体 CN Regular</vt:lpstr>
      <vt:lpstr>思源黑体</vt:lpstr>
      <vt:lpstr>黑体</vt:lpstr>
      <vt:lpstr>思源黑体 Light</vt:lpstr>
      <vt:lpstr>思源黑体 CN Bold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administered</cp:lastModifiedBy>
  <cp:revision>362</cp:revision>
  <dcterms:created xsi:type="dcterms:W3CDTF">2019-06-19T02:08:00Z</dcterms:created>
  <dcterms:modified xsi:type="dcterms:W3CDTF">2022-09-28T10:42:12Z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37AB2F9027FB4DB8A21467E096F82F24</vt:lpwstr>
  </property>
</Properties>
</file>