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handoutMasterIdLst>
    <p:handoutMasterId r:id="rId23"/>
  </p:handoutMasterIdLst>
  <p:sldIdLst>
    <p:sldId id="4166" r:id="rId4"/>
    <p:sldId id="4167" r:id="rId5"/>
    <p:sldId id="4168" r:id="rId6"/>
    <p:sldId id="4220" r:id="rId7"/>
    <p:sldId id="4221" r:id="rId8"/>
    <p:sldId id="4227" r:id="rId9"/>
    <p:sldId id="4223" r:id="rId10"/>
    <p:sldId id="4229" r:id="rId11"/>
    <p:sldId id="4233" r:id="rId12"/>
    <p:sldId id="4224" r:id="rId13"/>
    <p:sldId id="4234" r:id="rId14"/>
    <p:sldId id="4235" r:id="rId15"/>
    <p:sldId id="4183" r:id="rId16"/>
    <p:sldId id="4209" r:id="rId17"/>
    <p:sldId id="4184" r:id="rId18"/>
    <p:sldId id="4189" r:id="rId19"/>
    <p:sldId id="4236" r:id="rId20"/>
    <p:sldId id="4230" r:id="rId21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E123DA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2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0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5.xml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3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证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券（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9.28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4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915" y="876300"/>
            <a:ext cx="9996170" cy="56026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652270" y="1868805"/>
            <a:ext cx="42113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节前融资客倾向于偿还融资规避风险，节后资金回流推动证券板块反弹。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节前急跌可以考虑选择证券</a:t>
            </a:r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>
                <a:highlight>
                  <a:srgbClr val="FFFF00"/>
                </a:highlight>
              </a:rPr>
              <a:t>方向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证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券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2704"/>
          <a:stretch>
            <a:fillRect/>
          </a:stretch>
        </p:blipFill>
        <p:spPr>
          <a:xfrm>
            <a:off x="229235" y="824230"/>
            <a:ext cx="3470910" cy="4581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670" y="824230"/>
            <a:ext cx="4738370" cy="1844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2668905"/>
            <a:ext cx="4738370" cy="1713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840" y="1388110"/>
            <a:ext cx="3253740" cy="2424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665" y="3884295"/>
            <a:ext cx="4724400" cy="2539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9573895" y="25977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大单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超级买入法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90670" y="3444240"/>
            <a:ext cx="2267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指数</a:t>
            </a:r>
            <a:r>
              <a:rPr lang="en-US" altLang="zh-CN">
                <a:highlight>
                  <a:srgbClr val="FFFF00"/>
                </a:highlight>
              </a:rPr>
              <a:t>ETF	</a:t>
            </a:r>
            <a:r>
              <a:rPr lang="zh-CN" altLang="en-US">
                <a:highlight>
                  <a:srgbClr val="FFFF00"/>
                </a:highlight>
              </a:rPr>
              <a:t>重仓方向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色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793750"/>
            <a:ext cx="4827270" cy="5762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793750"/>
            <a:ext cx="5732780" cy="3460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85" y="3727450"/>
            <a:ext cx="3608705" cy="2828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205" y="3727450"/>
            <a:ext cx="3626485" cy="28282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rcRect b="5056"/>
          <a:stretch>
            <a:fillRect/>
          </a:stretch>
        </p:blipFill>
        <p:spPr>
          <a:xfrm>
            <a:off x="-40640" y="0"/>
            <a:ext cx="12232640" cy="6510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券商大涨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题材轮动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2025.9.29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35" y="939165"/>
            <a:ext cx="4786630" cy="5061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大盘：牛线压力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死叉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节前效应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725" y="939165"/>
            <a:ext cx="6425565" cy="3122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圆角矩形 7"/>
          <p:cNvSpPr/>
          <p:nvPr/>
        </p:nvSpPr>
        <p:spPr>
          <a:xfrm>
            <a:off x="5537835" y="2225040"/>
            <a:ext cx="1439545" cy="297815"/>
          </a:xfrm>
          <a:prstGeom prst="roundRect">
            <a:avLst/>
          </a:prstGeom>
          <a:solidFill>
            <a:schemeClr val="accent5">
              <a:lumMod val="75000"/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537835" y="1765935"/>
            <a:ext cx="1439545" cy="297815"/>
          </a:xfrm>
          <a:prstGeom prst="roundRect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1800" y="3139440"/>
            <a:ext cx="270002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题材：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①高标双头构筑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②资金翻绿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③节前效应题材注意分化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矩形 8"/>
          <p:cNvSpPr/>
          <p:nvPr/>
        </p:nvSpPr>
        <p:spPr>
          <a:xfrm>
            <a:off x="7820660" y="3424555"/>
            <a:ext cx="1423035" cy="214630"/>
          </a:xfrm>
          <a:prstGeom prst="rect">
            <a:avLst/>
          </a:prstGeom>
          <a:solidFill>
            <a:schemeClr val="accent5">
              <a:lumMod val="75000"/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023860" y="1340485"/>
            <a:ext cx="959485" cy="794385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75" y="4417060"/>
            <a:ext cx="5248910" cy="15836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大盘缩量，规避波段高标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l="33037" t="5862" r="208" b="5578"/>
          <a:stretch>
            <a:fillRect/>
          </a:stretch>
        </p:blipFill>
        <p:spPr>
          <a:xfrm>
            <a:off x="164465" y="902970"/>
            <a:ext cx="6238240" cy="5457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t="5218"/>
          <a:stretch>
            <a:fillRect/>
          </a:stretch>
        </p:blipFill>
        <p:spPr>
          <a:xfrm>
            <a:off x="6269355" y="902970"/>
            <a:ext cx="4017010" cy="4429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4"/>
          <a:srcRect l="51952" t="6167" r="109" b="9907"/>
          <a:stretch>
            <a:fillRect/>
          </a:stretch>
        </p:blipFill>
        <p:spPr>
          <a:xfrm>
            <a:off x="8384540" y="3429000"/>
            <a:ext cx="3044825" cy="31629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看点一：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ETF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选大市值中军（芯片）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" y="1037590"/>
            <a:ext cx="4469765" cy="2446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" y="3637915"/>
            <a:ext cx="3591560" cy="217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670" y="1036955"/>
            <a:ext cx="3707765" cy="1901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545" y="3028950"/>
            <a:ext cx="4114165" cy="2030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725" y="3942080"/>
            <a:ext cx="3328035" cy="2305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710" y="4382770"/>
            <a:ext cx="3155950" cy="2161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9260205" y="284607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选芯片</a:t>
            </a:r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>
                <a:highlight>
                  <a:srgbClr val="FFFF00"/>
                </a:highlight>
              </a:rPr>
              <a:t>重仓股中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突破前高的（老鸭头）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7360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看点二：风口回档（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9.24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芯片）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863"/>
          <a:stretch>
            <a:fillRect/>
          </a:stretch>
        </p:blipFill>
        <p:spPr>
          <a:xfrm>
            <a:off x="177165" y="919480"/>
            <a:ext cx="4976495" cy="5529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270" y="1441450"/>
            <a:ext cx="3596005" cy="3351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260" y="1943735"/>
            <a:ext cx="3775075" cy="3272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300" y="2924175"/>
            <a:ext cx="3564255" cy="31769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下周看点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芯片的回档</a:t>
            </a:r>
            <a:endParaRPr 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" y="879475"/>
            <a:ext cx="4894580" cy="5428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965" y="982980"/>
            <a:ext cx="3909695" cy="2732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05" y="1836420"/>
            <a:ext cx="3599180" cy="2823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305" y="3715385"/>
            <a:ext cx="3618865" cy="2713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856980" y="508698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目前市场只有芯片涨潮，</a:t>
            </a:r>
            <a:endParaRPr lang="zh-CN" altLang="en-US"/>
          </a:p>
          <a:p>
            <a:r>
              <a:rPr lang="zh-CN" altLang="en-US"/>
              <a:t>其他的出现背离回档，要小心</a:t>
            </a:r>
            <a:endParaRPr lang="zh-CN" altLang="en-US"/>
          </a:p>
          <a:p>
            <a:r>
              <a:rPr lang="zh-CN" altLang="en-US"/>
              <a:t>回档盘弱。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WPS 演示</Application>
  <PresentationFormat>宽屏</PresentationFormat>
  <Paragraphs>103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1056</cp:revision>
  <dcterms:created xsi:type="dcterms:W3CDTF">2019-06-19T02:08:00Z</dcterms:created>
  <dcterms:modified xsi:type="dcterms:W3CDTF">2025-09-29T09:00:42Z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67F8E99CA25843CDBAFD0150A9FB820A</vt:lpwstr>
  </property>
</Properties>
</file>