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3"/>
    <p:sldId id="322" r:id="rId4"/>
    <p:sldId id="267" r:id="rId5"/>
    <p:sldId id="269" r:id="rId6"/>
    <p:sldId id="289" r:id="rId7"/>
    <p:sldId id="294" r:id="rId8"/>
    <p:sldId id="293" r:id="rId9"/>
    <p:sldId id="297" r:id="rId10"/>
    <p:sldId id="300" r:id="rId11"/>
    <p:sldId id="344" r:id="rId12"/>
    <p:sldId id="345" r:id="rId13"/>
    <p:sldId id="298" r:id="rId14"/>
    <p:sldId id="301" r:id="rId15"/>
    <p:sldId id="302" r:id="rId16"/>
    <p:sldId id="303" r:id="rId17"/>
    <p:sldId id="357" r:id="rId18"/>
    <p:sldId id="358" r:id="rId19"/>
    <p:sldId id="299" r:id="rId20"/>
    <p:sldId id="307" r:id="rId21"/>
    <p:sldId id="291" r:id="rId22"/>
    <p:sldId id="272" r:id="rId23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4500"/>
    <a:srgbClr val="FFBF75"/>
    <a:srgbClr val="FFD483"/>
    <a:srgbClr val="FFEFCE"/>
    <a:srgbClr val="FFD585"/>
    <a:srgbClr val="FFEFCF"/>
    <a:srgbClr val="FFEFCD"/>
    <a:srgbClr val="FFD983"/>
    <a:srgbClr val="EFDDFF"/>
    <a:srgbClr val="C16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  <p:guide pos="475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57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1.pn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0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2.png"/><Relationship Id="rId7" Type="http://schemas.openxmlformats.org/officeDocument/2006/relationships/image" Target="../media/image5.png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7.png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 descr="PPT封面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74650" y="289560"/>
            <a:ext cx="1797685" cy="405765"/>
          </a:xfrm>
          <a:prstGeom prst="rect">
            <a:avLst/>
          </a:prstGeom>
        </p:spPr>
      </p:pic>
      <p:pic>
        <p:nvPicPr>
          <p:cNvPr id="5" name="图片 4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871470" y="4571365"/>
            <a:ext cx="6231255" cy="46164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2856865" y="4541520"/>
            <a:ext cx="64782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9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月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1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日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-9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月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29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日，每周日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-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周四晚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20:15</a:t>
            </a:r>
            <a:endParaRPr lang="en-US" altLang="zh-CN" sz="280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2865" y="791210"/>
            <a:ext cx="12317095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资深投顾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: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王延龙 | 执业编号:A1120615060002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-700-3809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猎手-9月横版-09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4.xml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5.xml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8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9.xml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50.xml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51.xml"/><Relationship Id="rId1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2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54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tags" Target="../tags/tag5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33.xml"/><Relationship Id="rId3" Type="http://schemas.openxmlformats.org/officeDocument/2006/relationships/image" Target="../media/image13.png"/><Relationship Id="rId2" Type="http://schemas.openxmlformats.org/officeDocument/2006/relationships/tags" Target="../tags/tag32.xml"/><Relationship Id="rId1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6.xml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7.xml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tags" Target="../tags/tag42.xml"/><Relationship Id="rId6" Type="http://schemas.openxmlformats.org/officeDocument/2006/relationships/image" Target="../media/image18.png"/><Relationship Id="rId5" Type="http://schemas.openxmlformats.org/officeDocument/2006/relationships/tags" Target="../tags/tag41.xml"/><Relationship Id="rId4" Type="http://schemas.openxmlformats.org/officeDocument/2006/relationships/image" Target="../media/image17.png"/><Relationship Id="rId3" Type="http://schemas.openxmlformats.org/officeDocument/2006/relationships/tags" Target="../tags/tag40.xml"/><Relationship Id="rId2" Type="http://schemas.openxmlformats.org/officeDocument/2006/relationships/image" Target="../media/image16.png"/><Relationship Id="rId1" Type="http://schemas.openxmlformats.org/officeDocument/2006/relationships/tags" Target="../tags/tag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1087755" y="4555490"/>
            <a:ext cx="10088245" cy="1240790"/>
            <a:chOff x="1713" y="7174"/>
            <a:chExt cx="15887" cy="1954"/>
          </a:xfrm>
        </p:grpSpPr>
        <p:sp>
          <p:nvSpPr>
            <p:cNvPr id="5" name="圆角矩形 4"/>
            <p:cNvSpPr/>
            <p:nvPr/>
          </p:nvSpPr>
          <p:spPr>
            <a:xfrm>
              <a:off x="1713" y="7174"/>
              <a:ext cx="15774" cy="1954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825" y="7465"/>
              <a:ext cx="15775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sz="2400">
                  <a:solidFill>
                    <a:schemeClr val="tx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每一次的主题热点成立，对应板块的业绩牛大概率都会炒作。</a:t>
              </a:r>
              <a:endParaRPr lang="zh-CN" sz="240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  <a:p>
              <a:r>
                <a:rPr lang="zh-CN" altLang="en-US" sz="2400">
                  <a:solidFill>
                    <a:schemeClr val="tx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比如汽车的比亚迪、光伏的</a:t>
              </a:r>
              <a:r>
                <a:rPr lang="en-US" altLang="zh-CN" sz="2400">
                  <a:solidFill>
                    <a:schemeClr val="tx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tcl</a:t>
              </a:r>
              <a:r>
                <a:rPr lang="zh-CN" altLang="en-US" sz="2400">
                  <a:solidFill>
                    <a:schemeClr val="tx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中环、金辰股份等、比如芯片的北方华创</a:t>
              </a:r>
              <a:endParaRPr lang="zh-CN" altLang="en-US" sz="240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635" y="37465"/>
            <a:ext cx="1219136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ClrTx/>
              <a:buSzTx/>
              <a:buFontTx/>
            </a:pPr>
            <a:r>
              <a:rPr lang="en-US" altLang="zh-CN" sz="42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9.28</a:t>
            </a:r>
            <a:r>
              <a:rPr lang="zh-CN" altLang="en-US" sz="42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日的板块逻辑叠加</a:t>
            </a:r>
            <a:endParaRPr lang="zh-CN" altLang="en-US" sz="42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885" y="953770"/>
            <a:ext cx="6924675" cy="34232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35" y="37465"/>
            <a:ext cx="1219136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ClrTx/>
              <a:buSzTx/>
              <a:buFontTx/>
            </a:pPr>
            <a:r>
              <a:rPr lang="zh-CN" sz="42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业绩支撑</a:t>
            </a:r>
            <a:endParaRPr lang="zh-CN" sz="42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550" y="1180465"/>
            <a:ext cx="11265533" cy="504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03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60170" y="2309495"/>
            <a:ext cx="10530205" cy="24301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90000"/>
              </a:lnSpc>
            </a:pPr>
            <a:r>
              <a:rPr lang="zh-CN" sz="80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  <a:sym typeface="+mn-ea"/>
              </a:rPr>
              <a:t>分金弱转强是加速器</a:t>
            </a:r>
            <a:r>
              <a:rPr lang="en-US" altLang="zh-CN" sz="80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  <a:sym typeface="+mn-ea"/>
              </a:rPr>
              <a:t> </a:t>
            </a:r>
            <a:endParaRPr lang="en-US" altLang="zh-CN" sz="80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0" y="5397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ClrTx/>
              <a:buSzTx/>
              <a:buFontTx/>
            </a:pPr>
            <a:r>
              <a:rPr lang="zh-CN" altLang="en-US" sz="42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分金弱转强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cs typeface="+mn-ea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96465" y="1557020"/>
            <a:ext cx="8388985" cy="37439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2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分金弱转强：第二天封涨停时间在第一天的时间前面，代表弱转强。</a:t>
            </a:r>
            <a:endParaRPr lang="zh-CN" altLang="en-US" sz="22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2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弱转强个股可以有第二天溢价，回档调整后再度拉升概率加大。</a:t>
            </a:r>
            <a:endParaRPr lang="zh-CN" altLang="en-US" sz="22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>
              <a:lnSpc>
                <a:spcPct val="120000"/>
              </a:lnSpc>
            </a:pPr>
            <a:endParaRPr lang="zh-CN" altLang="en-US" sz="22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200" b="1">
                <a:solidFill>
                  <a:schemeClr val="tx1"/>
                </a:solidFill>
                <a:highlight>
                  <a:srgbClr val="FFFF00"/>
                </a:highligh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选股方法：</a:t>
            </a:r>
            <a:endParaRPr lang="zh-CN" altLang="en-US" sz="2200" b="1">
              <a:solidFill>
                <a:schemeClr val="tx1"/>
              </a:solidFill>
              <a:highlight>
                <a:srgbClr val="FFFF00"/>
              </a:highlight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L="457200" indent="-457200">
              <a:lnSpc>
                <a:spcPct val="120000"/>
              </a:lnSpc>
              <a:buFont typeface="+mj-ea"/>
              <a:buAutoNum type="circleNumDbPlain"/>
            </a:pPr>
            <a:r>
              <a:rPr lang="zh-CN" altLang="en-US" sz="22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一定要是当下热点个股（热点纵览大气泡）</a:t>
            </a:r>
            <a:endParaRPr lang="zh-CN" altLang="en-US" sz="22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L="457200" indent="-457200">
              <a:lnSpc>
                <a:spcPct val="120000"/>
              </a:lnSpc>
              <a:buFont typeface="+mj-ea"/>
              <a:buAutoNum type="circleNumDbPlain"/>
            </a:pPr>
            <a:r>
              <a:rPr lang="zh-CN" altLang="en-US" sz="22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寻找第二个涨停转强位置打进去，第三天可以有溢价。</a:t>
            </a:r>
            <a:endParaRPr lang="zh-CN" altLang="en-US" sz="22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indent="0">
              <a:lnSpc>
                <a:spcPct val="120000"/>
              </a:lnSpc>
              <a:buFont typeface="+mj-ea"/>
              <a:buNone/>
            </a:pPr>
            <a:r>
              <a:rPr lang="en-US" altLang="zh-CN" sz="22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       (</a:t>
            </a:r>
            <a:r>
              <a:rPr lang="zh-CN" altLang="en-US" sz="22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重点注意业绩和周线金叉</a:t>
            </a:r>
            <a:r>
              <a:rPr lang="en-US" altLang="zh-CN" sz="22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)</a:t>
            </a:r>
            <a:endParaRPr lang="zh-CN" altLang="en-US" sz="22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L="457200" indent="-457200">
              <a:lnSpc>
                <a:spcPct val="120000"/>
              </a:lnSpc>
              <a:buFont typeface="+mj-ea"/>
              <a:buAutoNum type="circleNumDbPlain"/>
            </a:pPr>
            <a:r>
              <a:rPr lang="zh-CN" altLang="en-US" sz="22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第三天视情况选择是否出局</a:t>
            </a:r>
            <a:endParaRPr lang="zh-CN" altLang="en-US" sz="22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L="457200" indent="-457200">
              <a:lnSpc>
                <a:spcPct val="120000"/>
              </a:lnSpc>
              <a:buFont typeface="+mj-ea"/>
              <a:buAutoNum type="circleNumDbPlain"/>
            </a:pPr>
            <a:r>
              <a:rPr lang="zh-CN" altLang="en-US" sz="22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如果三板封死失败，注意找回落后的机会。</a:t>
            </a:r>
            <a:endParaRPr lang="zh-CN" altLang="en-US" sz="22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0" y="5397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cs typeface="+mn-ea"/>
                <a:sym typeface="+mn-ea"/>
              </a:rPr>
              <a:t>分金弱转强是加速期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cs typeface="+mn-ea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7095" y="832485"/>
            <a:ext cx="10418445" cy="5193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0" y="5397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cs typeface="+mn-ea"/>
                <a:sym typeface="+mn-ea"/>
              </a:rPr>
              <a:t>分金弱转强是加速期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cs typeface="+mn-ea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1078"/>
          <a:stretch>
            <a:fillRect/>
          </a:stretch>
        </p:blipFill>
        <p:spPr>
          <a:xfrm>
            <a:off x="995680" y="1018540"/>
            <a:ext cx="10201275" cy="52444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0" y="5397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cs typeface="+mn-ea"/>
                <a:sym typeface="+mn-ea"/>
              </a:rPr>
              <a:t>分金弱转强是加速期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cs typeface="+mn-ea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1628"/>
          <a:stretch>
            <a:fillRect/>
          </a:stretch>
        </p:blipFill>
        <p:spPr>
          <a:xfrm>
            <a:off x="1005205" y="981710"/>
            <a:ext cx="10182225" cy="5207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0" y="5397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cs typeface="+mn-ea"/>
                <a:sym typeface="+mn-ea"/>
              </a:rPr>
              <a:t>分金弱转强是加速期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cs typeface="+mn-ea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760" y="1052195"/>
            <a:ext cx="11543392" cy="52092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0" y="5397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2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  <a:sym typeface="+mn-ea"/>
              </a:rPr>
              <a:t>操作总结</a:t>
            </a:r>
            <a:endParaRPr lang="zh-CN" altLang="en-US" sz="4200" spc="-20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575615" y="1118235"/>
            <a:ext cx="9136868" cy="5018405"/>
            <a:chOff x="3023" y="1761"/>
            <a:chExt cx="13055" cy="3545"/>
          </a:xfrm>
        </p:grpSpPr>
        <p:grpSp>
          <p:nvGrpSpPr>
            <p:cNvPr id="12" name="组合 11"/>
            <p:cNvGrpSpPr/>
            <p:nvPr/>
          </p:nvGrpSpPr>
          <p:grpSpPr>
            <a:xfrm rot="0">
              <a:off x="3023" y="1761"/>
              <a:ext cx="13055" cy="745"/>
              <a:chOff x="3320" y="6900"/>
              <a:chExt cx="13374" cy="76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4010" y="6900"/>
                <a:ext cx="12367" cy="76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F1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" name="椭圆 3"/>
              <p:cNvSpPr/>
              <p:nvPr/>
            </p:nvSpPr>
            <p:spPr>
              <a:xfrm>
                <a:off x="3320" y="6960"/>
                <a:ext cx="1302" cy="64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F1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3600">
                    <a:solidFill>
                      <a:schemeClr val="tx1"/>
                    </a:solidFill>
                  </a:rPr>
                  <a:t>1</a:t>
                </a:r>
                <a:endParaRPr lang="en-US" altLang="zh-CN" sz="360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4863" y="7077"/>
                <a:ext cx="11831" cy="46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indent="0">
                  <a:lnSpc>
                    <a:spcPct val="100000"/>
                  </a:lnSpc>
                  <a:buFont typeface="Wingdings" panose="05000000000000000000" charset="0"/>
                  <a:buNone/>
                </a:pPr>
                <a:r>
                  <a:rPr lang="zh-CN" altLang="en-US">
                    <a:latin typeface="思源黑体 CN Medium" panose="020B0600000000000000" charset="-122"/>
                    <a:ea typeface="思源黑体 CN Medium" panose="020B0600000000000000" charset="-122"/>
                    <a:sym typeface="+mn-ea"/>
                  </a:rPr>
                  <a:t>分金弱转强的个股，不只是做短线。重点获利区域短线智能交易蓝线加速区</a:t>
                </a:r>
                <a:endParaRPr lang="zh-CN" altLang="en-US">
                  <a:latin typeface="思源黑体 CN Medium" panose="020B0600000000000000" charset="-122"/>
                  <a:ea typeface="思源黑体 CN Medium" panose="020B0600000000000000" charset="-122"/>
                  <a:sym typeface="+mn-ea"/>
                </a:endParaRPr>
              </a:p>
              <a:p>
                <a:pPr indent="0">
                  <a:lnSpc>
                    <a:spcPct val="100000"/>
                  </a:lnSpc>
                  <a:buFont typeface="Wingdings" panose="05000000000000000000" charset="0"/>
                  <a:buNone/>
                </a:pPr>
                <a:r>
                  <a:rPr lang="zh-CN" altLang="en-US">
                    <a:latin typeface="思源黑体 CN Medium" panose="020B0600000000000000" charset="-122"/>
                    <a:ea typeface="思源黑体 CN Medium" panose="020B0600000000000000" charset="-122"/>
                    <a:sym typeface="+mn-ea"/>
                  </a:rPr>
                  <a:t>域。中线周线和月线金叉区域。</a:t>
                </a:r>
                <a:endParaRPr lang="zh-CN" altLang="en-US">
                  <a:solidFill>
                    <a:schemeClr val="tx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  <a:sym typeface="+mn-ea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 rot="0">
              <a:off x="3023" y="2694"/>
              <a:ext cx="13055" cy="745"/>
              <a:chOff x="3320" y="7853"/>
              <a:chExt cx="13374" cy="760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4010" y="7853"/>
                <a:ext cx="12367" cy="76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F1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3320" y="7913"/>
                <a:ext cx="1302" cy="64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F1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3600">
                    <a:solidFill>
                      <a:schemeClr val="tx1"/>
                    </a:solidFill>
                  </a:rPr>
                  <a:t>2</a:t>
                </a:r>
                <a:endParaRPr lang="en-US" altLang="zh-CN" sz="3600">
                  <a:solidFill>
                    <a:schemeClr val="tx1"/>
                  </a:solidFill>
                </a:endParaRPr>
              </a:p>
            </p:txBody>
          </p:sp>
          <p:sp>
            <p:nvSpPr>
              <p:cNvPr id="2" name="文本框 1"/>
              <p:cNvSpPr txBox="1"/>
              <p:nvPr/>
            </p:nvSpPr>
            <p:spPr>
              <a:xfrm>
                <a:off x="4863" y="7916"/>
                <a:ext cx="11831" cy="66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indent="0">
                  <a:lnSpc>
                    <a:spcPct val="100000"/>
                  </a:lnSpc>
                  <a:buFont typeface="Wingdings" panose="05000000000000000000" charset="0"/>
                  <a:buNone/>
                </a:pPr>
                <a:r>
                  <a:rPr lang="zh-CN" altLang="en-US">
                    <a:solidFill>
                      <a:schemeClr val="tx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sym typeface="+mn-ea"/>
                  </a:rPr>
                  <a:t>热点是否能够持续是重中之重。有业绩没热点也不会持续。近期的芯片。</a:t>
                </a:r>
                <a:endParaRPr lang="zh-CN" altLang="en-US">
                  <a:solidFill>
                    <a:schemeClr val="tx1"/>
                  </a:solidFill>
                  <a:latin typeface="思源黑体 CN Medium" panose="020B0600000000000000" charset="-122"/>
                  <a:ea typeface="思源黑体 CN Medium" panose="020B0600000000000000" charset="-122"/>
                </a:endParaRPr>
              </a:p>
              <a:p>
                <a:pPr indent="0">
                  <a:lnSpc>
                    <a:spcPct val="100000"/>
                  </a:lnSpc>
                  <a:buFont typeface="Wingdings" panose="05000000000000000000" charset="0"/>
                  <a:buNone/>
                </a:pPr>
                <a:r>
                  <a:rPr lang="zh-CN" altLang="en-US">
                    <a:solidFill>
                      <a:schemeClr val="tx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sym typeface="+mn-ea"/>
                  </a:rPr>
                  <a:t>如何看热点是否持续，热点纵览的情绪周期和涨停打板的复盘最直观证明。</a:t>
                </a:r>
                <a:endParaRPr lang="zh-CN" altLang="en-US">
                  <a:solidFill>
                    <a:schemeClr val="tx1"/>
                  </a:solidFill>
                  <a:latin typeface="思源黑体 CN Medium" panose="020B0600000000000000" charset="-122"/>
                  <a:ea typeface="思源黑体 CN Medium" panose="020B0600000000000000" charset="-122"/>
                </a:endParaRPr>
              </a:p>
              <a:p>
                <a:pPr indent="0">
                  <a:lnSpc>
                    <a:spcPct val="100000"/>
                  </a:lnSpc>
                  <a:buFont typeface="Wingdings" panose="05000000000000000000" charset="0"/>
                  <a:buNone/>
                </a:pPr>
                <a:r>
                  <a:rPr lang="zh-CN" altLang="en-US">
                    <a:solidFill>
                      <a:schemeClr val="tx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sym typeface="+mn-ea"/>
                  </a:rPr>
                  <a:t>天气预报图和看高标。</a:t>
                </a:r>
                <a:endParaRPr lang="zh-CN" altLang="en-US">
                  <a:solidFill>
                    <a:schemeClr val="tx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  <a:sym typeface="+mn-ea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 rot="0">
              <a:off x="3023" y="3627"/>
              <a:ext cx="13055" cy="745"/>
              <a:chOff x="3320" y="7853"/>
              <a:chExt cx="13374" cy="760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4010" y="7853"/>
                <a:ext cx="12367" cy="76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F1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3320" y="7913"/>
                <a:ext cx="1302" cy="64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F1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3600">
                    <a:solidFill>
                      <a:schemeClr val="tx1"/>
                    </a:solidFill>
                  </a:rPr>
                  <a:t>3</a:t>
                </a:r>
                <a:endParaRPr lang="en-US" altLang="zh-CN" sz="36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4863" y="8001"/>
                <a:ext cx="11831" cy="46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indent="0">
                  <a:lnSpc>
                    <a:spcPct val="100000"/>
                  </a:lnSpc>
                  <a:buFont typeface="Wingdings" panose="05000000000000000000" charset="0"/>
                  <a:buNone/>
                </a:pPr>
                <a:r>
                  <a:rPr lang="zh-CN" altLang="en-US">
                    <a:latin typeface="思源黑体 CN Medium" panose="020B0600000000000000" charset="-122"/>
                    <a:ea typeface="思源黑体 CN Medium" panose="020B0600000000000000" charset="-122"/>
                    <a:sym typeface="+mn-ea"/>
                  </a:rPr>
                  <a:t>有热点没业绩短线上有上行，但是往往会透支，未来跌起来跌跌不休。</a:t>
                </a:r>
                <a:endParaRPr lang="zh-CN" altLang="en-US">
                  <a:solidFill>
                    <a:schemeClr val="tx1"/>
                  </a:solidFill>
                  <a:latin typeface="思源黑体 CN Medium" panose="020B0600000000000000" charset="-122"/>
                  <a:ea typeface="思源黑体 CN Medium" panose="020B0600000000000000" charset="-122"/>
                </a:endParaRPr>
              </a:p>
              <a:p>
                <a:pPr indent="0">
                  <a:lnSpc>
                    <a:spcPct val="100000"/>
                  </a:lnSpc>
                  <a:buFont typeface="Wingdings" panose="05000000000000000000" charset="0"/>
                  <a:buNone/>
                </a:pPr>
                <a:r>
                  <a:rPr lang="zh-CN" altLang="en-US">
                    <a:latin typeface="思源黑体 CN Medium" panose="020B0600000000000000" charset="-122"/>
                    <a:ea typeface="思源黑体 CN Medium" panose="020B0600000000000000" charset="-122"/>
                    <a:sym typeface="+mn-ea"/>
                  </a:rPr>
                  <a:t>北汽蓝谷和长城、长安、比亚迪作对比最明显。</a:t>
                </a:r>
                <a:endParaRPr lang="zh-CN" altLang="en-US">
                  <a:solidFill>
                    <a:schemeClr val="tx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  <a:sym typeface="+mn-ea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 rot="0">
              <a:off x="3023" y="4561"/>
              <a:ext cx="13055" cy="745"/>
              <a:chOff x="3320" y="7853"/>
              <a:chExt cx="13374" cy="760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4010" y="7853"/>
                <a:ext cx="12367" cy="76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F1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320" y="7913"/>
                <a:ext cx="1302" cy="64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F1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3600">
                    <a:solidFill>
                      <a:schemeClr val="tx1"/>
                    </a:solidFill>
                  </a:rPr>
                  <a:t>4</a:t>
                </a:r>
                <a:endParaRPr lang="en-US" altLang="zh-CN" sz="360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4863" y="7998"/>
                <a:ext cx="11831" cy="46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indent="0">
                  <a:lnSpc>
                    <a:spcPct val="100000"/>
                  </a:lnSpc>
                  <a:buFont typeface="Wingdings" panose="05000000000000000000" charset="0"/>
                  <a:buNone/>
                </a:pPr>
                <a:r>
                  <a:rPr lang="zh-CN" altLang="en-US">
                    <a:latin typeface="思源黑体 CN Medium" panose="020B0600000000000000" charset="-122"/>
                    <a:ea typeface="思源黑体 CN Medium" panose="020B0600000000000000" charset="-122"/>
                    <a:sym typeface="+mn-ea"/>
                  </a:rPr>
                  <a:t>耐力和仓位调节是你应对的重点。市场会改变你的情绪。一定要有整体的</a:t>
                </a:r>
                <a:endParaRPr lang="zh-CN" altLang="en-US">
                  <a:solidFill>
                    <a:schemeClr val="tx1"/>
                  </a:solidFill>
                  <a:latin typeface="思源黑体 CN Medium" panose="020B0600000000000000" charset="-122"/>
                  <a:ea typeface="思源黑体 CN Medium" panose="020B0600000000000000" charset="-122"/>
                </a:endParaRPr>
              </a:p>
              <a:p>
                <a:pPr indent="0">
                  <a:lnSpc>
                    <a:spcPct val="100000"/>
                  </a:lnSpc>
                  <a:buFont typeface="Wingdings" panose="05000000000000000000" charset="0"/>
                  <a:buNone/>
                </a:pPr>
                <a:r>
                  <a:rPr lang="zh-CN" altLang="en-US">
                    <a:latin typeface="思源黑体 CN Medium" panose="020B0600000000000000" charset="-122"/>
                    <a:ea typeface="思源黑体 CN Medium" panose="020B0600000000000000" charset="-122"/>
                    <a:sym typeface="+mn-ea"/>
                  </a:rPr>
                  <a:t>应对逻辑。浮亏有的时候不算亏。重点在于你心态上要经历了成长！</a:t>
                </a:r>
                <a:endParaRPr lang="zh-CN" altLang="en-US">
                  <a:solidFill>
                    <a:schemeClr val="tx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  <a:sym typeface="+mn-ea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21815" y="1052195"/>
            <a:ext cx="8096250" cy="33337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455" y="4527550"/>
            <a:ext cx="6181725" cy="10287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747395" y="1121410"/>
            <a:ext cx="7332345" cy="2084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660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定位风口业绩牛</a:t>
            </a:r>
            <a:endParaRPr lang="zh-CN" sz="6600">
              <a:gradFill>
                <a:gsLst>
                  <a:gs pos="0">
                    <a:srgbClr val="FFEFCE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  <a:p>
            <a:pPr algn="ctr">
              <a:lnSpc>
                <a:spcPct val="90000"/>
              </a:lnSpc>
            </a:pPr>
            <a:r>
              <a:rPr lang="zh-CN" sz="780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加速利润增长</a:t>
            </a:r>
            <a:endParaRPr lang="zh-CN" sz="7800">
              <a:gradFill>
                <a:gsLst>
                  <a:gs pos="0">
                    <a:srgbClr val="FFEFCE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77265" y="3206115"/>
            <a:ext cx="40487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0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9</a:t>
            </a:r>
            <a:r>
              <a:rPr sz="30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30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29</a:t>
            </a:r>
            <a:r>
              <a:rPr sz="30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30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</a:t>
            </a:r>
            <a:r>
              <a:rPr sz="30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:</a:t>
            </a:r>
            <a:r>
              <a:rPr lang="en-US" sz="30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15</a:t>
            </a:r>
            <a:endParaRPr lang="en-US" sz="300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 descr="王延龙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81570" y="727075"/>
            <a:ext cx="3678934" cy="5760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54760" y="4012565"/>
            <a:ext cx="13436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6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王延龙</a:t>
            </a:r>
            <a:endParaRPr lang="zh-CN" altLang="en-US" sz="260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53970" y="4074160"/>
            <a:ext cx="3497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</a:t>
            </a:r>
            <a:r>
              <a:rPr lang="en-US" altLang="zh-CN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:A1120615060002</a:t>
            </a:r>
            <a:endParaRPr lang="en-US" altLang="zh-CN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254760" y="4519295"/>
            <a:ext cx="611568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auto">
              <a:lnSpc>
                <a:spcPct val="125000"/>
              </a:lnSpc>
            </a:pPr>
            <a:r>
              <a:rPr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</a:t>
            </a:r>
            <a:r>
              <a:rPr 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资深投顾</a:t>
            </a: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,</a:t>
            </a:r>
            <a:r>
              <a:rPr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长期从事金融服务行业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,</a:t>
            </a:r>
            <a:r>
              <a:rPr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擅长把握市场节奏和筹码理论。</a:t>
            </a:r>
            <a:r>
              <a:rPr 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独创</a:t>
            </a:r>
            <a:r>
              <a:rPr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盈利模式《钝化转势法》、《分金弱转强》、《一眼看高点》。擅长热点跟踪及板块分析和龙头晋级、淘汰、卡位等细节判断。推崇趋势跟踪论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,</a:t>
            </a:r>
            <a:r>
              <a:rPr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主张躲避风险为第一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,</a:t>
            </a:r>
            <a:r>
              <a:rPr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获取利润是第二。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</a:t>
            </a:r>
            <a:endParaRPr lang="en-US" sz="160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265" y="4033520"/>
            <a:ext cx="314325" cy="6191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6000115" y="1285240"/>
            <a:ext cx="5734685" cy="28975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90000"/>
              </a:lnSpc>
            </a:pPr>
            <a:r>
              <a:rPr 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水能载舟亦能覆舟</a:t>
            </a:r>
            <a:r>
              <a:rPr lang="en-US" alt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——</a:t>
            </a:r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板块</a:t>
            </a:r>
            <a:endParaRPr lang="zh-CN" sz="320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  <a:p>
            <a:pPr>
              <a:lnSpc>
                <a:spcPct val="190000"/>
              </a:lnSpc>
            </a:pPr>
            <a:r>
              <a:rPr lang="en-US" alt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‘</a:t>
            </a:r>
            <a:r>
              <a:rPr 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长线是金</a:t>
            </a:r>
            <a:r>
              <a:rPr lang="en-US" alt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’</a:t>
            </a:r>
            <a:endParaRPr lang="en-US" altLang="zh-CN" sz="320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  <a:p>
            <a:pPr>
              <a:lnSpc>
                <a:spcPct val="190000"/>
              </a:lnSpc>
            </a:pPr>
            <a:r>
              <a:rPr 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分金弱转强是加速器</a:t>
            </a:r>
            <a:r>
              <a:rPr lang="en-US" alt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            </a:t>
            </a:r>
            <a:endParaRPr lang="zh-CN" altLang="en-US" sz="320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31105" y="1320483"/>
            <a:ext cx="955040" cy="36747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01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02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03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endParaRPr lang="en-US" altLang="zh-CN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01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24710" y="2373630"/>
            <a:ext cx="8473440" cy="24301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90000"/>
              </a:lnSpc>
            </a:pPr>
            <a:r>
              <a:rPr lang="zh-CN" sz="8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  <a:sym typeface="+mn-ea"/>
              </a:rPr>
              <a:t>水能载舟亦能覆舟</a:t>
            </a:r>
            <a:endParaRPr lang="zh-CN" altLang="en-US" sz="800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0" y="5397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2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  <a:sym typeface="+mn-ea"/>
              </a:rPr>
              <a:t>水能载舟亦能覆舟</a:t>
            </a:r>
            <a:endParaRPr lang="zh-CN" altLang="en-US" sz="4200" spc="-20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10410" y="5986780"/>
            <a:ext cx="103200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>
                <a:solidFill>
                  <a:schemeClr val="tx1"/>
                </a:solidFill>
                <a:latin typeface="思源黑体 CN Regular" panose="020B0500000000000000" charset="-122"/>
                <a:ea typeface="思源黑体 CN Regular" panose="020B0500000000000000" charset="-122"/>
                <a:cs typeface="+mn-ea"/>
                <a:sym typeface="+mn-ea"/>
              </a:rPr>
              <a:t>所有的机会都是跌出来的，所有的风险都是涨出来的。</a:t>
            </a:r>
            <a:endParaRPr lang="zh-CN" altLang="en-US" sz="2400">
              <a:solidFill>
                <a:schemeClr val="tx1"/>
              </a:solidFill>
              <a:latin typeface="思源黑体 CN Regular" panose="020B0500000000000000" charset="-122"/>
              <a:ea typeface="思源黑体 CN Regular" panose="020B0500000000000000" charset="-122"/>
              <a:cs typeface="+mn-ea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1065" y="869315"/>
            <a:ext cx="10730505" cy="504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0" y="5397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cs typeface="+mn-ea"/>
                <a:sym typeface="+mn-ea"/>
              </a:rPr>
              <a:t>一定要最热板块的退潮</a:t>
            </a:r>
            <a:endParaRPr lang="en-US" altLang="zh-CN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cs typeface="+mn-ea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1005" y="1198245"/>
            <a:ext cx="9397088" cy="504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02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144520" y="2309495"/>
            <a:ext cx="8473440" cy="24301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90000"/>
              </a:lnSpc>
            </a:pPr>
            <a:r>
              <a:rPr lang="en-US" altLang="zh-CN" sz="8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  <a:sym typeface="+mn-ea"/>
              </a:rPr>
              <a:t>‘</a:t>
            </a:r>
            <a:r>
              <a:rPr lang="zh-CN" sz="8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  <a:sym typeface="+mn-ea"/>
              </a:rPr>
              <a:t>长线是金</a:t>
            </a:r>
            <a:r>
              <a:rPr lang="en-US" altLang="zh-CN" sz="8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  <a:sym typeface="+mn-ea"/>
              </a:rPr>
              <a:t>’</a:t>
            </a:r>
            <a:endParaRPr lang="en-US" altLang="zh-CN" sz="800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94665" y="821690"/>
            <a:ext cx="4314825" cy="46996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79500" y="5521325"/>
            <a:ext cx="31457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buClrTx/>
              <a:buSzTx/>
              <a:buFontTx/>
            </a:pPr>
            <a:r>
              <a:rPr lang="zh-CN" sz="160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占比沪深两市30%。</a:t>
            </a:r>
            <a:endParaRPr lang="zh-CN" sz="160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sz="160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而且还包含新股刚上的情况和科创板比较新的情况。</a:t>
            </a:r>
            <a:endParaRPr lang="zh-CN" sz="160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116195" y="865505"/>
            <a:ext cx="3743960" cy="465582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862955" y="5682615"/>
            <a:ext cx="22498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60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亏损大户</a:t>
            </a:r>
            <a:r>
              <a:rPr lang="en-US" altLang="zh-CN" sz="160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st</a:t>
            </a:r>
            <a:r>
              <a:rPr lang="zh-CN" altLang="en-US" sz="160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。</a:t>
            </a:r>
            <a:endParaRPr lang="zh-CN" altLang="en-US" sz="160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166860" y="911860"/>
            <a:ext cx="2635250" cy="46101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323070" y="5682615"/>
            <a:ext cx="232346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buClrTx/>
              <a:buSzTx/>
              <a:buFontTx/>
            </a:pPr>
            <a:r>
              <a:rPr lang="zh-CN" sz="160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盈利大户业绩牛。</a:t>
            </a:r>
            <a:endParaRPr lang="zh-CN" sz="160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5" y="37465"/>
            <a:ext cx="1219136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ClrTx/>
              <a:buSzTx/>
              <a:buFontTx/>
            </a:pPr>
            <a:r>
              <a:rPr lang="zh-CN" altLang="en-US" sz="42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拿住股票是正确的选择</a:t>
            </a:r>
            <a:endParaRPr lang="zh-CN" altLang="en-US" sz="42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470025" y="1266190"/>
            <a:ext cx="9251950" cy="2915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70000"/>
              </a:lnSpc>
            </a:pPr>
            <a:r>
              <a:rPr lang="zh-CN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一、你是否真的能拿住，忍受住下行时对你精神的折磨和摧残？</a:t>
            </a:r>
            <a:endParaRPr lang="zh-CN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>
              <a:lnSpc>
                <a:spcPct val="170000"/>
              </a:lnSpc>
            </a:pPr>
            <a:r>
              <a:rPr lang="zh-CN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二、下行中你是否可以做到勇敢的去补仓来探底成本？</a:t>
            </a:r>
            <a:endParaRPr lang="zh-CN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>
              <a:lnSpc>
                <a:spcPct val="170000"/>
              </a:lnSpc>
            </a:pPr>
            <a:r>
              <a:rPr lang="zh-CN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三、你是否发自真心的相信这个公司是业绩牛，不怀疑他们造价，贪污</a:t>
            </a:r>
            <a:r>
              <a:rPr lang="en-US" altLang="zh-CN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...</a:t>
            </a:r>
            <a:endParaRPr lang="zh-CN" altLang="zh-CN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>
              <a:lnSpc>
                <a:spcPct val="170000"/>
              </a:lnSpc>
            </a:pPr>
            <a:r>
              <a:rPr lang="zh-CN" altLang="zh-CN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四、资金在被套的过程中你能否安稳的睡觉。不是恐慌去因为跌了而恐慌？</a:t>
            </a:r>
            <a:endParaRPr lang="zh-CN" altLang="zh-CN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>
              <a:lnSpc>
                <a:spcPct val="170000"/>
              </a:lnSpc>
            </a:pPr>
            <a:r>
              <a:rPr lang="zh-CN" altLang="zh-CN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五、资金是否不着急使用，被套也没关系。闲置资金。</a:t>
            </a:r>
            <a:endParaRPr lang="zh-CN" altLang="zh-CN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>
              <a:lnSpc>
                <a:spcPct val="170000"/>
              </a:lnSpc>
            </a:pPr>
            <a:r>
              <a:rPr lang="zh-CN" altLang="zh-CN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六、可以忍受住看盘过程中其他看好</a:t>
            </a:r>
            <a:r>
              <a:rPr lang="en-US" altLang="zh-CN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/</a:t>
            </a:r>
            <a:r>
              <a:rPr lang="zh-CN" altLang="zh-CN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朋友推荐的个股上涨的时候持仓没涨的诱</a:t>
            </a:r>
            <a:r>
              <a:rPr lang="zh-CN" altLang="zh-CN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惑？</a:t>
            </a:r>
            <a:endParaRPr lang="zh-CN" altLang="zh-CN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87755" y="4555490"/>
            <a:ext cx="10016490" cy="1240790"/>
            <a:chOff x="1713" y="7174"/>
            <a:chExt cx="15774" cy="1954"/>
          </a:xfrm>
        </p:grpSpPr>
        <p:sp>
          <p:nvSpPr>
            <p:cNvPr id="5" name="圆角矩形 4"/>
            <p:cNvSpPr/>
            <p:nvPr/>
          </p:nvSpPr>
          <p:spPr>
            <a:xfrm>
              <a:off x="1713" y="7174"/>
              <a:ext cx="15774" cy="1954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183" y="7498"/>
              <a:ext cx="14834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sz="2400">
                  <a:solidFill>
                    <a:schemeClr val="tx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结论：可以的话，长线是金。所以金庸老爷子炒股大家，写武侠小说就告诉我们最难战胜的是自己。炒股票是难克服的是人性。</a:t>
              </a:r>
              <a:endParaRPr lang="zh-CN" altLang="en-US" sz="240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635" y="37465"/>
            <a:ext cx="1219136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ClrTx/>
              <a:buSzTx/>
              <a:buFontTx/>
            </a:pPr>
            <a:r>
              <a:rPr lang="zh-CN" altLang="en-US" sz="42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来自灵魂的拷问</a:t>
            </a:r>
            <a:endParaRPr lang="zh-CN" altLang="en-US" sz="42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2.xml><?xml version="1.0" encoding="utf-8"?>
<p:tagLst xmlns:p="http://schemas.openxmlformats.org/presentationml/2006/main">
  <p:tag name="KSO_WM_UNIT_PLACING_PICTURE_USER_VIEWPORT" val="{&quot;height&quot;:2082,&quot;width&quot;:10544}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UNIT_PLACING_PICTURE_USER_VIEWPORT" val="{&quot;height&quot;:7401,&quot;width&quot;:6795}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PLACING_PICTURE_USER_VIEWPORT" val="{&quot;height&quot;:7332,&quot;width&quot;:5896}"/>
</p:tagLst>
</file>

<file path=ppt/tags/tag41.xml><?xml version="1.0" encoding="utf-8"?>
<p:tagLst xmlns:p="http://schemas.openxmlformats.org/presentationml/2006/main">
  <p:tag name="KSO_WM_UNIT_PLACING_PICTURE_USER_VIEWPORT" val="{&quot;height&quot;:7260,&quot;width&quot;:4150}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3.xml><?xml version="1.0" encoding="utf-8"?>
<p:tagLst xmlns:p="http://schemas.openxmlformats.org/presentationml/2006/main">
  <p:tag name="KSO_WM_UNIT_PLACING_PICTURE_USER_VIEWPORT" val="{&quot;height&quot;:5250,&quot;width&quot;:12750}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7.xml><?xml version="1.0" encoding="utf-8"?>
<p:tagLst xmlns:p="http://schemas.openxmlformats.org/presentationml/2006/main">
  <p:tag name="COMMONDATA" val="eyJoZGlkIjoiOTM4MGQ4MDgwOTU2MWIxMDlkMjEyNTBiYzdkODM4MjQifQ=="/>
  <p:tag name="KSO_WPP_MARK_KEY" val="257877f6-fe8c-4c47-ab4c-274c99a6a79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1104</Words>
  <Application>WPS 演示</Application>
  <PresentationFormat>宽屏</PresentationFormat>
  <Paragraphs>108</Paragraphs>
  <Slides>21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Wingdings</vt:lpstr>
      <vt:lpstr>思源黑体 CN Medium</vt:lpstr>
      <vt:lpstr>思源黑体 CN Normal</vt:lpstr>
      <vt:lpstr>思源黑体 CN Light</vt:lpstr>
      <vt:lpstr>思源黑体 CN Bold</vt:lpstr>
      <vt:lpstr>Noto Sans S Chinese Medium</vt:lpstr>
      <vt:lpstr>DIN Black</vt:lpstr>
      <vt:lpstr>思源黑体 CN Regular</vt:lpstr>
      <vt:lpstr>Arial Unicode MS</vt:lpstr>
      <vt:lpstr>Calibri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俏俏</cp:lastModifiedBy>
  <cp:revision>221</cp:revision>
  <dcterms:created xsi:type="dcterms:W3CDTF">2019-06-19T02:08:00Z</dcterms:created>
  <dcterms:modified xsi:type="dcterms:W3CDTF">2022-09-28T13:21:51Z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4E62EFFF822E47AB8C1A470CD1D3E3BC</vt:lpwstr>
  </property>
</Properties>
</file>