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25"/>
  </p:notesMasterIdLst>
  <p:handoutMasterIdLst>
    <p:handoutMasterId r:id="rId63"/>
  </p:handoutMasterIdLst>
  <p:sldIdLst>
    <p:sldId id="263" r:id="rId4"/>
    <p:sldId id="11680" r:id="rId5"/>
    <p:sldId id="11681" r:id="rId6"/>
    <p:sldId id="11683" r:id="rId7"/>
    <p:sldId id="11685" r:id="rId8"/>
    <p:sldId id="11690" r:id="rId9"/>
    <p:sldId id="11686" r:id="rId10"/>
    <p:sldId id="11687" r:id="rId11"/>
    <p:sldId id="11730" r:id="rId12"/>
    <p:sldId id="11731" r:id="rId13"/>
    <p:sldId id="11688" r:id="rId14"/>
    <p:sldId id="12594" r:id="rId15"/>
    <p:sldId id="12595" r:id="rId16"/>
    <p:sldId id="12596" r:id="rId17"/>
    <p:sldId id="11689" r:id="rId18"/>
    <p:sldId id="12365" r:id="rId19"/>
    <p:sldId id="12300" r:id="rId20"/>
    <p:sldId id="10360" r:id="rId21"/>
    <p:sldId id="12032" r:id="rId22"/>
    <p:sldId id="11691" r:id="rId23"/>
    <p:sldId id="12087" r:id="rId24"/>
    <p:sldId id="12771" r:id="rId26"/>
    <p:sldId id="12807" r:id="rId27"/>
    <p:sldId id="12490" r:id="rId28"/>
    <p:sldId id="12427" r:id="rId29"/>
    <p:sldId id="12428" r:id="rId30"/>
    <p:sldId id="12429" r:id="rId31"/>
    <p:sldId id="12088" r:id="rId32"/>
    <p:sldId id="12693" r:id="rId33"/>
    <p:sldId id="12597" r:id="rId34"/>
    <p:sldId id="12644" r:id="rId35"/>
    <p:sldId id="12645" r:id="rId36"/>
    <p:sldId id="12745" r:id="rId37"/>
    <p:sldId id="12669" r:id="rId38"/>
    <p:sldId id="12721" r:id="rId39"/>
    <p:sldId id="12592" r:id="rId40"/>
    <p:sldId id="12593" r:id="rId41"/>
    <p:sldId id="12299" r:id="rId42"/>
    <p:sldId id="12139" r:id="rId43"/>
    <p:sldId id="12559" r:id="rId44"/>
    <p:sldId id="12554" r:id="rId45"/>
    <p:sldId id="12560" r:id="rId46"/>
    <p:sldId id="12561" r:id="rId47"/>
    <p:sldId id="12555" r:id="rId48"/>
    <p:sldId id="12556" r:id="rId49"/>
    <p:sldId id="11851" r:id="rId50"/>
    <p:sldId id="11778" r:id="rId51"/>
    <p:sldId id="11814" r:id="rId52"/>
    <p:sldId id="11813" r:id="rId53"/>
    <p:sldId id="12599" r:id="rId54"/>
    <p:sldId id="8436" r:id="rId55"/>
    <p:sldId id="8437" r:id="rId56"/>
    <p:sldId id="9796" r:id="rId57"/>
    <p:sldId id="11491" r:id="rId58"/>
    <p:sldId id="11492" r:id="rId59"/>
    <p:sldId id="8414" r:id="rId60"/>
    <p:sldId id="8106" r:id="rId61"/>
    <p:sldId id="11090" r:id="rId62"/>
  </p:sldIdLst>
  <p:sldSz cx="12192000" cy="6858000"/>
  <p:notesSz cx="6858000" cy="9144000"/>
  <p:embeddedFontLst>
    <p:embeddedFont>
      <p:font typeface="思源黑体 CN Heavy" panose="020B0A00000000000000" charset="-122"/>
      <p:bold r:id="rId68"/>
    </p:embeddedFont>
    <p:embeddedFont>
      <p:font typeface="微软雅黑" panose="020B0503020204020204" charset="-122"/>
      <p:regular r:id="rId69"/>
    </p:embeddedFont>
    <p:embeddedFont>
      <p:font typeface="Calibri" panose="020F0502020204030204" charset="0"/>
      <p:regular r:id="rId70"/>
      <p:bold r:id="rId71"/>
      <p:italic r:id="rId72"/>
      <p:boldItalic r:id="rId73"/>
    </p:embeddedFont>
    <p:embeddedFont>
      <p:font typeface="华文行楷" panose="02010800040101010101" charset="-122"/>
      <p:regular r:id="rId74"/>
    </p:embeddedFont>
  </p:embeddedFontLst>
  <p:custDataLst>
    <p:tags r:id="rId7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5" Type="http://schemas.openxmlformats.org/officeDocument/2006/relationships/tags" Target="tags/tag446.xml"/><Relationship Id="rId74" Type="http://schemas.openxmlformats.org/officeDocument/2006/relationships/font" Target="fonts/font7.fntdata"/><Relationship Id="rId73" Type="http://schemas.openxmlformats.org/officeDocument/2006/relationships/font" Target="fonts/font6.fntdata"/><Relationship Id="rId72" Type="http://schemas.openxmlformats.org/officeDocument/2006/relationships/font" Target="fonts/font5.fntdata"/><Relationship Id="rId71" Type="http://schemas.openxmlformats.org/officeDocument/2006/relationships/font" Target="fonts/font4.fntdata"/><Relationship Id="rId70" Type="http://schemas.openxmlformats.org/officeDocument/2006/relationships/font" Target="fonts/font3.fntdata"/><Relationship Id="rId7" Type="http://schemas.openxmlformats.org/officeDocument/2006/relationships/slide" Target="slides/slide4.xml"/><Relationship Id="rId69" Type="http://schemas.openxmlformats.org/officeDocument/2006/relationships/font" Target="fonts/font2.fntdata"/><Relationship Id="rId68" Type="http://schemas.openxmlformats.org/officeDocument/2006/relationships/font" Target="fonts/font1.fntdata"/><Relationship Id="rId67" Type="http://schemas.openxmlformats.org/officeDocument/2006/relationships/commentAuthors" Target="commentAuthors.xml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handoutMaster" Target="handoutMasters/handoutMaster1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image" Target="../media/image15.png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16.png"/><Relationship Id="rId1" Type="http://schemas.openxmlformats.org/officeDocument/2006/relationships/tags" Target="../tags/tag150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5.xml"/><Relationship Id="rId5" Type="http://schemas.openxmlformats.org/officeDocument/2006/relationships/image" Target="../media/image18.png"/><Relationship Id="rId4" Type="http://schemas.openxmlformats.org/officeDocument/2006/relationships/tags" Target="../tags/tag154.xml"/><Relationship Id="rId3" Type="http://schemas.openxmlformats.org/officeDocument/2006/relationships/image" Target="../media/image17.png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9.xml"/><Relationship Id="rId5" Type="http://schemas.openxmlformats.org/officeDocument/2006/relationships/image" Target="../media/image20.png"/><Relationship Id="rId4" Type="http://schemas.openxmlformats.org/officeDocument/2006/relationships/tags" Target="../tags/tag158.xml"/><Relationship Id="rId3" Type="http://schemas.openxmlformats.org/officeDocument/2006/relationships/image" Target="../media/image19.png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image" Target="../media/image22.png"/><Relationship Id="rId4" Type="http://schemas.openxmlformats.org/officeDocument/2006/relationships/tags" Target="../tags/tag162.xml"/><Relationship Id="rId3" Type="http://schemas.openxmlformats.org/officeDocument/2006/relationships/image" Target="../media/image21.png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7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0.xml"/><Relationship Id="rId4" Type="http://schemas.openxmlformats.org/officeDocument/2006/relationships/image" Target="../media/image25.png"/><Relationship Id="rId3" Type="http://schemas.openxmlformats.org/officeDocument/2006/relationships/tags" Target="../tags/tag169.xml"/><Relationship Id="rId2" Type="http://schemas.openxmlformats.org/officeDocument/2006/relationships/image" Target="../media/image24.png"/><Relationship Id="rId1" Type="http://schemas.openxmlformats.org/officeDocument/2006/relationships/tags" Target="../tags/tag16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29.png"/><Relationship Id="rId7" Type="http://schemas.openxmlformats.org/officeDocument/2006/relationships/tags" Target="../tags/tag174.xml"/><Relationship Id="rId6" Type="http://schemas.openxmlformats.org/officeDocument/2006/relationships/image" Target="../media/image28.png"/><Relationship Id="rId5" Type="http://schemas.openxmlformats.org/officeDocument/2006/relationships/tags" Target="../tags/tag173.xml"/><Relationship Id="rId4" Type="http://schemas.openxmlformats.org/officeDocument/2006/relationships/image" Target="../media/image27.png"/><Relationship Id="rId3" Type="http://schemas.openxmlformats.org/officeDocument/2006/relationships/tags" Target="../tags/tag172.xml"/><Relationship Id="rId2" Type="http://schemas.openxmlformats.org/officeDocument/2006/relationships/image" Target="../media/image26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76.xml"/><Relationship Id="rId11" Type="http://schemas.openxmlformats.org/officeDocument/2006/relationships/image" Target="../media/image31.png"/><Relationship Id="rId10" Type="http://schemas.openxmlformats.org/officeDocument/2006/relationships/tags" Target="../tags/tag175.xml"/><Relationship Id="rId1" Type="http://schemas.openxmlformats.org/officeDocument/2006/relationships/tags" Target="../tags/tag17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image" Target="../media/image7.png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9.xml"/><Relationship Id="rId4" Type="http://schemas.openxmlformats.org/officeDocument/2006/relationships/image" Target="../media/image32.png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7.xml"/><Relationship Id="rId6" Type="http://schemas.openxmlformats.org/officeDocument/2006/relationships/image" Target="../media/image35.png"/><Relationship Id="rId5" Type="http://schemas.openxmlformats.org/officeDocument/2006/relationships/tags" Target="../tags/tag186.xml"/><Relationship Id="rId4" Type="http://schemas.openxmlformats.org/officeDocument/2006/relationships/image" Target="../media/image34.png"/><Relationship Id="rId3" Type="http://schemas.openxmlformats.org/officeDocument/2006/relationships/tags" Target="../tags/tag185.xml"/><Relationship Id="rId2" Type="http://schemas.openxmlformats.org/officeDocument/2006/relationships/image" Target="../media/image33.png"/><Relationship Id="rId1" Type="http://schemas.openxmlformats.org/officeDocument/2006/relationships/tags" Target="../tags/tag18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6" Type="http://schemas.openxmlformats.org/officeDocument/2006/relationships/slideLayout" Target="../slideLayouts/slideLayout2.xml"/><Relationship Id="rId35" Type="http://schemas.openxmlformats.org/officeDocument/2006/relationships/tags" Target="../tags/tag221.xml"/><Relationship Id="rId34" Type="http://schemas.openxmlformats.org/officeDocument/2006/relationships/tags" Target="../tags/tag220.xml"/><Relationship Id="rId33" Type="http://schemas.openxmlformats.org/officeDocument/2006/relationships/image" Target="../media/image35.png"/><Relationship Id="rId32" Type="http://schemas.openxmlformats.org/officeDocument/2006/relationships/tags" Target="../tags/tag219.xml"/><Relationship Id="rId31" Type="http://schemas.openxmlformats.org/officeDocument/2006/relationships/tags" Target="../tags/tag218.xml"/><Relationship Id="rId30" Type="http://schemas.openxmlformats.org/officeDocument/2006/relationships/tags" Target="../tags/tag217.xml"/><Relationship Id="rId3" Type="http://schemas.openxmlformats.org/officeDocument/2006/relationships/tags" Target="../tags/tag190.xml"/><Relationship Id="rId29" Type="http://schemas.openxmlformats.org/officeDocument/2006/relationships/tags" Target="../tags/tag216.xml"/><Relationship Id="rId28" Type="http://schemas.openxmlformats.org/officeDocument/2006/relationships/tags" Target="../tags/tag215.xml"/><Relationship Id="rId27" Type="http://schemas.openxmlformats.org/officeDocument/2006/relationships/tags" Target="../tags/tag214.xml"/><Relationship Id="rId26" Type="http://schemas.openxmlformats.org/officeDocument/2006/relationships/tags" Target="../tags/tag213.xml"/><Relationship Id="rId25" Type="http://schemas.openxmlformats.org/officeDocument/2006/relationships/tags" Target="../tags/tag212.xml"/><Relationship Id="rId24" Type="http://schemas.openxmlformats.org/officeDocument/2006/relationships/tags" Target="../tags/tag211.xml"/><Relationship Id="rId23" Type="http://schemas.openxmlformats.org/officeDocument/2006/relationships/tags" Target="../tags/tag210.xml"/><Relationship Id="rId22" Type="http://schemas.openxmlformats.org/officeDocument/2006/relationships/tags" Target="../tags/tag209.xml"/><Relationship Id="rId21" Type="http://schemas.openxmlformats.org/officeDocument/2006/relationships/tags" Target="../tags/tag208.xml"/><Relationship Id="rId20" Type="http://schemas.openxmlformats.org/officeDocument/2006/relationships/tags" Target="../tags/tag207.xml"/><Relationship Id="rId2" Type="http://schemas.openxmlformats.org/officeDocument/2006/relationships/tags" Target="../tags/tag189.xml"/><Relationship Id="rId19" Type="http://schemas.openxmlformats.org/officeDocument/2006/relationships/tags" Target="../tags/tag206.xml"/><Relationship Id="rId18" Type="http://schemas.openxmlformats.org/officeDocument/2006/relationships/tags" Target="../tags/tag205.xml"/><Relationship Id="rId17" Type="http://schemas.openxmlformats.org/officeDocument/2006/relationships/tags" Target="../tags/tag204.xml"/><Relationship Id="rId16" Type="http://schemas.openxmlformats.org/officeDocument/2006/relationships/tags" Target="../tags/tag203.xml"/><Relationship Id="rId15" Type="http://schemas.openxmlformats.org/officeDocument/2006/relationships/tags" Target="../tags/tag202.xml"/><Relationship Id="rId14" Type="http://schemas.openxmlformats.org/officeDocument/2006/relationships/tags" Target="../tags/tag201.xml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88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4.xml"/><Relationship Id="rId3" Type="http://schemas.openxmlformats.org/officeDocument/2006/relationships/image" Target="../media/image36.png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image" Target="../media/image37.png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1.xml"/><Relationship Id="rId3" Type="http://schemas.openxmlformats.org/officeDocument/2006/relationships/image" Target="../media/image38.png"/><Relationship Id="rId2" Type="http://schemas.openxmlformats.org/officeDocument/2006/relationships/tags" Target="../tags/tag230.xml"/><Relationship Id="rId1" Type="http://schemas.openxmlformats.org/officeDocument/2006/relationships/tags" Target="../tags/tag229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4.xml"/><Relationship Id="rId3" Type="http://schemas.openxmlformats.org/officeDocument/2006/relationships/image" Target="../media/image39.png"/><Relationship Id="rId2" Type="http://schemas.openxmlformats.org/officeDocument/2006/relationships/tags" Target="../tags/tag233.xml"/><Relationship Id="rId1" Type="http://schemas.openxmlformats.org/officeDocument/2006/relationships/tags" Target="../tags/tag232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7.xml"/><Relationship Id="rId4" Type="http://schemas.openxmlformats.org/officeDocument/2006/relationships/image" Target="../media/image41.png"/><Relationship Id="rId3" Type="http://schemas.openxmlformats.org/officeDocument/2006/relationships/tags" Target="../tags/tag236.xml"/><Relationship Id="rId2" Type="http://schemas.openxmlformats.org/officeDocument/2006/relationships/image" Target="../media/image40.png"/><Relationship Id="rId1" Type="http://schemas.openxmlformats.org/officeDocument/2006/relationships/tags" Target="../tags/tag235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0.xml"/><Relationship Id="rId3" Type="http://schemas.openxmlformats.org/officeDocument/2006/relationships/image" Target="../media/image42.png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8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image" Target="../media/image45.png"/><Relationship Id="rId7" Type="http://schemas.openxmlformats.org/officeDocument/2006/relationships/tags" Target="../tags/tag244.xml"/><Relationship Id="rId6" Type="http://schemas.openxmlformats.org/officeDocument/2006/relationships/image" Target="../media/image44.png"/><Relationship Id="rId5" Type="http://schemas.openxmlformats.org/officeDocument/2006/relationships/tags" Target="../tags/tag243.xml"/><Relationship Id="rId4" Type="http://schemas.openxmlformats.org/officeDocument/2006/relationships/image" Target="../media/image43.png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47.xml"/><Relationship Id="rId11" Type="http://schemas.openxmlformats.org/officeDocument/2006/relationships/image" Target="../media/image46.png"/><Relationship Id="rId10" Type="http://schemas.openxmlformats.org/officeDocument/2006/relationships/tags" Target="../tags/tag246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tags" Target="../tags/tag252.xml"/><Relationship Id="rId7" Type="http://schemas.openxmlformats.org/officeDocument/2006/relationships/image" Target="../media/image49.png"/><Relationship Id="rId6" Type="http://schemas.openxmlformats.org/officeDocument/2006/relationships/tags" Target="../tags/tag251.xml"/><Relationship Id="rId5" Type="http://schemas.openxmlformats.org/officeDocument/2006/relationships/image" Target="../media/image48.png"/><Relationship Id="rId4" Type="http://schemas.openxmlformats.org/officeDocument/2006/relationships/tags" Target="../tags/tag250.xml"/><Relationship Id="rId3" Type="http://schemas.openxmlformats.org/officeDocument/2006/relationships/image" Target="../media/image47.png"/><Relationship Id="rId2" Type="http://schemas.openxmlformats.org/officeDocument/2006/relationships/tags" Target="../tags/tag24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53.xml"/><Relationship Id="rId1" Type="http://schemas.openxmlformats.org/officeDocument/2006/relationships/tags" Target="../tags/tag248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58.xml"/><Relationship Id="rId7" Type="http://schemas.openxmlformats.org/officeDocument/2006/relationships/image" Target="../media/image53.png"/><Relationship Id="rId6" Type="http://schemas.openxmlformats.org/officeDocument/2006/relationships/tags" Target="../tags/tag257.xml"/><Relationship Id="rId5" Type="http://schemas.openxmlformats.org/officeDocument/2006/relationships/image" Target="../media/image52.png"/><Relationship Id="rId4" Type="http://schemas.openxmlformats.org/officeDocument/2006/relationships/tags" Target="../tags/tag256.xml"/><Relationship Id="rId3" Type="http://schemas.openxmlformats.org/officeDocument/2006/relationships/image" Target="../media/image51.png"/><Relationship Id="rId2" Type="http://schemas.openxmlformats.org/officeDocument/2006/relationships/tags" Target="../tags/tag255.xml"/><Relationship Id="rId1" Type="http://schemas.openxmlformats.org/officeDocument/2006/relationships/tags" Target="../tags/tag254.xml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62.xml"/><Relationship Id="rId5" Type="http://schemas.openxmlformats.org/officeDocument/2006/relationships/image" Target="../media/image55.png"/><Relationship Id="rId4" Type="http://schemas.openxmlformats.org/officeDocument/2006/relationships/tags" Target="../tags/tag261.xml"/><Relationship Id="rId3" Type="http://schemas.openxmlformats.org/officeDocument/2006/relationships/image" Target="../media/image54.png"/><Relationship Id="rId2" Type="http://schemas.openxmlformats.org/officeDocument/2006/relationships/tags" Target="../tags/tag260.xml"/><Relationship Id="rId1" Type="http://schemas.openxmlformats.org/officeDocument/2006/relationships/tags" Target="../tags/tag259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267.xml"/><Relationship Id="rId7" Type="http://schemas.openxmlformats.org/officeDocument/2006/relationships/image" Target="../media/image58.png"/><Relationship Id="rId6" Type="http://schemas.openxmlformats.org/officeDocument/2006/relationships/tags" Target="../tags/tag266.xml"/><Relationship Id="rId5" Type="http://schemas.openxmlformats.org/officeDocument/2006/relationships/image" Target="../media/image57.png"/><Relationship Id="rId4" Type="http://schemas.openxmlformats.org/officeDocument/2006/relationships/tags" Target="../tags/tag265.xml"/><Relationship Id="rId3" Type="http://schemas.openxmlformats.org/officeDocument/2006/relationships/image" Target="../media/image56.png"/><Relationship Id="rId2" Type="http://schemas.openxmlformats.org/officeDocument/2006/relationships/tags" Target="../tags/tag26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68.xml"/><Relationship Id="rId1" Type="http://schemas.openxmlformats.org/officeDocument/2006/relationships/tags" Target="../tags/tag263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295.xml"/><Relationship Id="rId26" Type="http://schemas.openxmlformats.org/officeDocument/2006/relationships/tags" Target="../tags/tag294.xml"/><Relationship Id="rId25" Type="http://schemas.openxmlformats.org/officeDocument/2006/relationships/tags" Target="../tags/tag293.xml"/><Relationship Id="rId24" Type="http://schemas.openxmlformats.org/officeDocument/2006/relationships/tags" Target="../tags/tag292.xml"/><Relationship Id="rId23" Type="http://schemas.openxmlformats.org/officeDocument/2006/relationships/tags" Target="../tags/tag291.xml"/><Relationship Id="rId22" Type="http://schemas.openxmlformats.org/officeDocument/2006/relationships/tags" Target="../tags/tag290.xml"/><Relationship Id="rId21" Type="http://schemas.openxmlformats.org/officeDocument/2006/relationships/tags" Target="../tags/tag289.xml"/><Relationship Id="rId20" Type="http://schemas.openxmlformats.org/officeDocument/2006/relationships/tags" Target="../tags/tag288.xml"/><Relationship Id="rId2" Type="http://schemas.openxmlformats.org/officeDocument/2006/relationships/tags" Target="../tags/tag270.xml"/><Relationship Id="rId19" Type="http://schemas.openxmlformats.org/officeDocument/2006/relationships/tags" Target="../tags/tag287.xml"/><Relationship Id="rId18" Type="http://schemas.openxmlformats.org/officeDocument/2006/relationships/tags" Target="../tags/tag286.xml"/><Relationship Id="rId17" Type="http://schemas.openxmlformats.org/officeDocument/2006/relationships/tags" Target="../tags/tag285.xml"/><Relationship Id="rId16" Type="http://schemas.openxmlformats.org/officeDocument/2006/relationships/tags" Target="../tags/tag284.xml"/><Relationship Id="rId15" Type="http://schemas.openxmlformats.org/officeDocument/2006/relationships/tags" Target="../tags/tag283.xml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tags" Target="../tags/tag279.xml"/><Relationship Id="rId10" Type="http://schemas.openxmlformats.org/officeDocument/2006/relationships/tags" Target="../tags/tag278.xml"/><Relationship Id="rId1" Type="http://schemas.openxmlformats.org/officeDocument/2006/relationships/tags" Target="../tags/tag269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image" Target="../media/image63.png"/><Relationship Id="rId7" Type="http://schemas.openxmlformats.org/officeDocument/2006/relationships/tags" Target="../tags/tag299.xml"/><Relationship Id="rId6" Type="http://schemas.openxmlformats.org/officeDocument/2006/relationships/image" Target="../media/image62.png"/><Relationship Id="rId5" Type="http://schemas.openxmlformats.org/officeDocument/2006/relationships/tags" Target="../tags/tag298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tags" Target="../tags/tag297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9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04.xml"/><Relationship Id="rId6" Type="http://schemas.openxmlformats.org/officeDocument/2006/relationships/image" Target="../media/image65.png"/><Relationship Id="rId5" Type="http://schemas.openxmlformats.org/officeDocument/2006/relationships/tags" Target="../tags/tag303.xml"/><Relationship Id="rId4" Type="http://schemas.openxmlformats.org/officeDocument/2006/relationships/image" Target="../media/image64.png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10.xml"/><Relationship Id="rId6" Type="http://schemas.openxmlformats.org/officeDocument/2006/relationships/image" Target="../media/image66.png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1.xml"/><Relationship Id="rId1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9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13.xml"/><Relationship Id="rId2" Type="http://schemas.openxmlformats.org/officeDocument/2006/relationships/image" Target="../media/image68.png"/><Relationship Id="rId1" Type="http://schemas.openxmlformats.org/officeDocument/2006/relationships/tags" Target="../tags/tag312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18.xml"/><Relationship Id="rId7" Type="http://schemas.openxmlformats.org/officeDocument/2006/relationships/image" Target="../media/image71.png"/><Relationship Id="rId6" Type="http://schemas.openxmlformats.org/officeDocument/2006/relationships/tags" Target="../tags/tag317.xml"/><Relationship Id="rId5" Type="http://schemas.openxmlformats.org/officeDocument/2006/relationships/image" Target="../media/image70.png"/><Relationship Id="rId4" Type="http://schemas.openxmlformats.org/officeDocument/2006/relationships/tags" Target="../tags/tag316.xml"/><Relationship Id="rId3" Type="http://schemas.openxmlformats.org/officeDocument/2006/relationships/image" Target="../media/image69.png"/><Relationship Id="rId2" Type="http://schemas.openxmlformats.org/officeDocument/2006/relationships/tags" Target="../tags/tag315.xml"/><Relationship Id="rId1" Type="http://schemas.openxmlformats.org/officeDocument/2006/relationships/tags" Target="../tags/tag31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22.xml"/><Relationship Id="rId6" Type="http://schemas.openxmlformats.org/officeDocument/2006/relationships/image" Target="../media/image74.png"/><Relationship Id="rId5" Type="http://schemas.openxmlformats.org/officeDocument/2006/relationships/tags" Target="../tags/tag321.xml"/><Relationship Id="rId4" Type="http://schemas.openxmlformats.org/officeDocument/2006/relationships/image" Target="../media/image73.png"/><Relationship Id="rId3" Type="http://schemas.openxmlformats.org/officeDocument/2006/relationships/tags" Target="../tags/tag320.xml"/><Relationship Id="rId2" Type="http://schemas.openxmlformats.org/officeDocument/2006/relationships/image" Target="../media/image72.png"/><Relationship Id="rId1" Type="http://schemas.openxmlformats.org/officeDocument/2006/relationships/tags" Target="../tags/tag319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image" Target="../media/image78.png"/><Relationship Id="rId7" Type="http://schemas.openxmlformats.org/officeDocument/2006/relationships/tags" Target="../tags/tag326.xml"/><Relationship Id="rId6" Type="http://schemas.openxmlformats.org/officeDocument/2006/relationships/image" Target="../media/image77.png"/><Relationship Id="rId5" Type="http://schemas.openxmlformats.org/officeDocument/2006/relationships/tags" Target="../tags/tag325.xml"/><Relationship Id="rId4" Type="http://schemas.openxmlformats.org/officeDocument/2006/relationships/image" Target="../media/image76.png"/><Relationship Id="rId3" Type="http://schemas.openxmlformats.org/officeDocument/2006/relationships/tags" Target="../tags/tag324.xml"/><Relationship Id="rId2" Type="http://schemas.openxmlformats.org/officeDocument/2006/relationships/image" Target="../media/image75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23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png"/><Relationship Id="rId8" Type="http://schemas.openxmlformats.org/officeDocument/2006/relationships/tags" Target="../tags/tag332.xml"/><Relationship Id="rId7" Type="http://schemas.openxmlformats.org/officeDocument/2006/relationships/image" Target="../media/image81.png"/><Relationship Id="rId6" Type="http://schemas.openxmlformats.org/officeDocument/2006/relationships/tags" Target="../tags/tag331.xml"/><Relationship Id="rId5" Type="http://schemas.openxmlformats.org/officeDocument/2006/relationships/image" Target="../media/image80.png"/><Relationship Id="rId4" Type="http://schemas.openxmlformats.org/officeDocument/2006/relationships/tags" Target="../tags/tag330.xml"/><Relationship Id="rId3" Type="http://schemas.openxmlformats.org/officeDocument/2006/relationships/image" Target="../media/image79.png"/><Relationship Id="rId2" Type="http://schemas.openxmlformats.org/officeDocument/2006/relationships/tags" Target="../tags/tag329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34.xml"/><Relationship Id="rId11" Type="http://schemas.openxmlformats.org/officeDocument/2006/relationships/image" Target="../media/image83.png"/><Relationship Id="rId10" Type="http://schemas.openxmlformats.org/officeDocument/2006/relationships/tags" Target="../tags/tag333.xml"/><Relationship Id="rId1" Type="http://schemas.openxmlformats.org/officeDocument/2006/relationships/tags" Target="../tags/tag328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image" Target="../media/image84.png"/><Relationship Id="rId7" Type="http://schemas.openxmlformats.org/officeDocument/2006/relationships/tags" Target="../tags/tag338.xml"/><Relationship Id="rId6" Type="http://schemas.openxmlformats.org/officeDocument/2006/relationships/image" Target="../media/image44.png"/><Relationship Id="rId5" Type="http://schemas.openxmlformats.org/officeDocument/2006/relationships/tags" Target="../tags/tag337.xml"/><Relationship Id="rId4" Type="http://schemas.openxmlformats.org/officeDocument/2006/relationships/image" Target="../media/image43.png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tags" Target="../tags/tag340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46.xml"/><Relationship Id="rId2" Type="http://schemas.openxmlformats.org/officeDocument/2006/relationships/image" Target="../media/image85.png"/><Relationship Id="rId1" Type="http://schemas.openxmlformats.org/officeDocument/2006/relationships/tags" Target="../tags/tag345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351.xml"/><Relationship Id="rId8" Type="http://schemas.openxmlformats.org/officeDocument/2006/relationships/image" Target="../media/image89.png"/><Relationship Id="rId7" Type="http://schemas.openxmlformats.org/officeDocument/2006/relationships/tags" Target="../tags/tag350.xml"/><Relationship Id="rId6" Type="http://schemas.openxmlformats.org/officeDocument/2006/relationships/image" Target="../media/image88.png"/><Relationship Id="rId5" Type="http://schemas.openxmlformats.org/officeDocument/2006/relationships/tags" Target="../tags/tag349.xml"/><Relationship Id="rId4" Type="http://schemas.openxmlformats.org/officeDocument/2006/relationships/image" Target="../media/image87.png"/><Relationship Id="rId3" Type="http://schemas.openxmlformats.org/officeDocument/2006/relationships/tags" Target="../tags/tag348.xml"/><Relationship Id="rId2" Type="http://schemas.openxmlformats.org/officeDocument/2006/relationships/image" Target="../media/image86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52.xml"/><Relationship Id="rId10" Type="http://schemas.openxmlformats.org/officeDocument/2006/relationships/image" Target="../media/image90.png"/><Relationship Id="rId1" Type="http://schemas.openxmlformats.org/officeDocument/2006/relationships/tags" Target="../tags/tag34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56.xml"/><Relationship Id="rId6" Type="http://schemas.openxmlformats.org/officeDocument/2006/relationships/image" Target="../media/image93.png"/><Relationship Id="rId5" Type="http://schemas.openxmlformats.org/officeDocument/2006/relationships/tags" Target="../tags/tag355.xml"/><Relationship Id="rId4" Type="http://schemas.openxmlformats.org/officeDocument/2006/relationships/image" Target="../media/image92.png"/><Relationship Id="rId3" Type="http://schemas.openxmlformats.org/officeDocument/2006/relationships/tags" Target="../tags/tag354.xml"/><Relationship Id="rId2" Type="http://schemas.openxmlformats.org/officeDocument/2006/relationships/image" Target="../media/image91.png"/><Relationship Id="rId1" Type="http://schemas.openxmlformats.org/officeDocument/2006/relationships/tags" Target="../tags/tag35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10.png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361.xml"/><Relationship Id="rId8" Type="http://schemas.openxmlformats.org/officeDocument/2006/relationships/image" Target="../media/image97.png"/><Relationship Id="rId7" Type="http://schemas.openxmlformats.org/officeDocument/2006/relationships/tags" Target="../tags/tag360.xml"/><Relationship Id="rId6" Type="http://schemas.openxmlformats.org/officeDocument/2006/relationships/image" Target="../media/image96.png"/><Relationship Id="rId5" Type="http://schemas.openxmlformats.org/officeDocument/2006/relationships/tags" Target="../tags/tag359.xml"/><Relationship Id="rId4" Type="http://schemas.openxmlformats.org/officeDocument/2006/relationships/image" Target="../media/image95.png"/><Relationship Id="rId3" Type="http://schemas.openxmlformats.org/officeDocument/2006/relationships/tags" Target="../tags/tag358.xml"/><Relationship Id="rId2" Type="http://schemas.openxmlformats.org/officeDocument/2006/relationships/image" Target="../media/image94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57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370.xml"/><Relationship Id="rId8" Type="http://schemas.openxmlformats.org/officeDocument/2006/relationships/tags" Target="../tags/tag369.xml"/><Relationship Id="rId7" Type="http://schemas.openxmlformats.org/officeDocument/2006/relationships/tags" Target="../tags/tag368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391.xml"/><Relationship Id="rId30" Type="http://schemas.openxmlformats.org/officeDocument/2006/relationships/tags" Target="../tags/tag390.xml"/><Relationship Id="rId3" Type="http://schemas.openxmlformats.org/officeDocument/2006/relationships/tags" Target="../tags/tag364.xml"/><Relationship Id="rId29" Type="http://schemas.openxmlformats.org/officeDocument/2006/relationships/tags" Target="../tags/tag389.xml"/><Relationship Id="rId28" Type="http://schemas.openxmlformats.org/officeDocument/2006/relationships/tags" Target="../tags/tag388.xml"/><Relationship Id="rId27" Type="http://schemas.openxmlformats.org/officeDocument/2006/relationships/tags" Target="../tags/tag387.xml"/><Relationship Id="rId26" Type="http://schemas.openxmlformats.org/officeDocument/2006/relationships/tags" Target="../tags/tag386.xml"/><Relationship Id="rId25" Type="http://schemas.openxmlformats.org/officeDocument/2006/relationships/tags" Target="../tags/tag385.xml"/><Relationship Id="rId24" Type="http://schemas.openxmlformats.org/officeDocument/2006/relationships/tags" Target="../tags/tag384.xml"/><Relationship Id="rId23" Type="http://schemas.openxmlformats.org/officeDocument/2006/relationships/tags" Target="../tags/tag383.xml"/><Relationship Id="rId22" Type="http://schemas.openxmlformats.org/officeDocument/2006/relationships/image" Target="../media/image98.png"/><Relationship Id="rId21" Type="http://schemas.openxmlformats.org/officeDocument/2006/relationships/tags" Target="../tags/tag382.xml"/><Relationship Id="rId20" Type="http://schemas.openxmlformats.org/officeDocument/2006/relationships/tags" Target="../tags/tag381.xml"/><Relationship Id="rId2" Type="http://schemas.openxmlformats.org/officeDocument/2006/relationships/tags" Target="../tags/tag363.xml"/><Relationship Id="rId19" Type="http://schemas.openxmlformats.org/officeDocument/2006/relationships/tags" Target="../tags/tag380.xml"/><Relationship Id="rId18" Type="http://schemas.openxmlformats.org/officeDocument/2006/relationships/tags" Target="../tags/tag379.xml"/><Relationship Id="rId17" Type="http://schemas.openxmlformats.org/officeDocument/2006/relationships/tags" Target="../tags/tag378.xml"/><Relationship Id="rId16" Type="http://schemas.openxmlformats.org/officeDocument/2006/relationships/tags" Target="../tags/tag377.xml"/><Relationship Id="rId15" Type="http://schemas.openxmlformats.org/officeDocument/2006/relationships/tags" Target="../tags/tag376.xml"/><Relationship Id="rId14" Type="http://schemas.openxmlformats.org/officeDocument/2006/relationships/tags" Target="../tags/tag375.xml"/><Relationship Id="rId13" Type="http://schemas.openxmlformats.org/officeDocument/2006/relationships/tags" Target="../tags/tag374.xml"/><Relationship Id="rId12" Type="http://schemas.openxmlformats.org/officeDocument/2006/relationships/tags" Target="../tags/tag373.xml"/><Relationship Id="rId11" Type="http://schemas.openxmlformats.org/officeDocument/2006/relationships/tags" Target="../tags/tag372.xml"/><Relationship Id="rId10" Type="http://schemas.openxmlformats.org/officeDocument/2006/relationships/tags" Target="../tags/tag371.xml"/><Relationship Id="rId1" Type="http://schemas.openxmlformats.org/officeDocument/2006/relationships/tags" Target="../tags/tag362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399.xml"/><Relationship Id="rId8" Type="http://schemas.openxmlformats.org/officeDocument/2006/relationships/tags" Target="../tags/tag398.xml"/><Relationship Id="rId7" Type="http://schemas.openxmlformats.org/officeDocument/2006/relationships/tags" Target="../tags/tag397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4" Type="http://schemas.openxmlformats.org/officeDocument/2006/relationships/tags" Target="../tags/tag394.xml"/><Relationship Id="rId3" Type="http://schemas.openxmlformats.org/officeDocument/2006/relationships/tags" Target="../tags/tag393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415.xml"/><Relationship Id="rId24" Type="http://schemas.openxmlformats.org/officeDocument/2006/relationships/tags" Target="../tags/tag414.xml"/><Relationship Id="rId23" Type="http://schemas.openxmlformats.org/officeDocument/2006/relationships/tags" Target="../tags/tag413.xml"/><Relationship Id="rId22" Type="http://schemas.openxmlformats.org/officeDocument/2006/relationships/tags" Target="../tags/tag412.xml"/><Relationship Id="rId21" Type="http://schemas.openxmlformats.org/officeDocument/2006/relationships/tags" Target="../tags/tag411.xml"/><Relationship Id="rId20" Type="http://schemas.openxmlformats.org/officeDocument/2006/relationships/tags" Target="../tags/tag410.xml"/><Relationship Id="rId2" Type="http://schemas.openxmlformats.org/officeDocument/2006/relationships/tags" Target="../tags/tag392.xml"/><Relationship Id="rId19" Type="http://schemas.openxmlformats.org/officeDocument/2006/relationships/tags" Target="../tags/tag409.xml"/><Relationship Id="rId18" Type="http://schemas.openxmlformats.org/officeDocument/2006/relationships/tags" Target="../tags/tag408.xml"/><Relationship Id="rId17" Type="http://schemas.openxmlformats.org/officeDocument/2006/relationships/tags" Target="../tags/tag407.xml"/><Relationship Id="rId16" Type="http://schemas.openxmlformats.org/officeDocument/2006/relationships/tags" Target="../tags/tag406.xml"/><Relationship Id="rId15" Type="http://schemas.openxmlformats.org/officeDocument/2006/relationships/tags" Target="../tags/tag405.xml"/><Relationship Id="rId14" Type="http://schemas.openxmlformats.org/officeDocument/2006/relationships/tags" Target="../tags/tag404.xml"/><Relationship Id="rId13" Type="http://schemas.openxmlformats.org/officeDocument/2006/relationships/tags" Target="../tags/tag403.xml"/><Relationship Id="rId12" Type="http://schemas.openxmlformats.org/officeDocument/2006/relationships/tags" Target="../tags/tag402.xml"/><Relationship Id="rId11" Type="http://schemas.openxmlformats.org/officeDocument/2006/relationships/tags" Target="../tags/tag401.xml"/><Relationship Id="rId10" Type="http://schemas.openxmlformats.org/officeDocument/2006/relationships/tags" Target="../tags/tag400.xml"/><Relationship Id="rId1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22.xml"/><Relationship Id="rId7" Type="http://schemas.openxmlformats.org/officeDocument/2006/relationships/tags" Target="../tags/tag421.xml"/><Relationship Id="rId6" Type="http://schemas.openxmlformats.org/officeDocument/2006/relationships/tags" Target="../tags/tag420.xml"/><Relationship Id="rId5" Type="http://schemas.openxmlformats.org/officeDocument/2006/relationships/tags" Target="../tags/tag419.xml"/><Relationship Id="rId4" Type="http://schemas.openxmlformats.org/officeDocument/2006/relationships/tags" Target="../tags/tag418.xml"/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8" Type="http://schemas.openxmlformats.org/officeDocument/2006/relationships/tags" Target="../tags/tag427.xml"/><Relationship Id="rId7" Type="http://schemas.openxmlformats.org/officeDocument/2006/relationships/image" Target="../media/image101.png"/><Relationship Id="rId6" Type="http://schemas.openxmlformats.org/officeDocument/2006/relationships/tags" Target="../tags/tag426.xml"/><Relationship Id="rId5" Type="http://schemas.openxmlformats.org/officeDocument/2006/relationships/image" Target="../media/image100.png"/><Relationship Id="rId4" Type="http://schemas.openxmlformats.org/officeDocument/2006/relationships/tags" Target="../tags/tag425.xml"/><Relationship Id="rId3" Type="http://schemas.openxmlformats.org/officeDocument/2006/relationships/image" Target="../media/image99.png"/><Relationship Id="rId2" Type="http://schemas.openxmlformats.org/officeDocument/2006/relationships/tags" Target="../tags/tag42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431.xml"/><Relationship Id="rId15" Type="http://schemas.openxmlformats.org/officeDocument/2006/relationships/image" Target="../media/image105.png"/><Relationship Id="rId14" Type="http://schemas.openxmlformats.org/officeDocument/2006/relationships/tags" Target="../tags/tag430.xml"/><Relationship Id="rId13" Type="http://schemas.openxmlformats.org/officeDocument/2006/relationships/image" Target="../media/image104.png"/><Relationship Id="rId12" Type="http://schemas.openxmlformats.org/officeDocument/2006/relationships/tags" Target="../tags/tag429.xml"/><Relationship Id="rId11" Type="http://schemas.openxmlformats.org/officeDocument/2006/relationships/image" Target="../media/image103.png"/><Relationship Id="rId10" Type="http://schemas.openxmlformats.org/officeDocument/2006/relationships/tags" Target="../tags/tag428.xml"/><Relationship Id="rId1" Type="http://schemas.openxmlformats.org/officeDocument/2006/relationships/tags" Target="../tags/tag423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434.xml"/><Relationship Id="rId8" Type="http://schemas.openxmlformats.org/officeDocument/2006/relationships/image" Target="../media/image110.png"/><Relationship Id="rId7" Type="http://schemas.openxmlformats.org/officeDocument/2006/relationships/tags" Target="../tags/tag43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tags" Target="../tags/tag432.xml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437.xml"/><Relationship Id="rId14" Type="http://schemas.openxmlformats.org/officeDocument/2006/relationships/image" Target="../media/image113.png"/><Relationship Id="rId13" Type="http://schemas.openxmlformats.org/officeDocument/2006/relationships/tags" Target="../tags/tag436.xml"/><Relationship Id="rId12" Type="http://schemas.openxmlformats.org/officeDocument/2006/relationships/image" Target="../media/image112.png"/><Relationship Id="rId11" Type="http://schemas.openxmlformats.org/officeDocument/2006/relationships/tags" Target="../tags/tag435.xml"/><Relationship Id="rId10" Type="http://schemas.openxmlformats.org/officeDocument/2006/relationships/image" Target="../media/image111.png"/><Relationship Id="rId1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9.xml"/><Relationship Id="rId3" Type="http://schemas.openxmlformats.org/officeDocument/2006/relationships/image" Target="../media/image114.png"/><Relationship Id="rId2" Type="http://schemas.openxmlformats.org/officeDocument/2006/relationships/tags" Target="../tags/tag438.xml"/><Relationship Id="rId1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image" Target="../media/image115.png"/><Relationship Id="rId3" Type="http://schemas.openxmlformats.org/officeDocument/2006/relationships/tags" Target="../tags/tag441.xml"/><Relationship Id="rId2" Type="http://schemas.openxmlformats.org/officeDocument/2006/relationships/image" Target="../media/image1.png"/><Relationship Id="rId1" Type="http://schemas.openxmlformats.org/officeDocument/2006/relationships/tags" Target="../tags/tag4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5.xml"/><Relationship Id="rId1" Type="http://schemas.openxmlformats.org/officeDocument/2006/relationships/tags" Target="../tags/tag44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1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image" Target="../media/image12.png"/><Relationship Id="rId1" Type="http://schemas.openxmlformats.org/officeDocument/2006/relationships/tags" Target="../tags/tag13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image" Target="../media/image13.png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image" Target="../media/image14.pn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7735" y="2230120"/>
            <a:ext cx="11264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资金流分析</a:t>
            </a:r>
            <a:r>
              <a:rPr lang="en-US" alt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+</a:t>
            </a: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神奇战法</a:t>
            </a: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！</a:t>
            </a:r>
            <a:endParaRPr 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2024.12.30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71170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&amp;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3280" y="773430"/>
            <a:ext cx="10556875" cy="5417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92680" y="0"/>
            <a:ext cx="880808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～1.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买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&amp;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不买？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2. 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买多少？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37285" y="868680"/>
            <a:ext cx="4215130" cy="43167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66255" y="868680"/>
            <a:ext cx="4334510" cy="43167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087755" y="5215890"/>
            <a:ext cx="4426585" cy="1045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趋势分析</a:t>
            </a:r>
            <a:r>
              <a:rPr lang="en-US" altLang="zh-CN" sz="2000" b="1"/>
              <a:t>-</a:t>
            </a:r>
            <a:r>
              <a:rPr lang="zh-CN" altLang="en-US" sz="2000" b="1"/>
              <a:t>只要第</a:t>
            </a:r>
            <a:r>
              <a:rPr lang="en-US" altLang="zh-CN" sz="2000" b="1"/>
              <a:t>1</a:t>
            </a:r>
            <a:r>
              <a:rPr lang="zh-CN" altLang="en-US" sz="2000" b="1"/>
              <a:t>色阶没转红，</a:t>
            </a:r>
            <a:endParaRPr lang="zh-CN" altLang="en-US" sz="2000" b="1"/>
          </a:p>
          <a:p>
            <a:r>
              <a:rPr lang="zh-CN" altLang="en-US" sz="2000" b="1"/>
              <a:t>形成不了</a:t>
            </a:r>
            <a:r>
              <a:rPr lang="zh-CN" altLang="en-US" sz="2200" b="1">
                <a:solidFill>
                  <a:schemeClr val="accent6"/>
                </a:solidFill>
              </a:rPr>
              <a:t>共振</a:t>
            </a:r>
            <a:endParaRPr lang="zh-CN" altLang="en-US" sz="2300" b="1"/>
          </a:p>
          <a:p>
            <a:r>
              <a:rPr lang="zh-CN" altLang="en-US" sz="2000" b="1"/>
              <a:t>短期趋势没走好，短线也不动！</a:t>
            </a:r>
            <a:endParaRPr lang="zh-CN" altLang="en-US" sz="2000" b="1"/>
          </a:p>
        </p:txBody>
      </p:sp>
      <p:sp>
        <p:nvSpPr>
          <p:cNvPr id="9" name="文本框 8"/>
          <p:cNvSpPr txBox="1"/>
          <p:nvPr/>
        </p:nvSpPr>
        <p:spPr>
          <a:xfrm>
            <a:off x="6758940" y="5175250"/>
            <a:ext cx="51841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趋势分析</a:t>
            </a:r>
            <a:r>
              <a:rPr lang="en-US" altLang="zh-CN" sz="2200" b="1"/>
              <a:t>-</a:t>
            </a:r>
            <a:r>
              <a:rPr lang="zh-CN" altLang="en-US" sz="2200" b="1"/>
              <a:t>第</a:t>
            </a:r>
            <a:r>
              <a:rPr lang="en-US" altLang="zh-CN" sz="2200" b="1"/>
              <a:t>1</a:t>
            </a:r>
            <a:r>
              <a:rPr lang="zh-CN" altLang="en-US" sz="2200" b="1"/>
              <a:t>色阶</a:t>
            </a:r>
            <a:r>
              <a:rPr lang="en-US" altLang="zh-CN" sz="2200" b="1"/>
              <a:t>.</a:t>
            </a:r>
            <a:r>
              <a:rPr lang="zh-CN" altLang="en-US" sz="2200" b="1"/>
              <a:t>红</a:t>
            </a:r>
            <a:r>
              <a:rPr lang="en-US" altLang="zh-CN" sz="2200" b="1"/>
              <a:t>+MACD</a:t>
            </a:r>
            <a:r>
              <a:rPr lang="zh-CN" altLang="en-US" sz="2200" b="1"/>
              <a:t>金叉有红柱</a:t>
            </a:r>
            <a:r>
              <a:rPr lang="en-US" altLang="zh-CN" sz="2200" b="1"/>
              <a:t>+</a:t>
            </a:r>
            <a:r>
              <a:rPr lang="zh-CN" altLang="en-US" sz="2200" b="1"/>
              <a:t>神奇</a:t>
            </a:r>
            <a:r>
              <a:rPr lang="en-US" altLang="zh-CN" sz="2200" b="1"/>
              <a:t>K</a:t>
            </a:r>
            <a:r>
              <a:rPr lang="zh-CN" altLang="en-US" sz="2200" b="1"/>
              <a:t>线</a:t>
            </a:r>
            <a:r>
              <a:rPr lang="en-US" altLang="zh-CN" sz="2200" b="1"/>
              <a:t>.</a:t>
            </a:r>
            <a:r>
              <a:rPr lang="zh-CN" altLang="en-US" sz="2200" b="1"/>
              <a:t>红</a:t>
            </a:r>
            <a:r>
              <a:rPr lang="en-US" altLang="zh-CN" sz="2200" b="1"/>
              <a:t>+</a:t>
            </a:r>
            <a:r>
              <a:rPr lang="zh-CN" altLang="en-US" sz="2200" b="1"/>
              <a:t>中期生命线</a:t>
            </a:r>
            <a:r>
              <a:rPr lang="en-US" altLang="zh-CN" sz="2200" b="1"/>
              <a:t>.</a:t>
            </a:r>
            <a:r>
              <a:rPr lang="zh-CN" altLang="en-US" sz="2200" b="1"/>
              <a:t>红</a:t>
            </a:r>
            <a:r>
              <a:rPr lang="en-US" altLang="zh-CN" sz="2200" b="1"/>
              <a:t>=</a:t>
            </a:r>
            <a:r>
              <a:rPr lang="zh-CN" altLang="en-US" sz="2200" b="1"/>
              <a:t>形成</a:t>
            </a:r>
            <a:r>
              <a:rPr lang="zh-CN" altLang="en-US" sz="2200" b="1">
                <a:solidFill>
                  <a:schemeClr val="accent6"/>
                </a:solidFill>
              </a:rPr>
              <a:t>共振</a:t>
            </a:r>
            <a:endParaRPr lang="zh-CN" altLang="en-US" sz="2200" b="1">
              <a:solidFill>
                <a:schemeClr val="accent6"/>
              </a:solidFill>
            </a:endParaRPr>
          </a:p>
          <a:p>
            <a:r>
              <a:rPr lang="zh-CN" altLang="en-US" sz="2200" b="1"/>
              <a:t>短期走好，建个小仓！</a:t>
            </a:r>
            <a:endParaRPr lang="zh-CN" altLang="en-US" sz="2200" b="1"/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45970" y="35560"/>
            <a:ext cx="947356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2. 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买多少？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4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什么时候加？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1175" y="5069840"/>
            <a:ext cx="44265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chemeClr val="accent6"/>
                </a:solidFill>
                <a:sym typeface="+mn-ea"/>
              </a:rPr>
              <a:t>符合共振</a:t>
            </a:r>
            <a:endParaRPr lang="zh-CN" altLang="en-US" sz="2200" b="1"/>
          </a:p>
          <a:p>
            <a:r>
              <a:rPr lang="zh-CN" altLang="en-US" sz="2200" b="1"/>
              <a:t>趋势分析</a:t>
            </a:r>
            <a:r>
              <a:rPr lang="en-US" altLang="zh-CN" sz="2200" b="1"/>
              <a:t>-</a:t>
            </a:r>
            <a:r>
              <a:rPr lang="zh-CN" altLang="en-US" sz="2200" b="1"/>
              <a:t>一开始就四阶全红，</a:t>
            </a:r>
            <a:endParaRPr lang="zh-CN" altLang="en-US" sz="2200" b="1"/>
          </a:p>
          <a:p>
            <a:r>
              <a:rPr lang="zh-CN" altLang="en-US" sz="2200" b="1"/>
              <a:t>建仓可以适当</a:t>
            </a:r>
            <a:r>
              <a:rPr lang="zh-CN" altLang="en-US" sz="2200" b="1">
                <a:solidFill>
                  <a:schemeClr val="accent6"/>
                </a:solidFill>
              </a:rPr>
              <a:t>多</a:t>
            </a:r>
            <a:r>
              <a:rPr lang="zh-CN" altLang="en-US" sz="2200" b="1"/>
              <a:t>买点。</a:t>
            </a:r>
            <a:endParaRPr lang="zh-CN" altLang="en-US" sz="2200" b="1"/>
          </a:p>
          <a:p>
            <a:endParaRPr lang="zh-CN" altLang="en-US" sz="2200" b="1"/>
          </a:p>
        </p:txBody>
      </p:sp>
      <p:sp>
        <p:nvSpPr>
          <p:cNvPr id="9" name="文本框 8"/>
          <p:cNvSpPr txBox="1"/>
          <p:nvPr/>
        </p:nvSpPr>
        <p:spPr>
          <a:xfrm>
            <a:off x="5074920" y="5139055"/>
            <a:ext cx="69519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黄色框</a:t>
            </a:r>
            <a:r>
              <a:rPr lang="en-US" altLang="zh-CN" sz="2200" b="1"/>
              <a:t>-</a:t>
            </a:r>
            <a:r>
              <a:rPr lang="zh-CN" altLang="en-US" sz="2200" b="1">
                <a:solidFill>
                  <a:schemeClr val="accent6"/>
                </a:solidFill>
                <a:sym typeface="+mn-ea"/>
              </a:rPr>
              <a:t>符合共振，</a:t>
            </a:r>
            <a:r>
              <a:rPr lang="zh-CN" altLang="en-US" sz="2200" b="1"/>
              <a:t>第</a:t>
            </a:r>
            <a:r>
              <a:rPr lang="en-US" altLang="zh-CN" sz="2200" b="1"/>
              <a:t>1</a:t>
            </a:r>
            <a:r>
              <a:rPr lang="zh-CN" altLang="en-US" sz="2200" b="1"/>
              <a:t>色阶</a:t>
            </a:r>
            <a:r>
              <a:rPr lang="en-US" altLang="zh-CN" sz="2200" b="1"/>
              <a:t>.</a:t>
            </a:r>
            <a:r>
              <a:rPr lang="zh-CN" altLang="en-US" sz="2200" b="1"/>
              <a:t>红，短期走好，建小仓。</a:t>
            </a:r>
            <a:endParaRPr lang="zh-CN" altLang="en-US" sz="2200" b="1"/>
          </a:p>
          <a:p>
            <a:r>
              <a:rPr lang="zh-CN" altLang="en-US" sz="2200" b="1"/>
              <a:t>红色框</a:t>
            </a:r>
            <a:r>
              <a:rPr lang="en-US" altLang="zh-CN" sz="2200" b="1"/>
              <a:t>-</a:t>
            </a:r>
            <a:r>
              <a:rPr lang="zh-CN" altLang="en-US" sz="2200" b="1"/>
              <a:t>趋势增强，由短期升到量价共振，</a:t>
            </a:r>
            <a:r>
              <a:rPr lang="zh-CN" altLang="en-US" sz="2200" b="1">
                <a:solidFill>
                  <a:schemeClr val="accent6"/>
                </a:solidFill>
              </a:rPr>
              <a:t>加仓点</a:t>
            </a:r>
            <a:r>
              <a:rPr lang="zh-CN" altLang="en-US" sz="2200" b="1"/>
              <a:t>。</a:t>
            </a:r>
            <a:endParaRPr lang="zh-CN" altLang="en-US" sz="2200" b="1"/>
          </a:p>
          <a:p>
            <a:r>
              <a:rPr lang="zh-CN" altLang="en-US" sz="2200" b="1"/>
              <a:t>蓝色框</a:t>
            </a:r>
            <a:r>
              <a:rPr lang="en-US" altLang="zh-CN" sz="2200" b="1"/>
              <a:t>-K</a:t>
            </a:r>
            <a:r>
              <a:rPr lang="zh-CN" altLang="en-US" sz="2200" b="1"/>
              <a:t>线变</a:t>
            </a:r>
            <a:r>
              <a:rPr lang="zh-CN" altLang="en-US" sz="2200" b="1">
                <a:solidFill>
                  <a:schemeClr val="accent3"/>
                </a:solidFill>
              </a:rPr>
              <a:t>绿</a:t>
            </a:r>
            <a:r>
              <a:rPr lang="zh-CN" altLang="en-US" sz="2200" b="1"/>
              <a:t>色，神奇</a:t>
            </a:r>
            <a:r>
              <a:rPr lang="en-US" altLang="zh-CN" sz="2200" b="1"/>
              <a:t>1</a:t>
            </a:r>
            <a:r>
              <a:rPr lang="zh-CN" altLang="en-US" sz="2200" b="1"/>
              <a:t>阶转</a:t>
            </a:r>
            <a:r>
              <a:rPr lang="zh-CN" altLang="en-US" sz="2200" b="1">
                <a:solidFill>
                  <a:schemeClr val="accent3"/>
                </a:solidFill>
              </a:rPr>
              <a:t>绿</a:t>
            </a:r>
            <a:r>
              <a:rPr lang="zh-CN" altLang="en-US" sz="2200" b="1"/>
              <a:t>，</a:t>
            </a:r>
            <a:r>
              <a:rPr lang="en-US" altLang="zh-CN" sz="2200" b="1"/>
              <a:t>MACD</a:t>
            </a:r>
            <a:r>
              <a:rPr lang="zh-CN" altLang="en-US" sz="2200" b="1">
                <a:solidFill>
                  <a:schemeClr val="accent3"/>
                </a:solidFill>
              </a:rPr>
              <a:t>死叉</a:t>
            </a:r>
            <a:r>
              <a:rPr lang="zh-CN" altLang="en-US" sz="2200" b="1"/>
              <a:t>，</a:t>
            </a:r>
            <a:r>
              <a:rPr lang="zh-CN" altLang="en-US" sz="2200" b="1">
                <a:solidFill>
                  <a:schemeClr val="accent3"/>
                </a:solidFill>
              </a:rPr>
              <a:t>卖点</a:t>
            </a:r>
            <a:r>
              <a:rPr lang="zh-CN" altLang="en-US" sz="2200" b="1"/>
              <a:t>。</a:t>
            </a:r>
            <a:endParaRPr lang="zh-CN" altLang="en-US" sz="2200" b="1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1175" y="908050"/>
            <a:ext cx="4241800" cy="415734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20970" y="908050"/>
            <a:ext cx="6509385" cy="41611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65350" y="0"/>
            <a:ext cx="1002601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</a:t>
            </a:r>
            <a:r>
              <a:rPr 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5</a:t>
            </a:r>
            <a:r>
              <a:rPr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</a:t>
            </a:r>
            <a:r>
              <a:rPr 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同板块，两个票选哪个</a:t>
            </a:r>
            <a:r>
              <a:rPr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？</a:t>
            </a:r>
            <a:endParaRPr sz="39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9590" y="1195070"/>
            <a:ext cx="5095240" cy="433260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28955" y="5527675"/>
            <a:ext cx="52209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/>
              <a:t>6</a:t>
            </a:r>
            <a:r>
              <a:rPr lang="zh-CN" altLang="en-US" sz="2100" b="1"/>
              <a:t>月</a:t>
            </a:r>
            <a:r>
              <a:rPr lang="en-US" altLang="zh-CN" sz="2100" b="1"/>
              <a:t>14</a:t>
            </a:r>
            <a:r>
              <a:rPr lang="zh-CN" altLang="en-US" sz="2100" b="1"/>
              <a:t>号，电子制造</a:t>
            </a:r>
            <a:r>
              <a:rPr lang="zh-CN" sz="2100" b="1"/>
              <a:t>行业，</a:t>
            </a:r>
            <a:r>
              <a:rPr lang="zh-CN" sz="2100" b="1">
                <a:solidFill>
                  <a:schemeClr val="accent6"/>
                </a:solidFill>
              </a:rPr>
              <a:t>上涨</a:t>
            </a:r>
            <a:r>
              <a:rPr lang="en-US" altLang="zh-CN" sz="2100" b="1">
                <a:solidFill>
                  <a:schemeClr val="accent6"/>
                </a:solidFill>
              </a:rPr>
              <a:t>3.37%</a:t>
            </a:r>
            <a:endParaRPr lang="zh-CN" sz="2100" b="1">
              <a:solidFill>
                <a:schemeClr val="accent6"/>
              </a:solidFill>
            </a:endParaRPr>
          </a:p>
          <a:p>
            <a:r>
              <a:rPr lang="zh-CN" altLang="en-US" sz="2100" b="1"/>
              <a:t>共振买点，</a:t>
            </a:r>
            <a:r>
              <a:rPr lang="en-US" altLang="zh-CN" sz="2100" b="1"/>
              <a:t>4</a:t>
            </a:r>
            <a:r>
              <a:rPr lang="zh-CN" altLang="en-US" sz="2100" b="1"/>
              <a:t>阶全红，量价共振！</a:t>
            </a:r>
            <a:endParaRPr lang="zh-CN" altLang="en-US" sz="2100" b="1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13805" y="1197610"/>
            <a:ext cx="5267960" cy="432371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313805" y="5527675"/>
            <a:ext cx="53968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/>
              <a:t>6</a:t>
            </a:r>
            <a:r>
              <a:rPr lang="zh-CN" altLang="en-US" sz="2100" b="1"/>
              <a:t>月</a:t>
            </a:r>
            <a:r>
              <a:rPr lang="en-US" altLang="zh-CN" sz="2100" b="1"/>
              <a:t>14</a:t>
            </a:r>
            <a:r>
              <a:rPr lang="zh-CN" altLang="en-US" sz="2100" b="1"/>
              <a:t>号，电子制造</a:t>
            </a:r>
            <a:r>
              <a:rPr lang="zh-CN" sz="2100" b="1"/>
              <a:t>行业，</a:t>
            </a:r>
            <a:r>
              <a:rPr lang="zh-CN" sz="2100" b="1">
                <a:solidFill>
                  <a:schemeClr val="accent6"/>
                </a:solidFill>
              </a:rPr>
              <a:t>上涨</a:t>
            </a:r>
            <a:r>
              <a:rPr lang="en-US" altLang="zh-CN" sz="2100" b="1">
                <a:solidFill>
                  <a:schemeClr val="accent6"/>
                </a:solidFill>
              </a:rPr>
              <a:t>3.14%</a:t>
            </a:r>
            <a:endParaRPr lang="zh-CN" sz="2100" b="1">
              <a:solidFill>
                <a:schemeClr val="accent6"/>
              </a:solidFill>
            </a:endParaRPr>
          </a:p>
          <a:p>
            <a:r>
              <a:rPr lang="zh-CN" altLang="en-US" sz="2100" b="1"/>
              <a:t>共振买点，</a:t>
            </a:r>
            <a:r>
              <a:rPr lang="en-US" altLang="zh-CN" sz="2100" b="1"/>
              <a:t>1</a:t>
            </a:r>
            <a:r>
              <a:rPr lang="zh-CN" altLang="en-US" sz="2100" b="1"/>
              <a:t>阶红！</a:t>
            </a:r>
            <a:endParaRPr lang="zh-CN" altLang="en-US" sz="2100" b="1"/>
          </a:p>
        </p:txBody>
      </p:sp>
      <p:sp>
        <p:nvSpPr>
          <p:cNvPr id="17" name="文本框 16"/>
          <p:cNvSpPr txBox="1"/>
          <p:nvPr/>
        </p:nvSpPr>
        <p:spPr>
          <a:xfrm>
            <a:off x="529590" y="746760"/>
            <a:ext cx="1118235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accent6"/>
                </a:solidFill>
              </a:rPr>
              <a:t>局限于眼前就会看不清，借助于神奇色阶分析趋势，顺势而为！优中选优！</a:t>
            </a:r>
            <a:endParaRPr lang="zh-CN" altLang="en-US" sz="2300" b="1">
              <a:solidFill>
                <a:schemeClr val="accent6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65175"/>
            <a:ext cx="5564505" cy="5885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捕捞季节，顶背离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线是蓝色，捕捞季节还在收绿柱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彩柱的后面需要跟上，彩柱延长！</a:t>
            </a:r>
            <a:endParaRPr lang="en-US" altLang="zh-CN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11.</a:t>
            </a:r>
            <a:r>
              <a:rPr lang="zh-CN" altLang="en-US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不要顶着压力位</a:t>
            </a:r>
            <a:r>
              <a:rPr lang="en-US" altLang="zh-CN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+</a:t>
            </a:r>
            <a:r>
              <a:rPr lang="zh-CN" altLang="en-US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量不足，买股票！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3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3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3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3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4365" y="828675"/>
            <a:ext cx="563308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/>
              <a:t>仓位管理，滚动操作！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zh-CN" altLang="en-US" sz="2600" b="1"/>
              <a:t>1.标的优质，行业好，企业好。</a:t>
            </a:r>
            <a:endParaRPr lang="zh-CN" altLang="en-US" sz="2600" b="1"/>
          </a:p>
          <a:p>
            <a:endParaRPr lang="zh-CN" altLang="en-US" sz="2600" b="1"/>
          </a:p>
          <a:p>
            <a:r>
              <a:rPr lang="zh-CN" altLang="en-US" sz="2600" b="1"/>
              <a:t>2.</a:t>
            </a:r>
            <a:r>
              <a:rPr lang="zh-CN" altLang="en-US" sz="2600" b="1">
                <a:solidFill>
                  <a:schemeClr val="accent6"/>
                </a:solidFill>
              </a:rPr>
              <a:t>资金流分析+神奇战法</a:t>
            </a:r>
            <a:r>
              <a:rPr lang="zh-CN" altLang="en-US" sz="2600" b="1"/>
              <a:t>，拿捏买卖点，有风险信号减持，但留下0成本的底仓，等下次买点信号来了再买回去。</a:t>
            </a:r>
            <a:endParaRPr lang="zh-CN" altLang="en-US" sz="2600" b="1"/>
          </a:p>
          <a:p>
            <a:endParaRPr lang="zh-CN" altLang="en-US" sz="2600" b="1"/>
          </a:p>
          <a:p>
            <a:r>
              <a:rPr lang="zh-CN" altLang="en-US" sz="2600" b="1"/>
              <a:t>3.大盘大势，不在下行周期，</a:t>
            </a:r>
            <a:endParaRPr lang="zh-CN" altLang="en-US" sz="2600" b="1"/>
          </a:p>
          <a:p>
            <a:r>
              <a:rPr lang="zh-CN" altLang="en-US" sz="2600" b="1"/>
              <a:t> </a:t>
            </a:r>
            <a:r>
              <a:rPr lang="en-US" altLang="zh-CN" sz="2600" b="1"/>
              <a:t>  </a:t>
            </a:r>
            <a:r>
              <a:rPr lang="zh-CN" altLang="en-US" sz="2600" b="1"/>
              <a:t>在上行或震荡周期中。</a:t>
            </a:r>
            <a:endParaRPr lang="zh-CN" altLang="en-US" sz="2600" b="1"/>
          </a:p>
          <a:p>
            <a:r>
              <a:rPr lang="zh-CN" altLang="en-US" sz="2600" b="1"/>
              <a:t>  </a:t>
            </a:r>
            <a:endParaRPr lang="zh-CN" altLang="en-US" sz="2600" b="1"/>
          </a:p>
          <a:p>
            <a:r>
              <a:rPr lang="zh-CN" altLang="en-US" sz="3000" b="1">
                <a:solidFill>
                  <a:schemeClr val="accent6"/>
                </a:solidFill>
              </a:rPr>
              <a:t>同时符合以上三点！</a:t>
            </a:r>
            <a:endParaRPr lang="zh-CN" altLang="en-US" sz="3000" b="1">
              <a:solidFill>
                <a:schemeClr val="accent6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02145" y="828675"/>
            <a:ext cx="4801870" cy="52311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accent1"/>
                </a:solidFill>
              </a:rPr>
              <a:t>解决操作难点</a:t>
            </a:r>
            <a:endParaRPr lang="zh-CN" altLang="en-US" sz="3600" b="1">
              <a:solidFill>
                <a:schemeClr val="accent1"/>
              </a:solidFill>
            </a:endParaRPr>
          </a:p>
          <a:p>
            <a:endParaRPr lang="zh-CN" altLang="en-US" sz="2600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价格高了，不敢再下手买</a:t>
            </a:r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破掉做价不做势的困局！</a:t>
            </a:r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趋势往上走，不会被落下</a:t>
            </a:r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有筹码会更关注，能及时把握</a:t>
            </a:r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一个周期下来，更理解</a:t>
            </a:r>
            <a:r>
              <a:rPr lang="zh-CN" altLang="en-US" sz="3800" b="1">
                <a:solidFill>
                  <a:schemeClr val="tx2">
                    <a:lumMod val="75000"/>
                    <a:lumOff val="25000"/>
                  </a:schemeClr>
                </a:solidFill>
              </a:rPr>
              <a:t>趋势</a:t>
            </a:r>
            <a:endParaRPr lang="zh-CN" altLang="en-US" sz="38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势不在，就休息！</a:t>
            </a:r>
            <a:endParaRPr lang="zh-CN" altLang="en-US" sz="2600" b="1"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强者视角看：严苛筛选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870" y="595630"/>
            <a:ext cx="542544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  <a:sym typeface="+mn-ea"/>
              </a:rPr>
              <a:t>严苛筛选，优中选优</a:t>
            </a: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! </a:t>
            </a:r>
            <a:endParaRPr lang="en-US" altLang="zh-CN" sz="2000" b="1">
              <a:solidFill>
                <a:schemeClr val="accent1"/>
              </a:solidFill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看着好的机会很多，</a:t>
            </a:r>
            <a:endParaRPr lang="en-US" altLang="zh-CN" sz="2000" b="1"/>
          </a:p>
          <a:p>
            <a:r>
              <a:rPr lang="en-US" altLang="zh-CN" sz="2000" b="1"/>
              <a:t>A</a:t>
            </a:r>
            <a:r>
              <a:rPr lang="zh-CN" altLang="en-US" sz="2000" b="1"/>
              <a:t>股市场真正的好机会较少</a:t>
            </a:r>
            <a:endParaRPr lang="zh-CN" altLang="en-US" sz="2000" b="1"/>
          </a:p>
          <a:p>
            <a:r>
              <a:rPr lang="zh-CN" altLang="en-US" sz="2000" b="1"/>
              <a:t>看着好，不一定是真的好。</a:t>
            </a:r>
            <a:endParaRPr lang="zh-CN" altLang="en-US" sz="2000" b="1"/>
          </a:p>
          <a:p>
            <a:r>
              <a:rPr lang="zh-CN" altLang="en-US" sz="2000" b="1"/>
              <a:t>好机会长什么样子：少而精，小而美！</a:t>
            </a:r>
            <a:endParaRPr lang="zh-CN" altLang="en-US" sz="2000" b="1"/>
          </a:p>
          <a:p>
            <a:endParaRPr lang="en-US" altLang="zh-CN" sz="2000" b="1"/>
          </a:p>
          <a:p>
            <a:r>
              <a:rPr lang="zh-CN" altLang="en-US" sz="2000" b="1">
                <a:solidFill>
                  <a:schemeClr val="accent6"/>
                </a:solidFill>
              </a:rPr>
              <a:t>时间！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站在长时间的角度做有利选择！</a:t>
            </a:r>
            <a:endParaRPr lang="zh-CN" altLang="en-US" sz="2000" b="1">
              <a:solidFill>
                <a:schemeClr val="accent6"/>
              </a:solidFill>
            </a:endParaRPr>
          </a:p>
          <a:p>
            <a:endParaRPr lang="zh-CN" altLang="en-US" sz="2000" b="1"/>
          </a:p>
          <a:p>
            <a:r>
              <a:rPr lang="zh-CN" altLang="en-US" sz="2000" b="1">
                <a:solidFill>
                  <a:srgbClr val="7030A0"/>
                </a:solidFill>
              </a:rPr>
              <a:t>十人投资，七亏，二平，一赚！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/>
              <a:t>好机会出现的几率也如此，</a:t>
            </a:r>
            <a:endParaRPr lang="zh-CN" altLang="en-US" sz="2000" b="1"/>
          </a:p>
          <a:p>
            <a:r>
              <a:rPr lang="zh-CN" altLang="en-US" sz="2000" b="1"/>
              <a:t>大多数是要被淘汰的。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心力有限，慢慢训练，逐步提升</a:t>
            </a:r>
            <a:endParaRPr lang="zh-CN" altLang="en-US" sz="2000" b="1"/>
          </a:p>
          <a:p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</a:rPr>
              <a:t>人不赚让自己心慌的钱</a:t>
            </a:r>
            <a:endParaRPr lang="zh-CN" altLang="en-US" sz="20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</a:rPr>
              <a:t>就是想赚心慌的钱，也赚不到。</a:t>
            </a:r>
            <a:endParaRPr lang="zh-CN" altLang="en-US" sz="2000" b="1">
              <a:solidFill>
                <a:schemeClr val="accent1">
                  <a:lumMod val="75000"/>
                </a:schemeClr>
              </a:solidFill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482715" y="1049655"/>
            <a:ext cx="492633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/>
              <a:t>投资哲学</a:t>
            </a:r>
            <a:r>
              <a:rPr lang="en-US" altLang="zh-CN" sz="2600" b="1"/>
              <a:t>-</a:t>
            </a:r>
            <a:r>
              <a:rPr lang="zh-CN" altLang="en-US" sz="2600" b="1"/>
              <a:t>看透事物</a:t>
            </a:r>
            <a:endParaRPr lang="zh-CN" altLang="en-US" sz="2600" b="1"/>
          </a:p>
          <a:p>
            <a:r>
              <a:rPr lang="zh-CN" altLang="en-US" sz="2600" b="1"/>
              <a:t>细节决定成败，耐心很重要！</a:t>
            </a:r>
            <a:endParaRPr lang="zh-CN" altLang="en-US" sz="2600" b="1"/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5812790" y="2228850"/>
            <a:ext cx="5845810" cy="32886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～2024.12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5160" y="822960"/>
            <a:ext cx="526605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68415" y="822960"/>
            <a:ext cx="5215255" cy="53416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 b="1">
                <a:solidFill>
                  <a:schemeClr val="bg1"/>
                </a:solidFill>
                <a:sym typeface="+mn-ea"/>
              </a:rPr>
              <a:t>61015-</a:t>
            </a:r>
            <a:r>
              <a:rPr lang="zh-CN" altLang="en-US" sz="3900" b="1">
                <a:solidFill>
                  <a:schemeClr val="bg1"/>
                </a:solidFill>
                <a:sym typeface="+mn-ea"/>
              </a:rPr>
              <a:t>标准</a:t>
            </a:r>
            <a:r>
              <a:rPr lang="en-US" altLang="zh-CN" sz="39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en-US" altLang="zh-CN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zh-CN" altLang="en-US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人、企业周期</a:t>
            </a:r>
            <a:endParaRPr lang="zh-CN" altLang="en-US" sz="39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8315" y="857885"/>
            <a:ext cx="4504055" cy="32086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8955" y="1146810"/>
            <a:ext cx="440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4"/>
                </a:solidFill>
              </a:rPr>
              <a:t>6</a:t>
            </a:r>
            <a:r>
              <a:rPr lang="en-US" altLang="zh-CN" sz="2400" b="1">
                <a:solidFill>
                  <a:schemeClr val="accent4"/>
                </a:solidFill>
                <a:sym typeface="+mn-ea"/>
              </a:rPr>
              <a:t>～</a:t>
            </a:r>
            <a:r>
              <a:rPr lang="zh-CN" altLang="en-US" sz="2400">
                <a:solidFill>
                  <a:schemeClr val="accent4"/>
                </a:solidFill>
              </a:rPr>
              <a:t>连续</a:t>
            </a:r>
            <a:r>
              <a:rPr lang="en-US" altLang="zh-CN" sz="2400">
                <a:solidFill>
                  <a:schemeClr val="accent4"/>
                </a:solidFill>
              </a:rPr>
              <a:t>6</a:t>
            </a:r>
            <a:r>
              <a:rPr lang="zh-CN" altLang="en-US" sz="2400">
                <a:solidFill>
                  <a:schemeClr val="accent4"/>
                </a:solidFill>
              </a:rPr>
              <a:t>年，年度净利润递增！</a:t>
            </a:r>
            <a:endParaRPr lang="zh-CN" altLang="en-US" sz="2400">
              <a:solidFill>
                <a:schemeClr val="accent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18785" y="857885"/>
            <a:ext cx="6167755" cy="17164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25820" y="909320"/>
            <a:ext cx="576072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 b="1">
                <a:solidFill>
                  <a:schemeClr val="accent4"/>
                </a:solidFill>
              </a:rPr>
              <a:t>10</a:t>
            </a:r>
            <a:r>
              <a:rPr lang="en-US" altLang="zh-CN" sz="2100" b="1">
                <a:solidFill>
                  <a:schemeClr val="accent4"/>
                </a:solidFill>
              </a:rPr>
              <a:t>～</a:t>
            </a:r>
            <a:r>
              <a:rPr lang="zh-CN" altLang="en-US" sz="2100" b="1">
                <a:solidFill>
                  <a:schemeClr val="accent4"/>
                </a:solidFill>
              </a:rPr>
              <a:t>最近</a:t>
            </a:r>
            <a:r>
              <a:rPr lang="en-US" altLang="zh-CN" sz="2100" b="1">
                <a:solidFill>
                  <a:schemeClr val="accent4"/>
                </a:solidFill>
              </a:rPr>
              <a:t>1</a:t>
            </a:r>
            <a:r>
              <a:rPr lang="zh-CN" altLang="en-US" sz="2100" b="1">
                <a:solidFill>
                  <a:schemeClr val="accent4"/>
                </a:solidFill>
              </a:rPr>
              <a:t>期季报，净利润同比增长</a:t>
            </a:r>
            <a:r>
              <a:rPr lang="en-US" altLang="zh-CN" sz="2100" b="1">
                <a:solidFill>
                  <a:schemeClr val="accent4"/>
                </a:solidFill>
              </a:rPr>
              <a:t>10%</a:t>
            </a:r>
            <a:r>
              <a:rPr lang="zh-CN" altLang="en-US" sz="2100" b="1">
                <a:solidFill>
                  <a:schemeClr val="accent4"/>
                </a:solidFill>
              </a:rPr>
              <a:t>以上</a:t>
            </a:r>
            <a:endParaRPr lang="zh-CN" altLang="en-US" sz="2100" b="1">
              <a:solidFill>
                <a:schemeClr val="accent4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00015" y="3661410"/>
            <a:ext cx="6710680" cy="4000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00015" y="3153410"/>
            <a:ext cx="6711315" cy="5200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83910" y="2647950"/>
            <a:ext cx="5775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/>
                </a:solidFill>
              </a:rPr>
              <a:t>15</a:t>
            </a:r>
            <a:r>
              <a:rPr lang="en-US" altLang="zh-CN" sz="2200" b="1">
                <a:solidFill>
                  <a:schemeClr val="accent4"/>
                </a:solidFill>
                <a:sym typeface="+mn-ea"/>
              </a:rPr>
              <a:t>～</a:t>
            </a:r>
            <a:r>
              <a:rPr lang="zh-CN" altLang="en-US" sz="2200" b="1">
                <a:solidFill>
                  <a:schemeClr val="accent4"/>
                </a:solidFill>
                <a:sym typeface="+mn-ea"/>
              </a:rPr>
              <a:t>连续六年，加权净资产收益率</a:t>
            </a:r>
            <a:r>
              <a:rPr lang="en-US" altLang="zh-CN" sz="2200" b="1">
                <a:solidFill>
                  <a:schemeClr val="accent4"/>
                </a:solidFill>
                <a:sym typeface="+mn-ea"/>
              </a:rPr>
              <a:t>15%</a:t>
            </a:r>
            <a:r>
              <a:rPr lang="zh-CN" altLang="en-US" sz="2200" b="1">
                <a:solidFill>
                  <a:schemeClr val="accent4"/>
                </a:solidFill>
                <a:sym typeface="+mn-ea"/>
              </a:rPr>
              <a:t>以上</a:t>
            </a:r>
            <a:endParaRPr lang="zh-CN" altLang="en-US" sz="2200" b="1">
              <a:solidFill>
                <a:schemeClr val="accent4"/>
              </a:solidFill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9"/>
          <a:stretch>
            <a:fillRect/>
          </a:stretch>
        </p:blipFill>
        <p:spPr>
          <a:xfrm>
            <a:off x="2179955" y="4227195"/>
            <a:ext cx="2800350" cy="1866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799465" y="4653280"/>
            <a:ext cx="11080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人</a:t>
            </a:r>
            <a:endParaRPr lang="zh-CN" altLang="en-US" sz="6000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19420" y="4220210"/>
            <a:ext cx="6149975" cy="18738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643245" y="4653280"/>
            <a:ext cx="1131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300" b="1"/>
              <a:t>企业</a:t>
            </a:r>
            <a:endParaRPr lang="zh-CN" altLang="en-US" sz="3300" b="1"/>
          </a:p>
          <a:p>
            <a:r>
              <a:rPr lang="zh-CN" altLang="en-US" sz="3300" b="1"/>
              <a:t>周期</a:t>
            </a:r>
            <a:endParaRPr lang="zh-CN" altLang="en-US" sz="3300" b="1"/>
          </a:p>
        </p:txBody>
      </p:sp>
    </p:spTree>
    <p:custDataLst>
      <p:tags r:id="rId1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4830" y="1039495"/>
            <a:ext cx="6228715" cy="343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322185" y="1485900"/>
            <a:ext cx="5347335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②中期生命线</a:t>
            </a:r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41020" y="4569460"/>
            <a:ext cx="11109960" cy="202184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①神奇K线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：趋势型择时指标，红绿K线实时反映指数当前的趋势强弱以及择时信号，红色K线为持仓区域，绿色K线为观望趋势。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②中期生命线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：用于判断指数趋势变化的强弱。红色线段代表中期生命线趋势向上，标的走强，有望走出趋势上涨行情；绿色线段代表中期生命线趋势向下，标的走弱，有可能走出趋势下跌行情。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750570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360170"/>
          <a:ext cx="5879465" cy="473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7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机构逻辑分析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794510" y="32385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体系化，层次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分工！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755140" y="1073785"/>
          <a:ext cx="8924290" cy="487108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334510"/>
                <a:gridCol w="4589780"/>
              </a:tblGrid>
              <a:tr h="704215">
                <a:tc gridSpan="2">
                  <a:txBody>
                    <a:bodyPr/>
                    <a:p>
                      <a:pPr lvl="0" indent="0" algn="ctr" ea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800" b="1" spc="13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分析体系</a:t>
                      </a:r>
                      <a:endParaRPr lang="zh-CN" altLang="en-US" sz="2800" b="1" spc="13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cPr marL="82917" marR="82917" marT="41458" marB="4145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</a:lnT>
                    <a:lnB w="9525">
                      <a:solidFill>
                        <a:srgbClr val="B28E4E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tx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明晰趋势，控制仓位</a:t>
                      </a:r>
                      <a:endParaRPr lang="zh-CN" altLang="en-US" sz="2000" b="1" spc="120" dirty="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资金流分析（赛道、行业）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60" dirty="0">
                          <a:solidFill>
                            <a:schemeClr val="tx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找到好的方向</a:t>
                      </a:r>
                      <a:endParaRPr lang="zh-CN" altLang="en-US" sz="2000" b="1" spc="60" dirty="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个股技术分析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60">
                          <a:solidFill>
                            <a:schemeClr val="tx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判断买点与卖点</a:t>
                      </a:r>
                      <a:endParaRPr lang="zh-CN" altLang="en-US" sz="2000" b="1" spc="6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1758950" y="3590925"/>
          <a:ext cx="8924290" cy="487108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334510"/>
                <a:gridCol w="4589780"/>
              </a:tblGrid>
              <a:tr h="704215">
                <a:tc gridSpan="2">
                  <a:txBody>
                    <a:bodyPr/>
                    <a:p>
                      <a:pPr lvl="0" indent="0" algn="ctr" ea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800" b="1" spc="13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投资体系</a:t>
                      </a:r>
                      <a:endParaRPr lang="zh-CN" altLang="en-US" sz="2800" b="1" spc="13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cPr marL="82917" marR="82917" marT="41458" marB="4145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</a:lnT>
                    <a:lnB w="9525">
                      <a:solidFill>
                        <a:srgbClr val="B28E4E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自身整体仓位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tx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不超适配仓位</a:t>
                      </a:r>
                      <a:endParaRPr lang="zh-CN" altLang="en-US" sz="2000" b="1" spc="120" dirty="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风险承受能力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60" dirty="0">
                          <a:solidFill>
                            <a:schemeClr val="tx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家里没矿就消停点</a:t>
                      </a:r>
                      <a:endParaRPr lang="zh-CN" altLang="en-US" sz="2000" b="1" spc="60" dirty="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股票管理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1">
                          <a:sym typeface="+mn-ea"/>
                        </a:rPr>
                        <a:t>0</a:t>
                      </a:r>
                      <a:r>
                        <a:rPr lang="zh-CN" altLang="en-US" sz="2000" b="1">
                          <a:sym typeface="+mn-ea"/>
                        </a:rPr>
                        <a:t>成本底仓，滚动操作！</a:t>
                      </a:r>
                      <a:endParaRPr lang="zh-CN" altLang="en-US" sz="2000" b="1" spc="6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18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2025.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继续反复练习～开启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410970" y="5640705"/>
            <a:ext cx="1532890" cy="477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37360" y="5614670"/>
            <a:ext cx="1243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</a:rPr>
              <a:t>辨别</a:t>
            </a:r>
            <a:endParaRPr lang="zh-CN" altLang="en-US" sz="28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1"/>
            </p:custDataLst>
          </p:nvPr>
        </p:nvSpPr>
        <p:spPr>
          <a:xfrm>
            <a:off x="3331210" y="5640705"/>
            <a:ext cx="1532890" cy="477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3657600" y="5614670"/>
            <a:ext cx="1243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</a:rPr>
              <a:t>辨别</a:t>
            </a:r>
            <a:endParaRPr lang="zh-CN" altLang="en-US" sz="28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5288280" y="5622290"/>
            <a:ext cx="1532890" cy="477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5614670" y="5596255"/>
            <a:ext cx="1243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</a:rPr>
              <a:t>辨别</a:t>
            </a:r>
            <a:endParaRPr lang="zh-CN" altLang="en-US" sz="28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3" name="圆角矩形 12"/>
          <p:cNvSpPr/>
          <p:nvPr>
            <p:custDataLst>
              <p:tags r:id="rId5"/>
            </p:custDataLst>
          </p:nvPr>
        </p:nvSpPr>
        <p:spPr>
          <a:xfrm>
            <a:off x="7245350" y="5622290"/>
            <a:ext cx="1532890" cy="477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571740" y="5596255"/>
            <a:ext cx="1243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</a:rPr>
              <a:t>辨别</a:t>
            </a:r>
            <a:endParaRPr lang="zh-CN" altLang="en-US" sz="28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7"/>
            </p:custDataLst>
          </p:nvPr>
        </p:nvSpPr>
        <p:spPr>
          <a:xfrm>
            <a:off x="9165590" y="5622290"/>
            <a:ext cx="1532890" cy="477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9491980" y="5596255"/>
            <a:ext cx="1243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</a:rPr>
              <a:t>辨别</a:t>
            </a:r>
            <a:endParaRPr lang="zh-CN" altLang="en-US" sz="28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10335" y="5406390"/>
            <a:ext cx="9386570" cy="75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上箭头 17"/>
          <p:cNvSpPr/>
          <p:nvPr/>
        </p:nvSpPr>
        <p:spPr>
          <a:xfrm>
            <a:off x="5909945" y="5120005"/>
            <a:ext cx="367665" cy="476250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9"/>
            </p:custDataLst>
          </p:nvPr>
        </p:nvSpPr>
        <p:spPr>
          <a:xfrm>
            <a:off x="2329815" y="4814570"/>
            <a:ext cx="1532890" cy="4775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659380" y="4766945"/>
            <a:ext cx="99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概念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圆角矩形 22"/>
          <p:cNvSpPr/>
          <p:nvPr>
            <p:custDataLst>
              <p:tags r:id="rId10"/>
            </p:custDataLst>
          </p:nvPr>
        </p:nvSpPr>
        <p:spPr>
          <a:xfrm>
            <a:off x="4192270" y="4817745"/>
            <a:ext cx="1532890" cy="4775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4521835" y="4770120"/>
            <a:ext cx="99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概念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圆角矩形 24"/>
          <p:cNvSpPr/>
          <p:nvPr>
            <p:custDataLst>
              <p:tags r:id="rId12"/>
            </p:custDataLst>
          </p:nvPr>
        </p:nvSpPr>
        <p:spPr>
          <a:xfrm>
            <a:off x="6384290" y="4814570"/>
            <a:ext cx="1532890" cy="4775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6713855" y="4766945"/>
            <a:ext cx="99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概念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圆角矩形 26"/>
          <p:cNvSpPr/>
          <p:nvPr>
            <p:custDataLst>
              <p:tags r:id="rId14"/>
            </p:custDataLst>
          </p:nvPr>
        </p:nvSpPr>
        <p:spPr>
          <a:xfrm>
            <a:off x="8201025" y="4817745"/>
            <a:ext cx="1532890" cy="4775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8530590" y="4770120"/>
            <a:ext cx="99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概念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矩形 28"/>
          <p:cNvSpPr/>
          <p:nvPr>
            <p:custDataLst>
              <p:tags r:id="rId16"/>
            </p:custDataLst>
          </p:nvPr>
        </p:nvSpPr>
        <p:spPr>
          <a:xfrm>
            <a:off x="2330450" y="4660265"/>
            <a:ext cx="7403465" cy="1041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上箭头 29"/>
          <p:cNvSpPr/>
          <p:nvPr>
            <p:custDataLst>
              <p:tags r:id="rId17"/>
            </p:custDataLst>
          </p:nvPr>
        </p:nvSpPr>
        <p:spPr>
          <a:xfrm>
            <a:off x="5900420" y="4418330"/>
            <a:ext cx="367665" cy="504825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>
            <p:custDataLst>
              <p:tags r:id="rId18"/>
            </p:custDataLst>
          </p:nvPr>
        </p:nvSpPr>
        <p:spPr>
          <a:xfrm>
            <a:off x="3208655" y="3930650"/>
            <a:ext cx="1532890" cy="4775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19"/>
            </p:custDataLst>
          </p:nvPr>
        </p:nvSpPr>
        <p:spPr>
          <a:xfrm>
            <a:off x="3538220" y="3883025"/>
            <a:ext cx="99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规则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3" name="圆角矩形 32"/>
          <p:cNvSpPr/>
          <p:nvPr>
            <p:custDataLst>
              <p:tags r:id="rId20"/>
            </p:custDataLst>
          </p:nvPr>
        </p:nvSpPr>
        <p:spPr>
          <a:xfrm>
            <a:off x="5189855" y="3940810"/>
            <a:ext cx="1532890" cy="4775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21"/>
            </p:custDataLst>
          </p:nvPr>
        </p:nvSpPr>
        <p:spPr>
          <a:xfrm>
            <a:off x="5519420" y="3893185"/>
            <a:ext cx="99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规则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5" name="圆角矩形 34"/>
          <p:cNvSpPr/>
          <p:nvPr>
            <p:custDataLst>
              <p:tags r:id="rId22"/>
            </p:custDataLst>
          </p:nvPr>
        </p:nvSpPr>
        <p:spPr>
          <a:xfrm>
            <a:off x="7225665" y="3951605"/>
            <a:ext cx="1532890" cy="4775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>
            <p:custDataLst>
              <p:tags r:id="rId23"/>
            </p:custDataLst>
          </p:nvPr>
        </p:nvSpPr>
        <p:spPr>
          <a:xfrm>
            <a:off x="7555230" y="3903980"/>
            <a:ext cx="997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规则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24"/>
            </p:custDataLst>
          </p:nvPr>
        </p:nvSpPr>
        <p:spPr>
          <a:xfrm>
            <a:off x="3208655" y="3641090"/>
            <a:ext cx="5605780" cy="1041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上箭头 37"/>
          <p:cNvSpPr/>
          <p:nvPr>
            <p:custDataLst>
              <p:tags r:id="rId25"/>
            </p:custDataLst>
          </p:nvPr>
        </p:nvSpPr>
        <p:spPr>
          <a:xfrm>
            <a:off x="5900420" y="3359785"/>
            <a:ext cx="367665" cy="504825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>
            <p:custDataLst>
              <p:tags r:id="rId26"/>
            </p:custDataLst>
          </p:nvPr>
        </p:nvSpPr>
        <p:spPr>
          <a:xfrm>
            <a:off x="5189855" y="2716530"/>
            <a:ext cx="1798955" cy="52514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>
            <p:custDataLst>
              <p:tags r:id="rId27"/>
            </p:custDataLst>
          </p:nvPr>
        </p:nvSpPr>
        <p:spPr>
          <a:xfrm>
            <a:off x="5189855" y="2712720"/>
            <a:ext cx="1798955" cy="512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掌握知识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1" name="圆角矩形 40"/>
          <p:cNvSpPr/>
          <p:nvPr>
            <p:custDataLst>
              <p:tags r:id="rId28"/>
            </p:custDataLst>
          </p:nvPr>
        </p:nvSpPr>
        <p:spPr>
          <a:xfrm>
            <a:off x="5189855" y="1875790"/>
            <a:ext cx="1798955" cy="52514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>
            <p:custDataLst>
              <p:tags r:id="rId29"/>
            </p:custDataLst>
          </p:nvPr>
        </p:nvSpPr>
        <p:spPr>
          <a:xfrm>
            <a:off x="5189855" y="1871980"/>
            <a:ext cx="1798955" cy="512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运用知识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3" name="上箭头 42"/>
          <p:cNvSpPr/>
          <p:nvPr>
            <p:custDataLst>
              <p:tags r:id="rId30"/>
            </p:custDataLst>
          </p:nvPr>
        </p:nvSpPr>
        <p:spPr>
          <a:xfrm>
            <a:off x="5909945" y="2387600"/>
            <a:ext cx="358140" cy="324485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上箭头 43"/>
          <p:cNvSpPr/>
          <p:nvPr>
            <p:custDataLst>
              <p:tags r:id="rId31"/>
            </p:custDataLst>
          </p:nvPr>
        </p:nvSpPr>
        <p:spPr>
          <a:xfrm>
            <a:off x="5900420" y="1602740"/>
            <a:ext cx="358140" cy="324485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4356100" y="922020"/>
            <a:ext cx="3355340" cy="62166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4452620" y="924560"/>
            <a:ext cx="318897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300" b="1">
                <a:latin typeface="思源黑体 CN Heavy" panose="020B0A00000000000000" charset="-122"/>
                <a:ea typeface="思源黑体 CN Heavy" panose="020B0A00000000000000" charset="-122"/>
              </a:rPr>
              <a:t>真的，会了战法</a:t>
            </a:r>
            <a:endParaRPr lang="zh-CN" altLang="en-US" sz="33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8056245" y="1108710"/>
            <a:ext cx="3798570" cy="239268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393700" y="1108710"/>
            <a:ext cx="3798570" cy="2392680"/>
          </a:xfrm>
          <a:prstGeom prst="rect">
            <a:avLst/>
          </a:prstGeom>
        </p:spPr>
      </p:pic>
    </p:spTree>
    <p:custDataLst>
      <p:tags r:id="rId3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资金流！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4825" y="972820"/>
            <a:ext cx="6377305" cy="50596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87540" y="972820"/>
            <a:ext cx="4794885" cy="5059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/>
              <a:t>两大要素：</a:t>
            </a:r>
            <a:endParaRPr lang="zh-CN" altLang="en-US" sz="3200" b="1"/>
          </a:p>
          <a:p>
            <a:endParaRPr lang="zh-CN" altLang="en-US" sz="3200" b="1"/>
          </a:p>
          <a:p>
            <a:r>
              <a:rPr lang="zh-CN" altLang="en-US" sz="3200" b="1"/>
              <a:t>时间！</a:t>
            </a:r>
            <a:endParaRPr lang="zh-CN" altLang="en-US" sz="3200" b="1"/>
          </a:p>
          <a:p>
            <a:endParaRPr lang="zh-CN" altLang="en-US" sz="3200" b="1"/>
          </a:p>
          <a:p>
            <a:r>
              <a:rPr lang="zh-CN" altLang="en-US" sz="3200" b="1"/>
              <a:t>变化！</a:t>
            </a:r>
            <a:endParaRPr lang="zh-CN" altLang="en-US" sz="3200" b="1"/>
          </a:p>
          <a:p>
            <a:endParaRPr lang="zh-CN" altLang="en-US" b="1"/>
          </a:p>
          <a:p>
            <a:endParaRPr lang="zh-CN" altLang="en-US" sz="3200" b="1"/>
          </a:p>
          <a:p>
            <a:r>
              <a:rPr lang="zh-CN" altLang="en-US" sz="3200" b="1"/>
              <a:t>结果：发现资金流持续性！</a:t>
            </a:r>
            <a:endParaRPr lang="zh-CN" altLang="en-US" sz="3200" b="1"/>
          </a:p>
          <a:p>
            <a:r>
              <a:rPr lang="en-US" altLang="zh-CN" sz="3200" b="1"/>
              <a:t>                 </a:t>
            </a:r>
            <a:endParaRPr lang="en-US" altLang="zh-CN" sz="3200" b="1"/>
          </a:p>
          <a:p>
            <a:r>
              <a:rPr lang="en-US" altLang="zh-CN" sz="3200" b="1"/>
              <a:t>          </a:t>
            </a:r>
            <a:r>
              <a:rPr lang="en-US" altLang="zh-CN" sz="3200" b="1">
                <a:solidFill>
                  <a:srgbClr val="FF0000"/>
                </a:solidFill>
              </a:rPr>
              <a:t> </a:t>
            </a:r>
            <a:r>
              <a:rPr lang="zh-CN" altLang="en-US" sz="3200" b="1">
                <a:solidFill>
                  <a:srgbClr val="FF0000"/>
                </a:solidFill>
              </a:rPr>
              <a:t>机会！！！</a:t>
            </a: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en-US" altLang="zh-CN"/>
              <a:t>       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如何卡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—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5155" y="895985"/>
            <a:ext cx="7536180" cy="506603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314055" y="1097915"/>
            <a:ext cx="3498215" cy="4231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9:42              6941W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  9:52              1.23Y</a:t>
            </a:r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10:04              1.52Y </a:t>
            </a:r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10:14             1.64Y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11:17               2.59Y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......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如何卡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—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83880" y="1405255"/>
            <a:ext cx="3498215" cy="4231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9:41              781W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9:49              8481W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9:57              7568W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10:08              1.8Y </a:t>
            </a:r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10:15               2.33Y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10:24               2.58Y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10:45               2.60Y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......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4040" y="1019175"/>
            <a:ext cx="7232650" cy="49885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如何卡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—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13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83880" y="1405255"/>
            <a:ext cx="3498215" cy="41382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9:33              7721W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9:36              7402W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9:40              1.12Y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 9:44             3125W</a:t>
            </a:r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 9:47           47W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 9:48               -40W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......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9115" y="908050"/>
            <a:ext cx="7523480" cy="5213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52870" y="986790"/>
            <a:ext cx="5231130" cy="4890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9905" y="986790"/>
            <a:ext cx="5734050" cy="3429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4825" y="4418330"/>
            <a:ext cx="5739130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/>
              <a:t>资金流</a:t>
            </a:r>
            <a:r>
              <a:rPr lang="zh-CN" altLang="en-US" sz="2000" b="1"/>
              <a:t>～汽车爬坡的油门</a:t>
            </a:r>
            <a:endParaRPr lang="zh-CN" altLang="en-US" sz="2000" b="1"/>
          </a:p>
          <a:p>
            <a:r>
              <a:rPr lang="en-US" altLang="zh-CN" sz="2000" b="1"/>
              <a:t>               ～</a:t>
            </a:r>
            <a:r>
              <a:rPr lang="zh-CN" altLang="en-US" sz="2000" b="1"/>
              <a:t>喷泉向上的水压</a:t>
            </a:r>
            <a:r>
              <a:rPr lang="en-US" altLang="zh-CN" sz="2000" b="1"/>
              <a:t>          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油门小了不会原地停留</a:t>
            </a:r>
            <a:r>
              <a:rPr lang="en-US" altLang="zh-CN" sz="2000" b="1"/>
              <a:t>→</a:t>
            </a:r>
            <a:r>
              <a:rPr lang="zh-CN" altLang="en-US" sz="2000" b="1"/>
              <a:t>它会向下溜车</a:t>
            </a:r>
            <a:endParaRPr lang="zh-CN" altLang="en-US" sz="2000" b="1"/>
          </a:p>
          <a:p>
            <a:r>
              <a:rPr lang="zh-CN" altLang="en-US" sz="2000" b="1"/>
              <a:t>水压小了水柱不会保持高度</a:t>
            </a:r>
            <a:r>
              <a:rPr lang="en-US" altLang="zh-CN" sz="2000" b="1">
                <a:sym typeface="+mn-ea"/>
              </a:rPr>
              <a:t>→</a:t>
            </a:r>
            <a:r>
              <a:rPr lang="zh-CN" altLang="en-US" sz="2000" b="1"/>
              <a:t>它会降低高度</a:t>
            </a:r>
            <a:endParaRPr lang="zh-CN" altLang="en-US" sz="2000" b="1"/>
          </a:p>
        </p:txBody>
      </p:sp>
    </p:spTree>
    <p:custDataLst>
      <p:tags r:id="rId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资金流分析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12.13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4890" y="842010"/>
            <a:ext cx="9992995" cy="5297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431290" y="1208405"/>
            <a:ext cx="931799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③神奇色阶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：用于判断趋势和量能变化，动态捕捉指数短中长期的趋势变化，揭示当前市场量能的变化情况。</a:t>
            </a:r>
            <a:endParaRPr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第一条色阶代表市场短期趋势，红色代表趋势向上，灰色代表趋势震荡，绿色代表趋势向下；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第二条色阶代表市场中期趋势，红色代表趋势向上，灰色代表趋势震荡，绿色代表趋势向下；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第三条色阶代表市场长期趋势，红色代表趋势向上，灰色代表趋势震荡，绿色代表趋势向下；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第四条色阶代表市场量的势能，红色代表市场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向好，绿色代表市场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萎靡。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5715" y="3936365"/>
            <a:ext cx="9706610" cy="2111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用户客观评价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2445" y="892810"/>
            <a:ext cx="5683885" cy="276479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4000500"/>
            <a:ext cx="5695950" cy="187706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80480" y="831850"/>
            <a:ext cx="5257800" cy="340995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819900" y="4184015"/>
            <a:ext cx="52438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上海易学堂，北京，天津，前后学费十来万！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不如在经传买小额神奇色阶，学神奇战法！！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380480" y="4963795"/>
            <a:ext cx="5257800" cy="12268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资金流分析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12.10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3100" y="806450"/>
            <a:ext cx="4612640" cy="30784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99885" y="833120"/>
            <a:ext cx="4797425" cy="3075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473190" y="3143250"/>
            <a:ext cx="5230495" cy="303593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75945" y="3107055"/>
            <a:ext cx="4807585" cy="307149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小马过河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12.11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57065" y="1293495"/>
            <a:ext cx="7368540" cy="427164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8635" y="1071245"/>
            <a:ext cx="3681095" cy="215392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6890" y="3429000"/>
            <a:ext cx="3672205" cy="260223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如何能学的好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12.20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9270" y="1604645"/>
            <a:ext cx="5417820" cy="37242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62700" y="1604645"/>
            <a:ext cx="5304790" cy="37242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资金流分析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12.11 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4565" y="852805"/>
            <a:ext cx="3863340" cy="29146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53225" y="852805"/>
            <a:ext cx="4309110" cy="302641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27800" y="3068955"/>
            <a:ext cx="4806315" cy="310769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27710" y="3068955"/>
            <a:ext cx="4337050" cy="31127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344170" y="6428105"/>
            <a:ext cx="1111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风险提示：观点基于软件数据和理论模型分析，仅供参考，不构成投资建议，市场有风险，投资需谨慎！</a:t>
            </a:r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478473" y="2245408"/>
            <a:ext cx="2759540" cy="7431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初期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.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行情第一波</a:t>
            </a:r>
            <a:endParaRPr lang="zh-CN" altLang="en-US" sz="24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78800" y="3083230"/>
            <a:ext cx="3316560" cy="11146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明星战法</a:t>
            </a:r>
            <a:r>
              <a:rPr lang="zh-CN" altLang="en-US" sz="1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：神奇全红、神奇金叉、神奇三板斧</a:t>
            </a:r>
            <a:r>
              <a:rPr lang="en-US" altLang="zh-CN" sz="1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</a:t>
            </a:r>
            <a:r>
              <a:rPr lang="en-US" altLang="zh-CN" sz="23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[</a:t>
            </a:r>
            <a:r>
              <a:rPr lang="zh-CN" altLang="en-US" sz="23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第一时间</a:t>
            </a:r>
            <a:r>
              <a:rPr lang="en-US" altLang="zh-CN" sz="23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]</a:t>
            </a:r>
            <a:endParaRPr lang="en-US" altLang="zh-CN" sz="23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3" name="椭圆 122"/>
          <p:cNvSpPr/>
          <p:nvPr>
            <p:custDataLst>
              <p:tags r:id="rId5"/>
            </p:custDataLst>
          </p:nvPr>
        </p:nvSpPr>
        <p:spPr>
          <a:xfrm>
            <a:off x="3507348" y="2654326"/>
            <a:ext cx="270646" cy="26999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/>
          <p:cNvSpPr/>
          <p:nvPr>
            <p:custDataLst>
              <p:tags r:id="rId6"/>
            </p:custDataLst>
          </p:nvPr>
        </p:nvSpPr>
        <p:spPr>
          <a:xfrm>
            <a:off x="3596472" y="2742794"/>
            <a:ext cx="93055" cy="930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/>
          <p:cNvCxnSpPr/>
          <p:nvPr>
            <p:custDataLst>
              <p:tags r:id="rId7"/>
            </p:custDataLst>
          </p:nvPr>
        </p:nvCxnSpPr>
        <p:spPr>
          <a:xfrm>
            <a:off x="3234737" y="2789976"/>
            <a:ext cx="272612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8864566" y="740071"/>
            <a:ext cx="2759540" cy="7431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第</a:t>
            </a:r>
            <a:r>
              <a:rPr lang="en-US" altLang="zh-CN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或第</a:t>
            </a:r>
            <a:r>
              <a:rPr lang="en-US" altLang="zh-CN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波行情</a:t>
            </a:r>
            <a:endParaRPr lang="zh-CN" altLang="en-US" sz="24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7929442" y="1473213"/>
            <a:ext cx="3768528" cy="11146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明星战法：</a:t>
            </a:r>
            <a:r>
              <a:rPr lang="en-US" altLang="zh-CN" sz="1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</a:t>
            </a:r>
            <a:r>
              <a:rPr lang="zh-CN" altLang="en-US" sz="1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神奇回档、神奇上升</a:t>
            </a:r>
            <a:endParaRPr lang="zh-CN" altLang="en-US" sz="1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神奇通道。</a:t>
            </a:r>
            <a:r>
              <a:rPr lang="zh-CN" altLang="en-US" sz="23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[第一时间]</a:t>
            </a:r>
            <a:endParaRPr lang="zh-CN" altLang="en-US" sz="1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自选条件：</a:t>
            </a: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四阶全红、神奇K线红、</a:t>
            </a:r>
            <a:endParaRPr lang="zh-CN" altLang="en-US" sz="1600">
              <a:solidFill>
                <a:schemeClr val="accent5">
                  <a:lumMod val="50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中期生命线红、KDJ金叉、MACD金叉</a:t>
            </a:r>
            <a:endParaRPr lang="zh-CN" altLang="en-US" sz="1600">
              <a:solidFill>
                <a:schemeClr val="accent5">
                  <a:lumMod val="50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B</a:t>
            </a:r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点回档金叉、上升回档、上升通道</a:t>
            </a:r>
            <a:endParaRPr lang="zh-CN" altLang="en-US">
              <a:solidFill>
                <a:schemeClr val="accent5">
                  <a:lumMod val="50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10"/>
            </p:custDataLst>
          </p:nvPr>
        </p:nvSpPr>
        <p:spPr>
          <a:xfrm>
            <a:off x="8311478" y="1175066"/>
            <a:ext cx="270646" cy="270646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11"/>
            </p:custDataLst>
          </p:nvPr>
        </p:nvSpPr>
        <p:spPr>
          <a:xfrm>
            <a:off x="8399946" y="1253886"/>
            <a:ext cx="93710" cy="937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12"/>
            </p:custDataLst>
          </p:nvPr>
        </p:nvCxnSpPr>
        <p:spPr>
          <a:xfrm>
            <a:off x="8582124" y="1301068"/>
            <a:ext cx="273267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>
            <p:custDataLst>
              <p:tags r:id="rId13"/>
            </p:custDataLst>
          </p:nvPr>
        </p:nvSpPr>
        <p:spPr>
          <a:xfrm>
            <a:off x="8870463" y="3537693"/>
            <a:ext cx="2759540" cy="7431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弱势行情</a:t>
            </a:r>
            <a:endParaRPr lang="zh-CN" altLang="en-US" sz="2400" b="1" dirty="0">
              <a:solidFill>
                <a:schemeClr val="accent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4"/>
            </p:custDataLst>
          </p:nvPr>
        </p:nvSpPr>
        <p:spPr>
          <a:xfrm>
            <a:off x="8493983" y="4243207"/>
            <a:ext cx="3136347" cy="11146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不用明星战法（都不符合）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自选条件：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一四阶红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线红、中期生命线红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KDJ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金叉，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MACD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金叉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三板斧、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B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点买入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116" name="椭圆 115"/>
          <p:cNvSpPr/>
          <p:nvPr>
            <p:custDataLst>
              <p:tags r:id="rId15"/>
            </p:custDataLst>
          </p:nvPr>
        </p:nvSpPr>
        <p:spPr>
          <a:xfrm>
            <a:off x="8317376" y="3932194"/>
            <a:ext cx="270646" cy="270646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/>
          <p:cNvSpPr/>
          <p:nvPr>
            <p:custDataLst>
              <p:tags r:id="rId16"/>
            </p:custDataLst>
          </p:nvPr>
        </p:nvSpPr>
        <p:spPr>
          <a:xfrm>
            <a:off x="8405844" y="4020662"/>
            <a:ext cx="93710" cy="937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8" name="直接连接符 117"/>
          <p:cNvCxnSpPr/>
          <p:nvPr>
            <p:custDataLst>
              <p:tags r:id="rId17"/>
            </p:custDataLst>
          </p:nvPr>
        </p:nvCxnSpPr>
        <p:spPr>
          <a:xfrm>
            <a:off x="8588022" y="4067845"/>
            <a:ext cx="273267" cy="0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53"/>
          <p:cNvSpPr/>
          <p:nvPr>
            <p:custDataLst>
              <p:tags r:id="rId18"/>
            </p:custDataLst>
          </p:nvPr>
        </p:nvSpPr>
        <p:spPr>
          <a:xfrm rot="14340000">
            <a:off x="4165942" y="1391530"/>
            <a:ext cx="1739867" cy="2613404"/>
          </a:xfrm>
          <a:custGeom>
            <a:avLst/>
            <a:gdLst>
              <a:gd name="connsiteX0" fmla="*/ 1194374 w 1477168"/>
              <a:gd name="connsiteY0" fmla="*/ 759029 h 2218581"/>
              <a:gd name="connsiteX1" fmla="*/ 1315025 w 1477168"/>
              <a:gd name="connsiteY1" fmla="*/ 2026250 h 2218581"/>
              <a:gd name="connsiteX2" fmla="*/ 1306421 w 1477168"/>
              <a:gd name="connsiteY2" fmla="*/ 2046993 h 2218581"/>
              <a:gd name="connsiteX3" fmla="*/ 1477168 w 1477168"/>
              <a:gd name="connsiteY3" fmla="*/ 2217740 h 2218581"/>
              <a:gd name="connsiteX4" fmla="*/ 1232722 w 1477168"/>
              <a:gd name="connsiteY4" fmla="*/ 2217740 h 2218581"/>
              <a:gd name="connsiteX5" fmla="*/ 1232262 w 1477168"/>
              <a:gd name="connsiteY5" fmla="*/ 2218580 h 2218581"/>
              <a:gd name="connsiteX6" fmla="*/ 159733 w 1477168"/>
              <a:gd name="connsiteY6" fmla="*/ 2218581 h 2218581"/>
              <a:gd name="connsiteX7" fmla="*/ 165022 w 1477168"/>
              <a:gd name="connsiteY7" fmla="*/ 2217106 h 2218581"/>
              <a:gd name="connsiteX8" fmla="*/ 313454 w 1477168"/>
              <a:gd name="connsiteY8" fmla="*/ 2150262 h 2218581"/>
              <a:gd name="connsiteX9" fmla="*/ 607618 w 1477168"/>
              <a:gd name="connsiteY9" fmla="*/ 1052424 h 2218581"/>
              <a:gd name="connsiteX10" fmla="*/ 607607 w 1477168"/>
              <a:gd name="connsiteY10" fmla="*/ 1052407 h 2218581"/>
              <a:gd name="connsiteX11" fmla="*/ 0 w 1477168"/>
              <a:gd name="connsiteY11" fmla="*/ 0 h 2218581"/>
              <a:gd name="connsiteX12" fmla="*/ 121078 w 1477168"/>
              <a:gd name="connsiteY12" fmla="*/ 14413 h 2218581"/>
              <a:gd name="connsiteX13" fmla="*/ 1194374 w 1477168"/>
              <a:gd name="connsiteY13" fmla="*/ 759029 h 221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77168" h="2218581">
                <a:moveTo>
                  <a:pt x="1194374" y="759029"/>
                </a:moveTo>
                <a:cubicBezTo>
                  <a:pt x="1425601" y="1159525"/>
                  <a:pt x="1455333" y="1621061"/>
                  <a:pt x="1315025" y="2026250"/>
                </a:cubicBezTo>
                <a:lnTo>
                  <a:pt x="1306421" y="2046993"/>
                </a:lnTo>
                <a:lnTo>
                  <a:pt x="1477168" y="2217740"/>
                </a:lnTo>
                <a:lnTo>
                  <a:pt x="1232722" y="2217740"/>
                </a:lnTo>
                <a:lnTo>
                  <a:pt x="1232262" y="2218580"/>
                </a:lnTo>
                <a:lnTo>
                  <a:pt x="159733" y="2218581"/>
                </a:lnTo>
                <a:lnTo>
                  <a:pt x="165022" y="2217106"/>
                </a:lnTo>
                <a:cubicBezTo>
                  <a:pt x="215682" y="2200219"/>
                  <a:pt x="265405" y="2178003"/>
                  <a:pt x="313454" y="2150262"/>
                </a:cubicBezTo>
                <a:cubicBezTo>
                  <a:pt x="697845" y="1928334"/>
                  <a:pt x="829547" y="1436815"/>
                  <a:pt x="607618" y="1052424"/>
                </a:cubicBezTo>
                <a:lnTo>
                  <a:pt x="607607" y="1052407"/>
                </a:lnTo>
                <a:lnTo>
                  <a:pt x="0" y="0"/>
                </a:lnTo>
                <a:lnTo>
                  <a:pt x="121078" y="14413"/>
                </a:lnTo>
                <a:cubicBezTo>
                  <a:pt x="556197" y="87477"/>
                  <a:pt x="956542" y="347091"/>
                  <a:pt x="1194374" y="7590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107950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52" name="任意多边形: 形状 51"/>
          <p:cNvSpPr/>
          <p:nvPr>
            <p:custDataLst>
              <p:tags r:id="rId19"/>
            </p:custDataLst>
          </p:nvPr>
        </p:nvSpPr>
        <p:spPr>
          <a:xfrm rot="3540000">
            <a:off x="4946425" y="2234923"/>
            <a:ext cx="2463358" cy="1159642"/>
          </a:xfrm>
          <a:custGeom>
            <a:avLst/>
            <a:gdLst>
              <a:gd name="connsiteX0" fmla="*/ 925268 w 2089928"/>
              <a:gd name="connsiteY0" fmla="*/ 89297 h 978915"/>
              <a:gd name="connsiteX1" fmla="*/ 922762 w 2089928"/>
              <a:gd name="connsiteY1" fmla="*/ 90302 h 978915"/>
              <a:gd name="connsiteX2" fmla="*/ 918793 w 2089928"/>
              <a:gd name="connsiteY2" fmla="*/ 92812 h 978915"/>
              <a:gd name="connsiteX3" fmla="*/ 1286254 w 2089928"/>
              <a:gd name="connsiteY3" fmla="*/ 0 h 978915"/>
              <a:gd name="connsiteX4" fmla="*/ 2089928 w 2089928"/>
              <a:gd name="connsiteY4" fmla="*/ 803673 h 978915"/>
              <a:gd name="connsiteX5" fmla="*/ 2073600 w 2089928"/>
              <a:gd name="connsiteY5" fmla="*/ 965641 h 978915"/>
              <a:gd name="connsiteX6" fmla="*/ 2072233 w 2089928"/>
              <a:gd name="connsiteY6" fmla="*/ 970959 h 978915"/>
              <a:gd name="connsiteX7" fmla="*/ 2067639 w 2089928"/>
              <a:gd name="connsiteY7" fmla="*/ 978915 h 978915"/>
              <a:gd name="connsiteX8" fmla="*/ 2071597 w 2089928"/>
              <a:gd name="connsiteY8" fmla="*/ 952976 h 978915"/>
              <a:gd name="connsiteX9" fmla="*/ 2075469 w 2089928"/>
              <a:gd name="connsiteY9" fmla="*/ 876301 h 978915"/>
              <a:gd name="connsiteX10" fmla="*/ 1402220 w 2089928"/>
              <a:gd name="connsiteY10" fmla="*/ 130249 h 978915"/>
              <a:gd name="connsiteX11" fmla="*/ 1339758 w 2089928"/>
              <a:gd name="connsiteY11" fmla="*/ 127095 h 978915"/>
              <a:gd name="connsiteX12" fmla="*/ 861338 w 2089928"/>
              <a:gd name="connsiteY12" fmla="*/ 123997 h 978915"/>
              <a:gd name="connsiteX13" fmla="*/ 0 w 2089928"/>
              <a:gd name="connsiteY13" fmla="*/ 123997 h 978915"/>
              <a:gd name="connsiteX14" fmla="*/ 58278 w 2089928"/>
              <a:gd name="connsiteY14" fmla="*/ 22604 h 978915"/>
              <a:gd name="connsiteX15" fmla="*/ 73401 w 2089928"/>
              <a:gd name="connsiteY15" fmla="*/ 2381 h 978915"/>
              <a:gd name="connsiteX16" fmla="*/ 1239101 w 2089928"/>
              <a:gd name="connsiteY16" fmla="*/ 2381 h 97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9928" h="978915">
                <a:moveTo>
                  <a:pt x="925268" y="89297"/>
                </a:moveTo>
                <a:lnTo>
                  <a:pt x="922762" y="90302"/>
                </a:lnTo>
                <a:lnTo>
                  <a:pt x="918793" y="92812"/>
                </a:lnTo>
                <a:close/>
                <a:moveTo>
                  <a:pt x="1286254" y="0"/>
                </a:moveTo>
                <a:cubicBezTo>
                  <a:pt x="1730111" y="0"/>
                  <a:pt x="2089928" y="359817"/>
                  <a:pt x="2089928" y="803673"/>
                </a:cubicBezTo>
                <a:cubicBezTo>
                  <a:pt x="2089928" y="859155"/>
                  <a:pt x="2084306" y="913324"/>
                  <a:pt x="2073600" y="965641"/>
                </a:cubicBezTo>
                <a:lnTo>
                  <a:pt x="2072233" y="970959"/>
                </a:lnTo>
                <a:lnTo>
                  <a:pt x="2067639" y="978915"/>
                </a:lnTo>
                <a:lnTo>
                  <a:pt x="2071597" y="952976"/>
                </a:lnTo>
                <a:cubicBezTo>
                  <a:pt x="2074157" y="927766"/>
                  <a:pt x="2075469" y="902187"/>
                  <a:pt x="2075469" y="876301"/>
                </a:cubicBezTo>
                <a:cubicBezTo>
                  <a:pt x="2075469" y="488015"/>
                  <a:pt x="1780375" y="168653"/>
                  <a:pt x="1402220" y="130249"/>
                </a:cubicBezTo>
                <a:lnTo>
                  <a:pt x="1339758" y="127095"/>
                </a:lnTo>
                <a:lnTo>
                  <a:pt x="861338" y="123997"/>
                </a:lnTo>
                <a:lnTo>
                  <a:pt x="0" y="123997"/>
                </a:lnTo>
                <a:lnTo>
                  <a:pt x="58278" y="22604"/>
                </a:lnTo>
                <a:lnTo>
                  <a:pt x="73401" y="2381"/>
                </a:lnTo>
                <a:lnTo>
                  <a:pt x="1239101" y="23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7" name="任意多边形: 形状 53"/>
          <p:cNvSpPr/>
          <p:nvPr>
            <p:custDataLst>
              <p:tags r:id="rId20"/>
            </p:custDataLst>
          </p:nvPr>
        </p:nvSpPr>
        <p:spPr>
          <a:xfrm rot="21540000">
            <a:off x="6100438" y="1521282"/>
            <a:ext cx="1739867" cy="2613404"/>
          </a:xfrm>
          <a:custGeom>
            <a:avLst/>
            <a:gdLst>
              <a:gd name="connsiteX0" fmla="*/ 1194374 w 1477168"/>
              <a:gd name="connsiteY0" fmla="*/ 759029 h 2218581"/>
              <a:gd name="connsiteX1" fmla="*/ 1315025 w 1477168"/>
              <a:gd name="connsiteY1" fmla="*/ 2026250 h 2218581"/>
              <a:gd name="connsiteX2" fmla="*/ 1306421 w 1477168"/>
              <a:gd name="connsiteY2" fmla="*/ 2046993 h 2218581"/>
              <a:gd name="connsiteX3" fmla="*/ 1477168 w 1477168"/>
              <a:gd name="connsiteY3" fmla="*/ 2217740 h 2218581"/>
              <a:gd name="connsiteX4" fmla="*/ 1232722 w 1477168"/>
              <a:gd name="connsiteY4" fmla="*/ 2217740 h 2218581"/>
              <a:gd name="connsiteX5" fmla="*/ 1232262 w 1477168"/>
              <a:gd name="connsiteY5" fmla="*/ 2218580 h 2218581"/>
              <a:gd name="connsiteX6" fmla="*/ 159733 w 1477168"/>
              <a:gd name="connsiteY6" fmla="*/ 2218581 h 2218581"/>
              <a:gd name="connsiteX7" fmla="*/ 165022 w 1477168"/>
              <a:gd name="connsiteY7" fmla="*/ 2217106 h 2218581"/>
              <a:gd name="connsiteX8" fmla="*/ 313454 w 1477168"/>
              <a:gd name="connsiteY8" fmla="*/ 2150262 h 2218581"/>
              <a:gd name="connsiteX9" fmla="*/ 607618 w 1477168"/>
              <a:gd name="connsiteY9" fmla="*/ 1052424 h 2218581"/>
              <a:gd name="connsiteX10" fmla="*/ 607607 w 1477168"/>
              <a:gd name="connsiteY10" fmla="*/ 1052407 h 2218581"/>
              <a:gd name="connsiteX11" fmla="*/ 0 w 1477168"/>
              <a:gd name="connsiteY11" fmla="*/ 0 h 2218581"/>
              <a:gd name="connsiteX12" fmla="*/ 121078 w 1477168"/>
              <a:gd name="connsiteY12" fmla="*/ 14413 h 2218581"/>
              <a:gd name="connsiteX13" fmla="*/ 1194374 w 1477168"/>
              <a:gd name="connsiteY13" fmla="*/ 759029 h 221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77168" h="2218581">
                <a:moveTo>
                  <a:pt x="1194374" y="759029"/>
                </a:moveTo>
                <a:cubicBezTo>
                  <a:pt x="1425601" y="1159525"/>
                  <a:pt x="1455333" y="1621061"/>
                  <a:pt x="1315025" y="2026250"/>
                </a:cubicBezTo>
                <a:lnTo>
                  <a:pt x="1306421" y="2046993"/>
                </a:lnTo>
                <a:lnTo>
                  <a:pt x="1477168" y="2217740"/>
                </a:lnTo>
                <a:lnTo>
                  <a:pt x="1232722" y="2217740"/>
                </a:lnTo>
                <a:lnTo>
                  <a:pt x="1232262" y="2218580"/>
                </a:lnTo>
                <a:lnTo>
                  <a:pt x="159733" y="2218581"/>
                </a:lnTo>
                <a:lnTo>
                  <a:pt x="165022" y="2217106"/>
                </a:lnTo>
                <a:cubicBezTo>
                  <a:pt x="215682" y="2200219"/>
                  <a:pt x="265405" y="2178003"/>
                  <a:pt x="313454" y="2150262"/>
                </a:cubicBezTo>
                <a:cubicBezTo>
                  <a:pt x="697845" y="1928334"/>
                  <a:pt x="829547" y="1436815"/>
                  <a:pt x="607618" y="1052424"/>
                </a:cubicBezTo>
                <a:lnTo>
                  <a:pt x="607607" y="1052407"/>
                </a:lnTo>
                <a:lnTo>
                  <a:pt x="0" y="0"/>
                </a:lnTo>
                <a:lnTo>
                  <a:pt x="121078" y="14413"/>
                </a:lnTo>
                <a:cubicBezTo>
                  <a:pt x="556197" y="87477"/>
                  <a:pt x="956542" y="347091"/>
                  <a:pt x="1194374" y="75902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107950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19" name="任意多边形: 形状 51"/>
          <p:cNvSpPr/>
          <p:nvPr>
            <p:custDataLst>
              <p:tags r:id="rId21"/>
            </p:custDataLst>
          </p:nvPr>
        </p:nvSpPr>
        <p:spPr>
          <a:xfrm rot="10740000">
            <a:off x="5074212" y="3181201"/>
            <a:ext cx="2462331" cy="1152845"/>
          </a:xfrm>
          <a:custGeom>
            <a:avLst/>
            <a:gdLst>
              <a:gd name="connsiteX0" fmla="*/ 925268 w 2089928"/>
              <a:gd name="connsiteY0" fmla="*/ 89297 h 978915"/>
              <a:gd name="connsiteX1" fmla="*/ 922762 w 2089928"/>
              <a:gd name="connsiteY1" fmla="*/ 90302 h 978915"/>
              <a:gd name="connsiteX2" fmla="*/ 918793 w 2089928"/>
              <a:gd name="connsiteY2" fmla="*/ 92812 h 978915"/>
              <a:gd name="connsiteX3" fmla="*/ 1286254 w 2089928"/>
              <a:gd name="connsiteY3" fmla="*/ 0 h 978915"/>
              <a:gd name="connsiteX4" fmla="*/ 2089928 w 2089928"/>
              <a:gd name="connsiteY4" fmla="*/ 803673 h 978915"/>
              <a:gd name="connsiteX5" fmla="*/ 2073600 w 2089928"/>
              <a:gd name="connsiteY5" fmla="*/ 965641 h 978915"/>
              <a:gd name="connsiteX6" fmla="*/ 2072233 w 2089928"/>
              <a:gd name="connsiteY6" fmla="*/ 970959 h 978915"/>
              <a:gd name="connsiteX7" fmla="*/ 2067639 w 2089928"/>
              <a:gd name="connsiteY7" fmla="*/ 978915 h 978915"/>
              <a:gd name="connsiteX8" fmla="*/ 2071597 w 2089928"/>
              <a:gd name="connsiteY8" fmla="*/ 952976 h 978915"/>
              <a:gd name="connsiteX9" fmla="*/ 2075469 w 2089928"/>
              <a:gd name="connsiteY9" fmla="*/ 876301 h 978915"/>
              <a:gd name="connsiteX10" fmla="*/ 1402220 w 2089928"/>
              <a:gd name="connsiteY10" fmla="*/ 130249 h 978915"/>
              <a:gd name="connsiteX11" fmla="*/ 1339758 w 2089928"/>
              <a:gd name="connsiteY11" fmla="*/ 127095 h 978915"/>
              <a:gd name="connsiteX12" fmla="*/ 861338 w 2089928"/>
              <a:gd name="connsiteY12" fmla="*/ 123997 h 978915"/>
              <a:gd name="connsiteX13" fmla="*/ 0 w 2089928"/>
              <a:gd name="connsiteY13" fmla="*/ 123997 h 978915"/>
              <a:gd name="connsiteX14" fmla="*/ 58278 w 2089928"/>
              <a:gd name="connsiteY14" fmla="*/ 22604 h 978915"/>
              <a:gd name="connsiteX15" fmla="*/ 73401 w 2089928"/>
              <a:gd name="connsiteY15" fmla="*/ 2381 h 978915"/>
              <a:gd name="connsiteX16" fmla="*/ 1239101 w 2089928"/>
              <a:gd name="connsiteY16" fmla="*/ 2381 h 97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9928" h="978915">
                <a:moveTo>
                  <a:pt x="925268" y="89297"/>
                </a:moveTo>
                <a:lnTo>
                  <a:pt x="922762" y="90302"/>
                </a:lnTo>
                <a:lnTo>
                  <a:pt x="918793" y="92812"/>
                </a:lnTo>
                <a:close/>
                <a:moveTo>
                  <a:pt x="1286254" y="0"/>
                </a:moveTo>
                <a:cubicBezTo>
                  <a:pt x="1730111" y="0"/>
                  <a:pt x="2089928" y="359817"/>
                  <a:pt x="2089928" y="803673"/>
                </a:cubicBezTo>
                <a:cubicBezTo>
                  <a:pt x="2089928" y="859155"/>
                  <a:pt x="2084306" y="913324"/>
                  <a:pt x="2073600" y="965641"/>
                </a:cubicBezTo>
                <a:lnTo>
                  <a:pt x="2072233" y="970959"/>
                </a:lnTo>
                <a:lnTo>
                  <a:pt x="2067639" y="978915"/>
                </a:lnTo>
                <a:lnTo>
                  <a:pt x="2071597" y="952976"/>
                </a:lnTo>
                <a:cubicBezTo>
                  <a:pt x="2074157" y="927766"/>
                  <a:pt x="2075469" y="902187"/>
                  <a:pt x="2075469" y="876301"/>
                </a:cubicBezTo>
                <a:cubicBezTo>
                  <a:pt x="2075469" y="488015"/>
                  <a:pt x="1780375" y="168653"/>
                  <a:pt x="1402220" y="130249"/>
                </a:cubicBezTo>
                <a:lnTo>
                  <a:pt x="1339758" y="127095"/>
                </a:lnTo>
                <a:lnTo>
                  <a:pt x="861338" y="123997"/>
                </a:lnTo>
                <a:lnTo>
                  <a:pt x="0" y="123997"/>
                </a:lnTo>
                <a:lnTo>
                  <a:pt x="58278" y="22604"/>
                </a:lnTo>
                <a:lnTo>
                  <a:pt x="73401" y="2381"/>
                </a:lnTo>
                <a:lnTo>
                  <a:pt x="1239101" y="23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任意多边形: 形状 53"/>
          <p:cNvSpPr/>
          <p:nvPr>
            <p:custDataLst>
              <p:tags r:id="rId22"/>
            </p:custDataLst>
          </p:nvPr>
        </p:nvSpPr>
        <p:spPr>
          <a:xfrm rot="7140000">
            <a:off x="5029650" y="3128775"/>
            <a:ext cx="1739867" cy="2613404"/>
          </a:xfrm>
          <a:custGeom>
            <a:avLst/>
            <a:gdLst>
              <a:gd name="connsiteX0" fmla="*/ 1194374 w 1477168"/>
              <a:gd name="connsiteY0" fmla="*/ 759029 h 2218581"/>
              <a:gd name="connsiteX1" fmla="*/ 1315025 w 1477168"/>
              <a:gd name="connsiteY1" fmla="*/ 2026250 h 2218581"/>
              <a:gd name="connsiteX2" fmla="*/ 1306421 w 1477168"/>
              <a:gd name="connsiteY2" fmla="*/ 2046993 h 2218581"/>
              <a:gd name="connsiteX3" fmla="*/ 1477168 w 1477168"/>
              <a:gd name="connsiteY3" fmla="*/ 2217740 h 2218581"/>
              <a:gd name="connsiteX4" fmla="*/ 1232722 w 1477168"/>
              <a:gd name="connsiteY4" fmla="*/ 2217740 h 2218581"/>
              <a:gd name="connsiteX5" fmla="*/ 1232262 w 1477168"/>
              <a:gd name="connsiteY5" fmla="*/ 2218580 h 2218581"/>
              <a:gd name="connsiteX6" fmla="*/ 159733 w 1477168"/>
              <a:gd name="connsiteY6" fmla="*/ 2218581 h 2218581"/>
              <a:gd name="connsiteX7" fmla="*/ 165022 w 1477168"/>
              <a:gd name="connsiteY7" fmla="*/ 2217106 h 2218581"/>
              <a:gd name="connsiteX8" fmla="*/ 313454 w 1477168"/>
              <a:gd name="connsiteY8" fmla="*/ 2150262 h 2218581"/>
              <a:gd name="connsiteX9" fmla="*/ 607618 w 1477168"/>
              <a:gd name="connsiteY9" fmla="*/ 1052424 h 2218581"/>
              <a:gd name="connsiteX10" fmla="*/ 607607 w 1477168"/>
              <a:gd name="connsiteY10" fmla="*/ 1052407 h 2218581"/>
              <a:gd name="connsiteX11" fmla="*/ 0 w 1477168"/>
              <a:gd name="connsiteY11" fmla="*/ 0 h 2218581"/>
              <a:gd name="connsiteX12" fmla="*/ 121078 w 1477168"/>
              <a:gd name="connsiteY12" fmla="*/ 14413 h 2218581"/>
              <a:gd name="connsiteX13" fmla="*/ 1194374 w 1477168"/>
              <a:gd name="connsiteY13" fmla="*/ 759029 h 221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77168" h="2218581">
                <a:moveTo>
                  <a:pt x="1194374" y="759029"/>
                </a:moveTo>
                <a:cubicBezTo>
                  <a:pt x="1425601" y="1159525"/>
                  <a:pt x="1455333" y="1621061"/>
                  <a:pt x="1315025" y="2026250"/>
                </a:cubicBezTo>
                <a:lnTo>
                  <a:pt x="1306421" y="2046993"/>
                </a:lnTo>
                <a:lnTo>
                  <a:pt x="1477168" y="2217740"/>
                </a:lnTo>
                <a:lnTo>
                  <a:pt x="1232722" y="2217740"/>
                </a:lnTo>
                <a:lnTo>
                  <a:pt x="1232262" y="2218580"/>
                </a:lnTo>
                <a:lnTo>
                  <a:pt x="159733" y="2218581"/>
                </a:lnTo>
                <a:lnTo>
                  <a:pt x="165022" y="2217106"/>
                </a:lnTo>
                <a:cubicBezTo>
                  <a:pt x="215682" y="2200219"/>
                  <a:pt x="265405" y="2178003"/>
                  <a:pt x="313454" y="2150262"/>
                </a:cubicBezTo>
                <a:cubicBezTo>
                  <a:pt x="697845" y="1928334"/>
                  <a:pt x="829547" y="1436815"/>
                  <a:pt x="607618" y="1052424"/>
                </a:cubicBezTo>
                <a:lnTo>
                  <a:pt x="607607" y="1052407"/>
                </a:lnTo>
                <a:lnTo>
                  <a:pt x="0" y="0"/>
                </a:lnTo>
                <a:lnTo>
                  <a:pt x="121078" y="14413"/>
                </a:lnTo>
                <a:cubicBezTo>
                  <a:pt x="556197" y="87477"/>
                  <a:pt x="956542" y="347091"/>
                  <a:pt x="1194374" y="75902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107950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25" name="任意多边形: 形状 51"/>
          <p:cNvSpPr/>
          <p:nvPr>
            <p:custDataLst>
              <p:tags r:id="rId23"/>
            </p:custDataLst>
          </p:nvPr>
        </p:nvSpPr>
        <p:spPr>
          <a:xfrm rot="17940000">
            <a:off x="4188878" y="2815534"/>
            <a:ext cx="2462026" cy="1152703"/>
          </a:xfrm>
          <a:custGeom>
            <a:avLst/>
            <a:gdLst>
              <a:gd name="connsiteX0" fmla="*/ 925268 w 2089928"/>
              <a:gd name="connsiteY0" fmla="*/ 89297 h 978915"/>
              <a:gd name="connsiteX1" fmla="*/ 922762 w 2089928"/>
              <a:gd name="connsiteY1" fmla="*/ 90302 h 978915"/>
              <a:gd name="connsiteX2" fmla="*/ 918793 w 2089928"/>
              <a:gd name="connsiteY2" fmla="*/ 92812 h 978915"/>
              <a:gd name="connsiteX3" fmla="*/ 1286254 w 2089928"/>
              <a:gd name="connsiteY3" fmla="*/ 0 h 978915"/>
              <a:gd name="connsiteX4" fmla="*/ 2089928 w 2089928"/>
              <a:gd name="connsiteY4" fmla="*/ 803673 h 978915"/>
              <a:gd name="connsiteX5" fmla="*/ 2073600 w 2089928"/>
              <a:gd name="connsiteY5" fmla="*/ 965641 h 978915"/>
              <a:gd name="connsiteX6" fmla="*/ 2072233 w 2089928"/>
              <a:gd name="connsiteY6" fmla="*/ 970959 h 978915"/>
              <a:gd name="connsiteX7" fmla="*/ 2067639 w 2089928"/>
              <a:gd name="connsiteY7" fmla="*/ 978915 h 978915"/>
              <a:gd name="connsiteX8" fmla="*/ 2071597 w 2089928"/>
              <a:gd name="connsiteY8" fmla="*/ 952976 h 978915"/>
              <a:gd name="connsiteX9" fmla="*/ 2075469 w 2089928"/>
              <a:gd name="connsiteY9" fmla="*/ 876301 h 978915"/>
              <a:gd name="connsiteX10" fmla="*/ 1402220 w 2089928"/>
              <a:gd name="connsiteY10" fmla="*/ 130249 h 978915"/>
              <a:gd name="connsiteX11" fmla="*/ 1339758 w 2089928"/>
              <a:gd name="connsiteY11" fmla="*/ 127095 h 978915"/>
              <a:gd name="connsiteX12" fmla="*/ 861338 w 2089928"/>
              <a:gd name="connsiteY12" fmla="*/ 123997 h 978915"/>
              <a:gd name="connsiteX13" fmla="*/ 0 w 2089928"/>
              <a:gd name="connsiteY13" fmla="*/ 123997 h 978915"/>
              <a:gd name="connsiteX14" fmla="*/ 58278 w 2089928"/>
              <a:gd name="connsiteY14" fmla="*/ 22604 h 978915"/>
              <a:gd name="connsiteX15" fmla="*/ 73401 w 2089928"/>
              <a:gd name="connsiteY15" fmla="*/ 2381 h 978915"/>
              <a:gd name="connsiteX16" fmla="*/ 1239101 w 2089928"/>
              <a:gd name="connsiteY16" fmla="*/ 2381 h 97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9928" h="978915">
                <a:moveTo>
                  <a:pt x="925268" y="89297"/>
                </a:moveTo>
                <a:lnTo>
                  <a:pt x="922762" y="90302"/>
                </a:lnTo>
                <a:lnTo>
                  <a:pt x="918793" y="92812"/>
                </a:lnTo>
                <a:close/>
                <a:moveTo>
                  <a:pt x="1286254" y="0"/>
                </a:moveTo>
                <a:cubicBezTo>
                  <a:pt x="1730111" y="0"/>
                  <a:pt x="2089928" y="359817"/>
                  <a:pt x="2089928" y="803673"/>
                </a:cubicBezTo>
                <a:cubicBezTo>
                  <a:pt x="2089928" y="859155"/>
                  <a:pt x="2084306" y="913324"/>
                  <a:pt x="2073600" y="965641"/>
                </a:cubicBezTo>
                <a:lnTo>
                  <a:pt x="2072233" y="970959"/>
                </a:lnTo>
                <a:lnTo>
                  <a:pt x="2067639" y="978915"/>
                </a:lnTo>
                <a:lnTo>
                  <a:pt x="2071597" y="952976"/>
                </a:lnTo>
                <a:cubicBezTo>
                  <a:pt x="2074157" y="927766"/>
                  <a:pt x="2075469" y="902187"/>
                  <a:pt x="2075469" y="876301"/>
                </a:cubicBezTo>
                <a:cubicBezTo>
                  <a:pt x="2075469" y="488015"/>
                  <a:pt x="1780375" y="168653"/>
                  <a:pt x="1402220" y="130249"/>
                </a:cubicBezTo>
                <a:lnTo>
                  <a:pt x="1339758" y="127095"/>
                </a:lnTo>
                <a:lnTo>
                  <a:pt x="861338" y="123997"/>
                </a:lnTo>
                <a:lnTo>
                  <a:pt x="0" y="123997"/>
                </a:lnTo>
                <a:lnTo>
                  <a:pt x="58278" y="22604"/>
                </a:lnTo>
                <a:lnTo>
                  <a:pt x="73401" y="2381"/>
                </a:lnTo>
                <a:lnTo>
                  <a:pt x="1239101" y="238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24"/>
            </p:custDataLst>
          </p:nvPr>
        </p:nvSpPr>
        <p:spPr>
          <a:xfrm>
            <a:off x="5371726" y="1717878"/>
            <a:ext cx="558330" cy="5209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0"/>
                        <a:lumOff val="100000"/>
                      </a:schemeClr>
                    </a:gs>
                  </a:gsLst>
                  <a:lin ang="5400000" scaled="0"/>
                </a:gradFill>
                <a:latin typeface="+mn-ea"/>
                <a:cs typeface="+mn-ea"/>
                <a:sym typeface="+mn-ea"/>
              </a:rPr>
              <a:t>01</a:t>
            </a:r>
            <a:endParaRPr lang="zh-CN" altLang="en-US" sz="1600" b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0"/>
                      <a:lumOff val="100000"/>
                    </a:schemeClr>
                  </a:gs>
                </a:gsLst>
                <a:lin ang="5400000" scaled="0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25"/>
            </p:custDataLst>
          </p:nvPr>
        </p:nvSpPr>
        <p:spPr>
          <a:xfrm>
            <a:off x="4787183" y="4020006"/>
            <a:ext cx="558330" cy="5209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0"/>
                        <a:lumOff val="100000"/>
                      </a:schemeClr>
                    </a:gs>
                  </a:gsLst>
                  <a:lin ang="5400000" scaled="0"/>
                </a:gradFill>
                <a:latin typeface="+mn-ea"/>
                <a:cs typeface="+mn-ea"/>
                <a:sym typeface="+mn-ea"/>
              </a:rPr>
              <a:t>03</a:t>
            </a:r>
            <a:endParaRPr lang="zh-CN" altLang="en-US" sz="1600" b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0"/>
                      <a:lumOff val="100000"/>
                    </a:schemeClr>
                  </a:gs>
                </a:gsLst>
                <a:lin ang="5400000" scaled="0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26"/>
            </p:custDataLst>
          </p:nvPr>
        </p:nvSpPr>
        <p:spPr>
          <a:xfrm>
            <a:off x="7044095" y="3153022"/>
            <a:ext cx="505905" cy="47182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0"/>
                        <a:lumOff val="100000"/>
                      </a:schemeClr>
                    </a:gs>
                  </a:gsLst>
                  <a:lin ang="5400000" scaled="0"/>
                </a:gradFill>
                <a:latin typeface="+mn-ea"/>
                <a:cs typeface="+mn-ea"/>
                <a:sym typeface="+mn-ea"/>
              </a:rPr>
              <a:t>02</a:t>
            </a:r>
            <a:endParaRPr lang="zh-CN" altLang="en-US" sz="1600" b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0"/>
                      <a:lumOff val="100000"/>
                    </a:schemeClr>
                  </a:gs>
                </a:gsLst>
                <a:lin ang="5400000" scaled="0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82905" y="4044950"/>
            <a:ext cx="3260725" cy="1660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自选条件</a:t>
            </a: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：</a:t>
            </a:r>
            <a:r>
              <a:rPr lang="zh-CN" altLang="en-US" sz="20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四阶首次全红、</a:t>
            </a:r>
            <a:endParaRPr lang="zh-CN" altLang="en-US" sz="2000">
              <a:solidFill>
                <a:schemeClr val="accent5">
                  <a:lumMod val="50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神奇K线红、中期生命线红、</a:t>
            </a:r>
            <a:endParaRPr lang="zh-CN" altLang="en-US" sz="1600">
              <a:solidFill>
                <a:schemeClr val="accent5">
                  <a:lumMod val="50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KDJ</a:t>
            </a: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金叉、</a:t>
            </a:r>
            <a:r>
              <a:rPr lang="en-US" altLang="zh-CN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MACD</a:t>
            </a: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金叉</a:t>
            </a:r>
            <a:endParaRPr lang="zh-CN" altLang="en-US" sz="1600">
              <a:solidFill>
                <a:schemeClr val="accent5">
                  <a:lumMod val="50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三板斧</a:t>
            </a: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</a:t>
            </a:r>
            <a:r>
              <a:rPr lang="zh-CN" altLang="en-US" sz="1600">
                <a:solidFill>
                  <a:schemeClr val="accent5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B点买入</a:t>
            </a:r>
            <a:endParaRPr lang="zh-CN" altLang="en-US" sz="1600">
              <a:solidFill>
                <a:schemeClr val="accent5">
                  <a:lumMod val="50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07875" cy="6858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5" y="0"/>
            <a:ext cx="12190095" cy="685736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强者视角看：心力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技力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630295" y="3376295"/>
            <a:ext cx="6910705" cy="2260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               </a:t>
            </a:r>
            <a:endParaRPr lang="en-US" altLang="zh-CN"/>
          </a:p>
        </p:txBody>
      </p:sp>
      <p:sp>
        <p:nvSpPr>
          <p:cNvPr id="4" name="上箭头 3"/>
          <p:cNvSpPr/>
          <p:nvPr/>
        </p:nvSpPr>
        <p:spPr>
          <a:xfrm>
            <a:off x="6833235" y="1266190"/>
            <a:ext cx="276860" cy="4671060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6967220" y="2864485"/>
            <a:ext cx="365760" cy="553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900" b="1">
                <a:solidFill>
                  <a:srgbClr val="7030A0"/>
                </a:solidFill>
              </a:rPr>
              <a:t>0</a:t>
            </a:r>
            <a:endParaRPr lang="en-US" altLang="zh-CN" sz="3900" b="1">
              <a:solidFill>
                <a:srgbClr val="7030A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10095" y="761365"/>
            <a:ext cx="184213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6"/>
                </a:solidFill>
                <a:latin typeface="华文行楷" panose="02010800040101010101" charset="-122"/>
                <a:ea typeface="华文行楷" panose="02010800040101010101" charset="-122"/>
              </a:rPr>
              <a:t>心力</a:t>
            </a:r>
            <a:endParaRPr lang="zh-CN" altLang="en-US" sz="5000" b="1">
              <a:solidFill>
                <a:schemeClr val="accent6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0541000" y="3197860"/>
            <a:ext cx="182054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技力</a:t>
            </a:r>
            <a:endParaRPr lang="zh-CN" altLang="en-US" sz="5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81755" y="3862070"/>
            <a:ext cx="2795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</a:rPr>
              <a:t>亏损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抱怨</a:t>
            </a:r>
            <a:endParaRPr lang="zh-CN" altLang="en-US" sz="3200" b="1">
              <a:solidFill>
                <a:schemeClr val="accent6"/>
              </a:solidFill>
            </a:endParaRPr>
          </a:p>
          <a:p>
            <a:endParaRPr lang="zh-CN" altLang="en-US" sz="3200" b="1">
              <a:solidFill>
                <a:schemeClr val="accent6"/>
              </a:solidFill>
            </a:endParaRPr>
          </a:p>
          <a:p>
            <a:r>
              <a:rPr lang="zh-CN" altLang="en-US" sz="3200" b="1">
                <a:solidFill>
                  <a:schemeClr val="tx1"/>
                </a:solidFill>
              </a:rPr>
              <a:t>不易破局！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7476490" y="3856355"/>
            <a:ext cx="2795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</a:rPr>
              <a:t>过山车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抱怨</a:t>
            </a:r>
            <a:endParaRPr lang="zh-CN" altLang="en-US" sz="3200" b="1">
              <a:solidFill>
                <a:schemeClr val="accent6"/>
              </a:solidFill>
            </a:endParaRPr>
          </a:p>
          <a:p>
            <a:endParaRPr lang="zh-CN" altLang="en-US" sz="3200" b="1">
              <a:solidFill>
                <a:schemeClr val="accent6"/>
              </a:solidFill>
            </a:endParaRPr>
          </a:p>
          <a:p>
            <a:r>
              <a:rPr lang="zh-CN" altLang="en-US" sz="3200" b="1">
                <a:solidFill>
                  <a:schemeClr val="tx1"/>
                </a:solidFill>
              </a:rPr>
              <a:t>反反复复！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3865880" y="1607185"/>
            <a:ext cx="2795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ym typeface="+mn-ea"/>
              </a:rPr>
              <a:t>容易破局！</a:t>
            </a:r>
            <a:endParaRPr lang="zh-CN" altLang="en-US" sz="3200" b="1">
              <a:sym typeface="+mn-ea"/>
            </a:endParaRPr>
          </a:p>
          <a:p>
            <a:endParaRPr lang="zh-CN" altLang="en-US" sz="3200" b="1">
              <a:solidFill>
                <a:schemeClr val="accent1"/>
              </a:solidFill>
            </a:endParaRPr>
          </a:p>
          <a:p>
            <a:r>
              <a:rPr lang="zh-CN" altLang="en-US" sz="3200" b="1">
                <a:solidFill>
                  <a:schemeClr val="accent1"/>
                </a:solidFill>
              </a:rPr>
              <a:t>亏损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这样吧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7476490" y="1614805"/>
            <a:ext cx="3587750" cy="1540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7030A0"/>
                </a:solidFill>
              </a:rPr>
              <a:t>不过喜</a:t>
            </a:r>
            <a:r>
              <a:rPr lang="en-US" altLang="zh-CN" sz="3200" b="1">
                <a:solidFill>
                  <a:srgbClr val="7030A0"/>
                </a:solidFill>
              </a:rPr>
              <a:t>～</a:t>
            </a:r>
            <a:r>
              <a:rPr lang="zh-CN" altLang="en-US" sz="3200" b="1">
                <a:solidFill>
                  <a:srgbClr val="7030A0"/>
                </a:solidFill>
              </a:rPr>
              <a:t>正向循环！</a:t>
            </a:r>
            <a:endParaRPr lang="zh-CN" altLang="en-US" sz="3200" b="1">
              <a:solidFill>
                <a:srgbClr val="7030A0"/>
              </a:solidFill>
            </a:endParaRPr>
          </a:p>
          <a:p>
            <a:endParaRPr lang="zh-CN" altLang="en-US" sz="3200" b="1">
              <a:solidFill>
                <a:schemeClr val="accent1"/>
              </a:solidFill>
            </a:endParaRPr>
          </a:p>
          <a:p>
            <a:r>
              <a:rPr lang="zh-CN" altLang="en-US" sz="3200" b="1">
                <a:solidFill>
                  <a:schemeClr val="accent1"/>
                </a:solidFill>
              </a:rPr>
              <a:t>盈利</a:t>
            </a:r>
            <a:r>
              <a:rPr lang="en-US" altLang="zh-CN" sz="3200" b="1">
                <a:solidFill>
                  <a:schemeClr val="accent1"/>
                </a:solidFill>
              </a:rPr>
              <a:t>     </a:t>
            </a:r>
            <a:r>
              <a:rPr lang="zh-CN" altLang="en-US" sz="3200" b="1">
                <a:solidFill>
                  <a:schemeClr val="accent6"/>
                </a:solidFill>
              </a:rPr>
              <a:t>平常心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5925" y="1218565"/>
            <a:ext cx="3056255" cy="38195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50" y="5038090"/>
            <a:ext cx="3326130" cy="1583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负责</a:t>
            </a:r>
            <a:r>
              <a:rPr lang="en-US" altLang="zh-CN" sz="2200" b="1"/>
              <a:t>-</a:t>
            </a:r>
            <a:r>
              <a:rPr lang="zh-CN" altLang="en-US" sz="2200" b="1"/>
              <a:t>教学开车技术</a:t>
            </a:r>
            <a:endParaRPr lang="zh-CN" altLang="en-US" sz="2200" b="1"/>
          </a:p>
          <a:p>
            <a:r>
              <a:rPr lang="zh-CN" altLang="en-US" sz="2200" b="1"/>
              <a:t>不负责</a:t>
            </a:r>
            <a:r>
              <a:rPr lang="en-US" altLang="zh-CN" sz="2200" b="1"/>
              <a:t>-</a:t>
            </a:r>
            <a:r>
              <a:rPr lang="zh-CN" altLang="en-US" sz="2200" b="1"/>
              <a:t>建设心力</a:t>
            </a:r>
            <a:endParaRPr lang="zh-CN" altLang="en-US" sz="2200" b="1"/>
          </a:p>
          <a:p>
            <a:r>
              <a:rPr lang="zh-CN" altLang="en-US" sz="2500" b="1"/>
              <a:t>做什么事都要</a:t>
            </a:r>
            <a:r>
              <a:rPr lang="zh-CN" altLang="en-US" sz="2800" b="1"/>
              <a:t>心力</a:t>
            </a:r>
            <a:r>
              <a:rPr lang="zh-CN" altLang="en-US" sz="2800"/>
              <a:t>！</a:t>
            </a:r>
            <a:endParaRPr lang="zh-CN" altLang="en-US" sz="2500"/>
          </a:p>
          <a:p>
            <a:endParaRPr lang="zh-CN" altLang="en-US" sz="2500"/>
          </a:p>
        </p:txBody>
      </p:sp>
    </p:spTree>
    <p:custDataLst>
      <p:tags r:id="rId7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强者视角看：心力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技力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26085" y="1130300"/>
            <a:ext cx="7127240" cy="4010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426085" y="5223510"/>
            <a:ext cx="775398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latin typeface="思源黑体 CN Heavy" panose="020B0A00000000000000" charset="-122"/>
                <a:ea typeface="思源黑体 CN Heavy" panose="020B0A00000000000000" charset="-122"/>
              </a:rPr>
              <a:t>贪婪与恐惧就是心力不足的表象！</a:t>
            </a:r>
            <a:endParaRPr lang="zh-CN" altLang="en-US" sz="2300" b="1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 b="1">
                <a:latin typeface="思源黑体 CN Heavy" panose="020B0A00000000000000" charset="-122"/>
                <a:ea typeface="思源黑体 CN Heavy" panose="020B0A00000000000000" charset="-122"/>
              </a:rPr>
              <a:t>心力驾驭不了心态波动，好似没有风帆的船随波逐流！</a:t>
            </a:r>
            <a:endParaRPr lang="zh-CN" altLang="en-US" sz="23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920990" y="907415"/>
            <a:ext cx="376364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事后总结，归因破局</a:t>
            </a:r>
            <a:endParaRPr lang="zh-CN" altLang="en-US" sz="2600" b="1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归内因！～</a:t>
            </a:r>
            <a:r>
              <a:rPr lang="zh-CN" altLang="en-US" sz="2000" b="1">
                <a:solidFill>
                  <a:schemeClr val="accent6"/>
                </a:solidFill>
                <a:sym typeface="+mn-ea"/>
              </a:rPr>
              <a:t>破局之法！</a:t>
            </a:r>
            <a:endParaRPr lang="zh-CN" altLang="en-US" sz="2000" b="1">
              <a:solidFill>
                <a:schemeClr val="accent6"/>
              </a:solidFill>
            </a:endParaRPr>
          </a:p>
          <a:p>
            <a:endParaRPr lang="zh-CN" altLang="en-US" sz="2000" b="1"/>
          </a:p>
          <a:p>
            <a:r>
              <a:rPr lang="zh-CN" altLang="en-US" sz="2000" b="1">
                <a:solidFill>
                  <a:schemeClr val="accent1"/>
                </a:solidFill>
              </a:rPr>
              <a:t>归外因！～起起落落，浮浮沉沉！</a:t>
            </a:r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tx2"/>
                </a:solidFill>
              </a:rPr>
              <a:t>事前控仓！</a:t>
            </a:r>
            <a:endParaRPr lang="zh-CN" altLang="en-US" sz="2600" b="1">
              <a:solidFill>
                <a:schemeClr val="tx2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不要承担没必要的风险！</a:t>
            </a:r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不让内心承担过多的压力！</a:t>
            </a:r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16825" y="4877435"/>
            <a:ext cx="45358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6"/>
                </a:solidFill>
              </a:rPr>
              <a:t>抽离出第</a:t>
            </a:r>
            <a:r>
              <a:rPr lang="en-US" altLang="zh-CN" sz="2000" b="1">
                <a:solidFill>
                  <a:schemeClr val="accent6"/>
                </a:solidFill>
              </a:rPr>
              <a:t>3</a:t>
            </a:r>
            <a:r>
              <a:rPr lang="zh-CN" altLang="en-US" sz="2000" b="1">
                <a:solidFill>
                  <a:schemeClr val="accent6"/>
                </a:solidFill>
              </a:rPr>
              <a:t>视角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站在更长角度看待时间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短期对的选择，不一定对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以年底收益长期目标看，才看的透彻！</a:t>
            </a:r>
            <a:endParaRPr lang="zh-CN" altLang="en-US" sz="2000" b="1">
              <a:solidFill>
                <a:schemeClr val="accent6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亮点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（新手）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7860" y="820420"/>
            <a:ext cx="10910570" cy="547751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13435" y="1201420"/>
            <a:ext cx="2569845" cy="1676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新手的案例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简洁明了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应用清晰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正向推动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2024.8.9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2750" y="833755"/>
            <a:ext cx="11428730" cy="5342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你也想成为强者，听课，做笔记，记到位了，一起见证未来！！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0665" y="3599180"/>
            <a:ext cx="4043680" cy="2570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强者，自强不息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2024.7.25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98880" y="877570"/>
            <a:ext cx="5613400" cy="19050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84910" y="2922905"/>
            <a:ext cx="6330950" cy="32289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91195" y="812800"/>
            <a:ext cx="2724150" cy="53873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强者，自强不息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2024.7.25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7655" y="916940"/>
            <a:ext cx="4705350" cy="1209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8290" y="2404745"/>
            <a:ext cx="4704715" cy="2903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27395" y="782320"/>
            <a:ext cx="4770120" cy="1235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40960" y="2087880"/>
            <a:ext cx="6732905" cy="408114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3410" y="1450340"/>
            <a:ext cx="5590540" cy="4178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84950" y="1216660"/>
            <a:ext cx="5231130" cy="4677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资金流</a:t>
            </a:r>
            <a:r>
              <a:rPr lang="en-US" altLang="zh-CN" sz="2000" b="1"/>
              <a:t>—   2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r>
              <a:rPr lang="zh-CN" altLang="en-US" sz="2000" b="1"/>
              <a:t>指标信号</a:t>
            </a:r>
            <a:r>
              <a:rPr lang="en-US" altLang="zh-CN" sz="2000" b="1"/>
              <a:t>—1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800" b="1">
                <a:solidFill>
                  <a:srgbClr val="FF0000"/>
                </a:solidFill>
              </a:rPr>
              <a:t>数据先变化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指标后变化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指标的背后是程序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程序运算是是数据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数据到达一定的数值，才会带动指标变化</a:t>
            </a:r>
            <a:endParaRPr lang="zh-CN" altLang="en-US" sz="2000" b="1"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高手不是不看指标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而是比起散户来，有更高的</a:t>
            </a:r>
            <a:r>
              <a:rPr lang="zh-CN" altLang="en-US" sz="3000" b="1">
                <a:solidFill>
                  <a:srgbClr val="FF0000"/>
                </a:solidFill>
                <a:sym typeface="+mn-ea"/>
              </a:rPr>
              <a:t>维度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实力够碾压他人的才是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,Lian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刀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被碾压的就是，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久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菜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-7.11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8950" y="988695"/>
            <a:ext cx="3411855" cy="21767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04995" y="988695"/>
            <a:ext cx="3449320" cy="21805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51520" y="988695"/>
            <a:ext cx="3395980" cy="21767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7515" y="3429000"/>
            <a:ext cx="5014595" cy="259842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122035" y="3418205"/>
            <a:ext cx="562546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 b="1"/>
              <a:t>去伪留真！</a:t>
            </a:r>
            <a:endParaRPr lang="zh-CN" altLang="en-US" sz="3900" b="1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74765" y="4120515"/>
            <a:ext cx="4434840" cy="19062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-7.11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220" y="1038860"/>
            <a:ext cx="4533900" cy="225742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7220" y="3650615"/>
            <a:ext cx="4533900" cy="227203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835650" y="812165"/>
            <a:ext cx="5978525" cy="2691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/>
              <a:t>穿</a:t>
            </a:r>
            <a:r>
              <a:rPr lang="en-US" altLang="zh-CN" sz="2300" b="1"/>
              <a:t>3</a:t>
            </a:r>
            <a:r>
              <a:rPr lang="zh-CN" altLang="en-US" sz="2300" b="1"/>
              <a:t>楼</a:t>
            </a:r>
            <a:r>
              <a:rPr lang="en-US" altLang="zh-CN" sz="2300" b="1"/>
              <a:t>-</a:t>
            </a:r>
            <a:r>
              <a:rPr lang="zh-CN" altLang="en-US" sz="2300" b="1"/>
              <a:t>神奇好股</a:t>
            </a:r>
            <a:endParaRPr lang="zh-CN" altLang="en-US" sz="2300" b="1"/>
          </a:p>
          <a:p>
            <a:r>
              <a:rPr lang="zh-CN" altLang="en-US" sz="2300" b="1"/>
              <a:t>黄金行业符合神奇标准</a:t>
            </a:r>
            <a:r>
              <a:rPr lang="en-US" altLang="zh-CN" sz="2300" b="1"/>
              <a:t>+</a:t>
            </a:r>
            <a:r>
              <a:rPr lang="zh-CN" altLang="en-US" sz="2300" b="1"/>
              <a:t>主力资金流较多</a:t>
            </a:r>
            <a:endParaRPr lang="zh-CN" altLang="en-US" sz="2300" b="1"/>
          </a:p>
          <a:p>
            <a:r>
              <a:rPr lang="zh-CN" altLang="en-US" sz="2300" b="1"/>
              <a:t>继续穿个股</a:t>
            </a:r>
            <a:endParaRPr lang="zh-CN" altLang="en-US" sz="2300" b="1"/>
          </a:p>
          <a:p>
            <a:r>
              <a:rPr lang="zh-CN" altLang="en-US" sz="2300" b="1"/>
              <a:t>赤金符合标准</a:t>
            </a:r>
            <a:r>
              <a:rPr lang="en-US" altLang="zh-CN" sz="2300" b="1"/>
              <a:t>+</a:t>
            </a:r>
            <a:r>
              <a:rPr lang="zh-CN" altLang="en-US" sz="2300" b="1"/>
              <a:t>主力</a:t>
            </a:r>
            <a:r>
              <a:rPr lang="en-US" altLang="zh-CN" sz="2300" b="1"/>
              <a:t>1.25</a:t>
            </a:r>
            <a:r>
              <a:rPr lang="zh-CN" altLang="en-US" sz="2300" b="1"/>
              <a:t>亿最多</a:t>
            </a:r>
            <a:endParaRPr lang="zh-CN" altLang="en-US" sz="2300" b="1"/>
          </a:p>
          <a:p>
            <a:r>
              <a:rPr lang="zh-CN" altLang="en-US" sz="2300" b="1"/>
              <a:t>山金符合标准</a:t>
            </a:r>
            <a:r>
              <a:rPr lang="en-US" altLang="zh-CN" sz="2300" b="1"/>
              <a:t>-</a:t>
            </a:r>
            <a:r>
              <a:rPr lang="zh-CN" altLang="en-US" sz="2300" b="1"/>
              <a:t>主力流出</a:t>
            </a:r>
            <a:r>
              <a:rPr lang="en-US" altLang="zh-CN" sz="2300" b="1"/>
              <a:t>1785</a:t>
            </a:r>
            <a:r>
              <a:rPr lang="zh-CN" altLang="en-US" sz="2300" b="1"/>
              <a:t>万</a:t>
            </a:r>
            <a:endParaRPr lang="zh-CN" altLang="en-US" sz="2300" b="1"/>
          </a:p>
          <a:p>
            <a:endParaRPr lang="zh-CN" altLang="en-US"/>
          </a:p>
          <a:p>
            <a:r>
              <a:rPr lang="en-US" altLang="zh-CN"/>
              <a:t>                    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81015" y="2742565"/>
            <a:ext cx="6082030" cy="33909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761605" y="3650615"/>
            <a:ext cx="33991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9</a:t>
            </a:r>
            <a:r>
              <a:rPr lang="zh-CN" altLang="en-US" sz="2000" b="1"/>
              <a:t>：</a:t>
            </a:r>
            <a:r>
              <a:rPr lang="en-US" altLang="zh-CN" sz="2000" b="1"/>
              <a:t>50</a:t>
            </a:r>
            <a:r>
              <a:rPr lang="zh-CN" altLang="en-US" sz="2000" b="1"/>
              <a:t>发现有色资金流</a:t>
            </a:r>
            <a:endParaRPr lang="zh-CN" altLang="en-US" sz="2000" b="1"/>
          </a:p>
          <a:p>
            <a:r>
              <a:rPr lang="zh-CN" altLang="en-US" sz="2000" b="1"/>
              <a:t>穿</a:t>
            </a:r>
            <a:r>
              <a:rPr lang="en-US" altLang="zh-CN" sz="2000" b="1"/>
              <a:t>3</a:t>
            </a:r>
            <a:r>
              <a:rPr lang="zh-CN" altLang="en-US" sz="2000" b="1"/>
              <a:t>楼→定位到赤金，</a:t>
            </a:r>
            <a:endParaRPr lang="zh-CN" altLang="en-US" sz="2000" b="1"/>
          </a:p>
          <a:p>
            <a:r>
              <a:rPr lang="zh-CN" altLang="en-US" sz="2000" b="1"/>
              <a:t>分时图分析</a:t>
            </a:r>
            <a:r>
              <a:rPr lang="en-US" altLang="zh-CN" sz="2000" b="1"/>
              <a:t>+MACD</a:t>
            </a:r>
            <a:r>
              <a:rPr lang="zh-CN" altLang="en-US" sz="2000" b="1"/>
              <a:t>，</a:t>
            </a:r>
            <a:endParaRPr lang="zh-CN" altLang="en-US" sz="2000" b="1"/>
          </a:p>
          <a:p>
            <a:r>
              <a:rPr lang="zh-CN" altLang="en-US" sz="2000" b="1"/>
              <a:t>结合均线与金叉拐点买入</a:t>
            </a:r>
            <a:endParaRPr lang="zh-CN" altLang="en-US" sz="2000" b="1"/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亮点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5485" y="890270"/>
            <a:ext cx="10731500" cy="54082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809115" y="1240790"/>
            <a:ext cx="445897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指标共振买点，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增加成功概率！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危险信号共振，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及时阶段落袋！</a:t>
            </a:r>
            <a:endParaRPr lang="zh-CN" altLang="en-US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-7.13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4500" y="852170"/>
            <a:ext cx="3286125" cy="25336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17695" y="852170"/>
            <a:ext cx="4552950" cy="25336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9190990" y="1141730"/>
            <a:ext cx="272351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 b="1"/>
              <a:t>7</a:t>
            </a:r>
            <a:r>
              <a:rPr lang="zh-CN" altLang="en-US" sz="2300" b="1"/>
              <a:t>月</a:t>
            </a:r>
            <a:r>
              <a:rPr lang="en-US" altLang="zh-CN" sz="2300" b="1"/>
              <a:t>13</a:t>
            </a:r>
            <a:r>
              <a:rPr lang="zh-CN" altLang="en-US" sz="2300" b="1"/>
              <a:t>号，资金流</a:t>
            </a:r>
            <a:endParaRPr lang="zh-CN" altLang="en-US" sz="2300" b="1"/>
          </a:p>
          <a:p>
            <a:endParaRPr lang="zh-CN" altLang="en-US" sz="2300"/>
          </a:p>
          <a:p>
            <a:r>
              <a:rPr lang="zh-CN" altLang="en-US" sz="2300" b="1">
                <a:solidFill>
                  <a:schemeClr val="accent1"/>
                </a:solidFill>
              </a:rPr>
              <a:t>有色一早就断流了</a:t>
            </a:r>
            <a:endParaRPr lang="zh-CN" altLang="en-US" sz="2300" b="1">
              <a:solidFill>
                <a:schemeClr val="accent1"/>
              </a:solidFill>
            </a:endParaRPr>
          </a:p>
          <a:p>
            <a:endParaRPr lang="zh-CN" altLang="en-US" sz="23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神奇好股穿不到黄金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4500" y="3562985"/>
            <a:ext cx="5300345" cy="26047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63600" y="4485005"/>
            <a:ext cx="446087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4"/>
                </a:solidFill>
              </a:rPr>
              <a:t>看资金流，早盘出了赤金，落袋为金</a:t>
            </a:r>
            <a:endParaRPr lang="zh-CN" altLang="en-US" sz="2000" b="1">
              <a:solidFill>
                <a:schemeClr val="accent4"/>
              </a:solidFill>
            </a:endParaRPr>
          </a:p>
          <a:p>
            <a:r>
              <a:rPr lang="zh-CN" altLang="en-US" sz="2000" b="1">
                <a:solidFill>
                  <a:schemeClr val="accent4"/>
                </a:solidFill>
              </a:rPr>
              <a:t>两天</a:t>
            </a:r>
            <a:r>
              <a:rPr lang="zh-CN" altLang="en-US" sz="3000" b="1">
                <a:solidFill>
                  <a:schemeClr val="accent6"/>
                </a:solidFill>
              </a:rPr>
              <a:t>获利</a:t>
            </a:r>
            <a:r>
              <a:rPr lang="en-US" altLang="zh-CN" sz="3000" b="1">
                <a:solidFill>
                  <a:schemeClr val="accent6"/>
                </a:solidFill>
              </a:rPr>
              <a:t>4%</a:t>
            </a:r>
            <a:r>
              <a:rPr lang="zh-CN" altLang="en-US" sz="2000" b="1">
                <a:solidFill>
                  <a:schemeClr val="accent4"/>
                </a:solidFill>
              </a:rPr>
              <a:t>左右</a:t>
            </a:r>
            <a:endParaRPr lang="zh-CN" altLang="en-US" sz="2000" b="1">
              <a:solidFill>
                <a:schemeClr val="accent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04255" y="3562985"/>
            <a:ext cx="5642610" cy="260477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487160" y="3971290"/>
            <a:ext cx="346583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accent3"/>
                </a:solidFill>
              </a:rPr>
              <a:t>看技术，昨个买山金</a:t>
            </a:r>
            <a:endParaRPr lang="zh-CN" altLang="en-US" sz="2300" b="1">
              <a:solidFill>
                <a:schemeClr val="accent3"/>
              </a:solidFill>
            </a:endParaRPr>
          </a:p>
          <a:p>
            <a:r>
              <a:rPr lang="zh-CN" altLang="en-US" sz="2300" b="1">
                <a:solidFill>
                  <a:schemeClr val="accent3"/>
                </a:solidFill>
              </a:rPr>
              <a:t>今天亏损接近</a:t>
            </a:r>
            <a:r>
              <a:rPr lang="en-US" altLang="zh-CN" sz="2300" b="1">
                <a:solidFill>
                  <a:schemeClr val="accent3"/>
                </a:solidFill>
              </a:rPr>
              <a:t>5%</a:t>
            </a:r>
            <a:endParaRPr lang="en-US" altLang="zh-CN" sz="2300" b="1">
              <a:solidFill>
                <a:schemeClr val="accent3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散户看金叉，强者重逻辑。</a:t>
            </a:r>
            <a:endParaRPr lang="zh-CN" altLang="en-US" sz="5000" b="1"/>
          </a:p>
          <a:p>
            <a:r>
              <a:rPr lang="zh-CN" altLang="en-US" sz="5000" b="1"/>
              <a:t>散户看定数，强者重变化！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回档？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3270" y="757555"/>
            <a:ext cx="10665460" cy="54686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《神奇战法》上升回档！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5015" y="768350"/>
            <a:ext cx="10681970" cy="54381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266305" y="2516505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7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UNIT_TABLE_BEAUTIFY" val="smartTable{2f27b620-d7f2-4052-9221-1224e110f8f7}"/>
  <p:tag name="TABLE_SKINIDX" val="2"/>
  <p:tag name="TABLE_ENCOLOR" val="#FFFFFF"/>
  <p:tag name="KSO_WM_UNIT_VALUE" val="1309*2531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806_1*β*1"/>
  <p:tag name="KSO_WM_TEMPLATE_CATEGORY" val="mixed"/>
  <p:tag name="KSO_WM_TEMPLATE_INDEX" val="20203806"/>
  <p:tag name="KSO_WM_UNIT_LAYERLEVEL" val="1"/>
  <p:tag name="KSO_WM_TAG_VERSION" val="1.0"/>
  <p:tag name="KSO_WM_BEAUTIFY_FLAG" val="#wm#"/>
  <p:tag name="TABLE_ENDDRAG_ORIGIN_RECT" val="702*383"/>
  <p:tag name="TABLE_ENDDRAG_RECT" val="119*71*702*383"/>
</p:tagLst>
</file>

<file path=ppt/tags/tag182.xml><?xml version="1.0" encoding="utf-8"?>
<p:tagLst xmlns:p="http://schemas.openxmlformats.org/presentationml/2006/main">
  <p:tag name="KSO_WM_UNIT_TABLE_BEAUTIFY" val="smartTable{eff7605d-6e97-4bc5-aead-16ae082ad389}"/>
  <p:tag name="TABLE_SKINIDX" val="2"/>
  <p:tag name="TABLE_ENCOLOR" val="#FFFFFF"/>
  <p:tag name="KSO_WM_UNIT_VALUE" val="1309*2531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806_1*β*1"/>
  <p:tag name="KSO_WM_TEMPLATE_CATEGORY" val="mixed"/>
  <p:tag name="KSO_WM_TEMPLATE_INDEX" val="20203806"/>
  <p:tag name="KSO_WM_UNIT_LAYERLEVEL" val="1"/>
  <p:tag name="KSO_WM_TAG_VERSION" val="1.0"/>
  <p:tag name="KSO_WM_BEAUTIFY_FLAG" val=""/>
  <p:tag name="TABLE_ENDDRAG_ORIGIN_RECT" val="702*383"/>
  <p:tag name="TABLE_ENDDRAG_RECT" val="119*71*702*383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a*1_1_1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VALUE" val="22"/>
  <p:tag name="KSO_WM_DIAGRAM_GROUP_CODE" val="q1-1"/>
  <p:tag name="KSO_WM_UNIT_TYPE" val="q_h_a"/>
  <p:tag name="KSO_WM_UNIT_INDEX" val="1_1_1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f*1_1_1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a"/>
  <p:tag name="KSO_WM_UNIT_NOCLEAR" val="0"/>
  <p:tag name="KSO_WM_UNIT_VALUE" val="68"/>
  <p:tag name="KSO_WM_DIAGRAM_GROUP_CODE" val="q1-1"/>
  <p:tag name="KSO_WM_UNIT_TYPE" val="q_h_f"/>
  <p:tag name="KSO_WM_UNIT_INDEX" val="1_1_1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1_4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1_4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1_3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1_3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1_2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1_2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a*1_2_1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VALUE" val="22"/>
  <p:tag name="KSO_WM_DIAGRAM_GROUP_CODE" val="q1-1"/>
  <p:tag name="KSO_WM_UNIT_TYPE" val="q_h_a"/>
  <p:tag name="KSO_WM_UNIT_INDEX" val="1_2_1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f*1_2_1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a"/>
  <p:tag name="KSO_WM_UNIT_NOCLEAR" val="0"/>
  <p:tag name="KSO_WM_UNIT_VALUE" val="68"/>
  <p:tag name="KSO_WM_DIAGRAM_GROUP_CODE" val="q1-1"/>
  <p:tag name="KSO_WM_UNIT_TYPE" val="q_h_f"/>
  <p:tag name="KSO_WM_UNIT_INDEX" val="1_2_1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2_4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2_4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,&quot;colorType&quot;:1,&quot;foreColorIndex&quot;:6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2_3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2_3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2_2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2_2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6"/>
  <p:tag name="KSO_WM_DIAGRAM_USE_COLOR_VALUE" val="{&quot;color_scheme&quot;:1,&quot;color_type&quot;:1,&quot;theme_color_indexes&quot;:[]}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a*1_3_1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VALUE" val="22"/>
  <p:tag name="KSO_WM_DIAGRAM_GROUP_CODE" val="q1-1"/>
  <p:tag name="KSO_WM_UNIT_TYPE" val="q_h_a"/>
  <p:tag name="KSO_WM_UNIT_INDEX" val="1_3_1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f*1_3_1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a"/>
  <p:tag name="KSO_WM_UNIT_NOCLEAR" val="0"/>
  <p:tag name="KSO_WM_UNIT_VALUE" val="68"/>
  <p:tag name="KSO_WM_DIAGRAM_GROUP_CODE" val="q1-1"/>
  <p:tag name="KSO_WM_UNIT_TYPE" val="q_h_f"/>
  <p:tag name="KSO_WM_UNIT_INDEX" val="1_3_1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3_4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3_4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,&quot;colorType&quot;:1,&quot;foreColorIndex&quot;:7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3_3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3_3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3_2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3_2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DIAGRAM_USE_COLOR_VALUE" val="{&quot;color_scheme&quot;:1,&quot;color_type&quot;:1,&quot;theme_color_indexes&quot;:[]}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1_6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1_6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2_5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2_5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2_6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2_6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.4000000059604645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.4"/>
  <p:tag name="KSO_WM_DIAGRAM_USE_COLOR_VALUE" val="{&quot;color_scheme&quot;:1,&quot;color_type&quot;:1,&quot;theme_color_indexes&quot;:[]}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3_5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3_5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3_6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3_6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.4000000059604645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4"/>
  <p:tag name="KSO_WM_DIAGRAM_USE_COLOR_VALUE" val="{&quot;color_scheme&quot;:1,&quot;color_type&quot;:1,&quot;theme_color_indexes&quot;:[]}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1_5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1_5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1_1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SUBTYPE" val="d"/>
  <p:tag name="KSO_WM_UNIT_TYPE" val="q_h_i"/>
  <p:tag name="KSO_WM_UNIT_INDEX" val="1_1_1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949999988079071,&quot;colorType&quot;:1,&quot;foreColorIndex&quot;:5,&quot;pos&quot;:0,&quot;transparency&quot;:0},{&quot;brightness&quot;: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]}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3_1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SUBTYPE" val="d"/>
  <p:tag name="KSO_WM_UNIT_TYPE" val="q_h_i"/>
  <p:tag name="KSO_WM_UNIT_INDEX" val="1_3_1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949999988079071,&quot;colorType&quot;:1,&quot;foreColorIndex&quot;:5,&quot;pos&quot;:0,&quot;transparency&quot;:0},{&quot;brightness&quot;: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]}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72_2*q_h_i*1_2_1"/>
  <p:tag name="KSO_WM_TEMPLATE_CATEGORY" val="diagram"/>
  <p:tag name="KSO_WM_TEMPLATE_INDEX" val="20231072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SUBTYPE" val="d"/>
  <p:tag name="KSO_WM_UNIT_TYPE" val="q_h_i"/>
  <p:tag name="KSO_WM_UNIT_INDEX" val="1_2_1"/>
  <p:tag name="KSO_WM_DIAGRAM_MAX_ITEMCNT" val="6"/>
  <p:tag name="KSO_WM_DIAGRAM_MIN_ITEMCNT" val="2"/>
  <p:tag name="KSO_WM_DIAGRAM_VIRTUALLY_FRAME" val="{&quot;height&quot;:409.567747348277,&quot;left&quot;:37.67503937007874,&quot;top&quot;:58.27330708661417,&quot;width&quot;:886.6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949999988079071,&quot;colorType&quot;:1,&quot;foreColorIndex&quot;:5,&quot;pos&quot;:0,&quot;transparency&quot;:0},{&quot;brightness&quot;: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]}"/>
</p:tagLst>
</file>

<file path=ppt/tags/tag2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8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4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6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5496</Words>
  <Application>WPS 演示</Application>
  <PresentationFormat>宽屏</PresentationFormat>
  <Paragraphs>767</Paragraphs>
  <Slides>58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58</vt:i4>
      </vt:variant>
    </vt:vector>
  </HeadingPairs>
  <TitlesOfParts>
    <vt:vector size="73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思源黑体 CN Normal</vt:lpstr>
      <vt:lpstr>微软雅黑</vt:lpstr>
      <vt:lpstr>Arial Unicode MS</vt:lpstr>
      <vt:lpstr>Calibri</vt:lpstr>
      <vt:lpstr>华文行楷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763</cp:revision>
  <dcterms:created xsi:type="dcterms:W3CDTF">2019-06-19T02:08:00Z</dcterms:created>
  <dcterms:modified xsi:type="dcterms:W3CDTF">2024-12-30T07:59:43Z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ACF0C8DE32514642BF2D6569F906F6BB_13</vt:lpwstr>
  </property>
</Properties>
</file>