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63" r:id="rId3"/>
    <p:sldId id="4274" r:id="rId5"/>
    <p:sldId id="4451" r:id="rId6"/>
    <p:sldId id="4391" r:id="rId7"/>
    <p:sldId id="4440" r:id="rId8"/>
    <p:sldId id="4442" r:id="rId9"/>
    <p:sldId id="4444" r:id="rId10"/>
    <p:sldId id="4452" r:id="rId11"/>
    <p:sldId id="1341" r:id="rId12"/>
    <p:sldId id="4455" r:id="rId13"/>
    <p:sldId id="4269" r:id="rId14"/>
    <p:sldId id="4278" r:id="rId15"/>
    <p:sldId id="4272" r:id="rId16"/>
    <p:sldId id="4270" r:id="rId17"/>
    <p:sldId id="4448" r:id="rId18"/>
    <p:sldId id="270" r:id="rId19"/>
  </p:sldIdLst>
  <p:sldSz cx="12192000" cy="6858000"/>
  <p:notesSz cx="6858000" cy="9144000"/>
  <p:custDataLst>
    <p:tags r:id="rId2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1" d="100"/>
          <a:sy n="111" d="100"/>
        </p:scale>
        <p:origin x="53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4" Type="http://schemas.openxmlformats.org/officeDocument/2006/relationships/tags" Target="tags/tag21.xml"/><Relationship Id="rId23" Type="http://schemas.openxmlformats.org/officeDocument/2006/relationships/commentAuthors" Target="commentAuthors.xml"/><Relationship Id="rId22" Type="http://schemas.openxmlformats.org/officeDocument/2006/relationships/tableStyles" Target="tableStyles.xml"/><Relationship Id="rId21" Type="http://schemas.openxmlformats.org/officeDocument/2006/relationships/viewProps" Target="viewProps.xml"/><Relationship Id="rId20" Type="http://schemas.openxmlformats.org/officeDocument/2006/relationships/presProps" Target="presProps.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E97641-2152-4774-8360-44780691E81F}"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4F2145-BD71-46EC-B4BE-F31170F96B11}"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4" Type="http://schemas.openxmlformats.org/officeDocument/2006/relationships/image" Target="../media/image3.png"/><Relationship Id="rId3" Type="http://schemas.openxmlformats.org/officeDocument/2006/relationships/tags" Target="../tags/tag1.xm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1_两栏内容">
    <p:spTree>
      <p:nvGrpSpPr>
        <p:cNvPr id="1" name=""/>
        <p:cNvGrpSpPr/>
        <p:nvPr/>
      </p:nvGrpSpPr>
      <p:grpSpPr>
        <a:xfrm>
          <a:off x="0" y="0"/>
          <a:ext cx="0" cy="0"/>
          <a:chOff x="0" y="0"/>
          <a:chExt cx="0" cy="0"/>
        </a:xfrm>
      </p:grpSpPr>
      <p:pic>
        <p:nvPicPr>
          <p:cNvPr id="2" name="图片 1" descr="ppt"/>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cSld name="1_节标题">
    <p:spTree>
      <p:nvGrpSpPr>
        <p:cNvPr id="1" name=""/>
        <p:cNvGrpSpPr/>
        <p:nvPr/>
      </p:nvGrpSpPr>
      <p:grpSpPr>
        <a:xfrm>
          <a:off x="0" y="0"/>
          <a:ext cx="0" cy="0"/>
          <a:chOff x="0" y="0"/>
          <a:chExt cx="0" cy="0"/>
        </a:xfrm>
      </p:grpSpPr>
      <p:pic>
        <p:nvPicPr>
          <p:cNvPr id="2" name="图片 1" descr="图片1"/>
          <p:cNvPicPr>
            <a:picLocks noChangeAspect="1"/>
          </p:cNvPicPr>
          <p:nvPr userDrawn="1"/>
        </p:nvPicPr>
        <p:blipFill>
          <a:blip r:embed="rId2"/>
          <a:stretch>
            <a:fillRect/>
          </a:stretch>
        </p:blipFill>
        <p:spPr>
          <a:xfrm>
            <a:off x="0" y="0"/>
            <a:ext cx="12192000" cy="6858000"/>
          </a:xfrm>
          <a:prstGeom prst="rect">
            <a:avLst/>
          </a:prstGeom>
        </p:spPr>
      </p:pic>
      <p:pic>
        <p:nvPicPr>
          <p:cNvPr id="8" name="图片 7" descr="组 22"/>
          <p:cNvPicPr>
            <a:picLocks noChangeAspect="1"/>
          </p:cNvPicPr>
          <p:nvPr userDrawn="1">
            <p:custDataLst>
              <p:tags r:id="rId3"/>
            </p:custDataLst>
          </p:nvPr>
        </p:nvPicPr>
        <p:blipFill>
          <a:blip r:embed="rId4"/>
          <a:stretch>
            <a:fillRect/>
          </a:stretch>
        </p:blipFill>
        <p:spPr>
          <a:xfrm>
            <a:off x="239395" y="271780"/>
            <a:ext cx="11740515" cy="645668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image" Target="../media/image4.png"/><Relationship Id="rId16" Type="http://schemas.openxmlformats.org/officeDocument/2006/relationships/notesSlide" Target="../notesSlides/notesSlide1.xml"/><Relationship Id="rId15" Type="http://schemas.openxmlformats.org/officeDocument/2006/relationships/slideLayout" Target="../slideLayouts/slideLayout12.xml"/><Relationship Id="rId14" Type="http://schemas.openxmlformats.org/officeDocument/2006/relationships/tags" Target="../tags/tag14.xml"/><Relationship Id="rId13" Type="http://schemas.openxmlformats.org/officeDocument/2006/relationships/tags" Target="../tags/tag13.xml"/><Relationship Id="rId12" Type="http://schemas.openxmlformats.org/officeDocument/2006/relationships/tags" Target="../tags/tag12.xml"/><Relationship Id="rId11" Type="http://schemas.openxmlformats.org/officeDocument/2006/relationships/tags" Target="../tags/tag11.xml"/><Relationship Id="rId10" Type="http://schemas.openxmlformats.org/officeDocument/2006/relationships/tags" Target="../tags/tag10.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7.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9.png"/><Relationship Id="rId1" Type="http://schemas.openxmlformats.org/officeDocument/2006/relationships/tags" Target="../tags/tag17.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10.png"/><Relationship Id="rId1" Type="http://schemas.openxmlformats.org/officeDocument/2006/relationships/tags" Target="../tags/tag18.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1.png"/></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tags" Target="../tags/tag20.xml"/><Relationship Id="rId2" Type="http://schemas.openxmlformats.org/officeDocument/2006/relationships/image" Target="../media/image12.png"/><Relationship Id="rId1" Type="http://schemas.openxmlformats.org/officeDocument/2006/relationships/tags" Target="../tags/tag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5.png"/></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tags" Target="../tags/tag16.xml"/><Relationship Id="rId2" Type="http://schemas.openxmlformats.org/officeDocument/2006/relationships/image" Target="../media/image6.png"/><Relationship Id="rId1" Type="http://schemas.openxmlformats.org/officeDocument/2006/relationships/tags" Target="../tags/tag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矢量智能对象"/>
          <p:cNvPicPr>
            <a:picLocks noChangeAspect="1"/>
          </p:cNvPicPr>
          <p:nvPr userDrawn="1">
            <p:custDataLst>
              <p:tags r:id="rId1"/>
            </p:custDataLst>
          </p:nvPr>
        </p:nvPicPr>
        <p:blipFill>
          <a:blip r:embed="rId2"/>
          <a:stretch>
            <a:fillRect/>
          </a:stretch>
        </p:blipFill>
        <p:spPr>
          <a:xfrm>
            <a:off x="5356225" y="776605"/>
            <a:ext cx="1524000" cy="330200"/>
          </a:xfrm>
          <a:prstGeom prst="rect">
            <a:avLst/>
          </a:prstGeom>
        </p:spPr>
      </p:pic>
      <p:sp>
        <p:nvSpPr>
          <p:cNvPr id="3" name="文本框 2"/>
          <p:cNvSpPr txBox="1"/>
          <p:nvPr/>
        </p:nvSpPr>
        <p:spPr>
          <a:xfrm>
            <a:off x="5458460" y="6190615"/>
            <a:ext cx="1424305" cy="368300"/>
          </a:xfrm>
          <a:prstGeom prst="rect">
            <a:avLst/>
          </a:prstGeom>
          <a:noFill/>
        </p:spPr>
        <p:txBody>
          <a:bodyPr wrap="square" rtlCol="0">
            <a:spAutoFit/>
          </a:bodyPr>
          <a:lstStyle/>
          <a:p>
            <a:r>
              <a:rPr lang="zh-CN" altLang="en-US">
                <a:solidFill>
                  <a:srgbClr val="FFDFDF"/>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中国</a:t>
            </a:r>
            <a:r>
              <a:rPr lang="en-US" altLang="zh-CN">
                <a:solidFill>
                  <a:srgbClr val="FFDFDF"/>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a:t>
            </a:r>
            <a:r>
              <a:rPr lang="zh-CN" altLang="en-US">
                <a:solidFill>
                  <a:srgbClr val="FFDFDF"/>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广州</a:t>
            </a:r>
            <a:endParaRPr lang="zh-CN" altLang="en-US">
              <a:solidFill>
                <a:srgbClr val="FFDFDF"/>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2" name="文本框 1"/>
          <p:cNvSpPr txBox="1"/>
          <p:nvPr/>
        </p:nvSpPr>
        <p:spPr>
          <a:xfrm>
            <a:off x="879792" y="1951887"/>
            <a:ext cx="10581005" cy="922020"/>
          </a:xfrm>
          <a:prstGeom prst="rect">
            <a:avLst/>
          </a:prstGeom>
          <a:noFill/>
        </p:spPr>
        <p:txBody>
          <a:bodyPr wrap="square" rtlCol="0">
            <a:spAutoFit/>
          </a:bodyPr>
          <a:lstStyle/>
          <a:p>
            <a:pPr algn="ctr">
              <a:lnSpc>
                <a:spcPct val="90000"/>
              </a:lnSpc>
            </a:pPr>
            <a:r>
              <a:rPr lang="zh-CN" sz="6000" dirty="0">
                <a:gradFill>
                  <a:gsLst>
                    <a:gs pos="0">
                      <a:srgbClr val="FFFDF5"/>
                    </a:gs>
                    <a:gs pos="100000">
                      <a:srgbClr val="FFF6CD"/>
                    </a:gs>
                  </a:gsLst>
                  <a:lin ang="5400000" scaled="0"/>
                </a:gradFill>
                <a:latin typeface="思源黑体 CN Heavy" panose="020B0A00000000000000" charset="-122"/>
                <a:ea typeface="思源黑体 CN Heavy" panose="020B0A00000000000000" charset="-122"/>
                <a:cs typeface="思源黑体 CN Bold" panose="020B0800000000000000" charset="-122"/>
              </a:rPr>
              <a:t>市场逐渐反弹</a:t>
            </a:r>
            <a:endParaRPr lang="zh-CN" sz="6000" dirty="0">
              <a:gradFill>
                <a:gsLst>
                  <a:gs pos="0">
                    <a:srgbClr val="FFFDF5"/>
                  </a:gs>
                  <a:gs pos="100000">
                    <a:srgbClr val="FFF6CD"/>
                  </a:gs>
                </a:gsLst>
                <a:lin ang="5400000" scaled="0"/>
              </a:gradFill>
              <a:latin typeface="思源黑体 CN Heavy" panose="020B0A00000000000000" charset="-122"/>
              <a:ea typeface="思源黑体 CN Heavy" panose="020B0A00000000000000" charset="-122"/>
              <a:cs typeface="思源黑体 CN Bold" panose="020B0800000000000000" charset="-122"/>
            </a:endParaRPr>
          </a:p>
        </p:txBody>
      </p:sp>
      <p:sp>
        <p:nvSpPr>
          <p:cNvPr id="9" name="矩形 8"/>
          <p:cNvSpPr/>
          <p:nvPr/>
        </p:nvSpPr>
        <p:spPr>
          <a:xfrm>
            <a:off x="3891915" y="3981450"/>
            <a:ext cx="2173605" cy="356870"/>
          </a:xfrm>
          <a:prstGeom prst="rect">
            <a:avLst/>
          </a:prstGeom>
          <a:noFill/>
          <a:ln>
            <a:solidFill>
              <a:schemeClr val="bg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custDataLst>
              <p:tags r:id="rId3"/>
            </p:custDataLst>
          </p:nvPr>
        </p:nvSpPr>
        <p:spPr>
          <a:xfrm>
            <a:off x="3898265" y="3981450"/>
            <a:ext cx="995680" cy="3568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custDataLst>
              <p:tags r:id="rId4"/>
            </p:custDataLst>
          </p:nvPr>
        </p:nvSpPr>
        <p:spPr>
          <a:xfrm>
            <a:off x="3853815" y="3988435"/>
            <a:ext cx="1143000" cy="368300"/>
          </a:xfrm>
          <a:prstGeom prst="rect">
            <a:avLst/>
          </a:prstGeom>
          <a:noFill/>
        </p:spPr>
        <p:txBody>
          <a:bodyPr wrap="square" rtlCol="0">
            <a:spAutoFit/>
          </a:bodyPr>
          <a:lstStyle/>
          <a:p>
            <a:r>
              <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主讲老师</a:t>
            </a:r>
            <a:endPar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15" name="文本框 14"/>
          <p:cNvSpPr txBox="1"/>
          <p:nvPr>
            <p:custDataLst>
              <p:tags r:id="rId5"/>
            </p:custDataLst>
          </p:nvPr>
        </p:nvSpPr>
        <p:spPr>
          <a:xfrm>
            <a:off x="4902835" y="3976370"/>
            <a:ext cx="1162050" cy="368300"/>
          </a:xfrm>
          <a:prstGeom prst="rect">
            <a:avLst/>
          </a:prstGeom>
          <a:noFill/>
        </p:spPr>
        <p:txBody>
          <a:bodyPr wrap="square" rtlCol="0">
            <a:spAutoFit/>
          </a:bodyPr>
          <a:lstStyle/>
          <a:p>
            <a:r>
              <a:rPr lang="zh-CN" altLang="en-US"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陈灼基</a:t>
            </a:r>
            <a:endParaRPr lang="zh-CN" altLang="en-US"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nvGrpSpPr>
          <p:cNvPr id="33" name="组合 32"/>
          <p:cNvGrpSpPr/>
          <p:nvPr/>
        </p:nvGrpSpPr>
        <p:grpSpPr>
          <a:xfrm>
            <a:off x="3891915" y="4490348"/>
            <a:ext cx="5094178" cy="1552132"/>
            <a:chOff x="7093" y="6622"/>
            <a:chExt cx="8109" cy="1978"/>
          </a:xfrm>
        </p:grpSpPr>
        <p:sp>
          <p:nvSpPr>
            <p:cNvPr id="18" name="矩形 17"/>
            <p:cNvSpPr/>
            <p:nvPr>
              <p:custDataLst>
                <p:tags r:id="rId6"/>
              </p:custDataLst>
            </p:nvPr>
          </p:nvSpPr>
          <p:spPr>
            <a:xfrm>
              <a:off x="7093" y="6626"/>
              <a:ext cx="7859" cy="625"/>
            </a:xfrm>
            <a:prstGeom prst="rect">
              <a:avLst/>
            </a:prstGeom>
            <a:noFill/>
            <a:ln>
              <a:solidFill>
                <a:schemeClr val="bg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custDataLst>
                <p:tags r:id="rId7"/>
              </p:custDataLst>
            </p:nvPr>
          </p:nvSpPr>
          <p:spPr>
            <a:xfrm>
              <a:off x="7105" y="6626"/>
              <a:ext cx="2321" cy="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custDataLst>
                <p:tags r:id="rId8"/>
              </p:custDataLst>
            </p:nvPr>
          </p:nvSpPr>
          <p:spPr>
            <a:xfrm>
              <a:off x="7261" y="6627"/>
              <a:ext cx="2009" cy="469"/>
            </a:xfrm>
            <a:prstGeom prst="rect">
              <a:avLst/>
            </a:prstGeom>
            <a:noFill/>
          </p:spPr>
          <p:txBody>
            <a:bodyPr wrap="square" rtlCol="0">
              <a:spAutoFit/>
            </a:bodyPr>
            <a:lstStyle/>
            <a:p>
              <a:r>
                <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执业编号</a:t>
              </a:r>
              <a:endPar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21" name="文本框 20"/>
            <p:cNvSpPr txBox="1"/>
            <p:nvPr>
              <p:custDataLst>
                <p:tags r:id="rId9"/>
              </p:custDataLst>
            </p:nvPr>
          </p:nvSpPr>
          <p:spPr>
            <a:xfrm>
              <a:off x="9470" y="6622"/>
              <a:ext cx="5732" cy="1978"/>
            </a:xfrm>
            <a:prstGeom prst="rect">
              <a:avLst/>
            </a:prstGeom>
            <a:noFill/>
          </p:spPr>
          <p:txBody>
            <a:bodyPr wrap="square" rtlCol="0">
              <a:noAutofit/>
            </a:bodyPr>
            <a:lstStyle/>
            <a:p>
              <a:r>
                <a:rPr lang="zh-CN" altLang="en-US" b="1" dirty="0">
                  <a:solidFill>
                    <a:schemeClr val="bg1"/>
                  </a:solidFill>
                  <a:latin typeface="微软雅黑" panose="020B0503020204020204" charset="-122"/>
                  <a:ea typeface="微软雅黑" panose="020B0503020204020204" charset="-122"/>
                  <a:sym typeface="+mn-ea"/>
                </a:rPr>
                <a:t>投顾从业：</a:t>
              </a:r>
              <a:r>
                <a:rPr lang="en-US" altLang="zh-CN" b="1" dirty="0">
                  <a:solidFill>
                    <a:schemeClr val="bg1"/>
                  </a:solidFill>
                  <a:latin typeface="微软雅黑" panose="020B0503020204020204" charset="-122"/>
                  <a:ea typeface="微软雅黑" panose="020B0503020204020204" charset="-122"/>
                  <a:sym typeface="+mn-ea"/>
                </a:rPr>
                <a:t>A1120620030004</a:t>
              </a:r>
              <a:endParaRPr lang="en-US" altLang="zh-CN" b="1" dirty="0">
                <a:solidFill>
                  <a:schemeClr val="bg1"/>
                </a:solidFill>
                <a:latin typeface="微软雅黑" panose="020B0503020204020204" charset="-122"/>
                <a:ea typeface="微软雅黑" panose="020B0503020204020204" charset="-122"/>
                <a:sym typeface="+mn-ea"/>
              </a:endParaRPr>
            </a:p>
            <a:p>
              <a:endParaRPr lang="zh-CN" altLang="en-US"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a:p>
              <a:r>
                <a:rPr lang="zh-CN" altLang="en-US"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基金从业编号：</a:t>
              </a:r>
              <a:r>
                <a:rPr lang="en-US" altLang="zh-CN"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P1069558100002</a:t>
              </a:r>
              <a:endParaRPr lang="en-US" altLang="zh-CN"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a:p>
              <a:endParaRPr lang="en-US" altLang="zh-CN"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grpSp>
        <p:nvGrpSpPr>
          <p:cNvPr id="32" name="组合 31"/>
          <p:cNvGrpSpPr/>
          <p:nvPr/>
        </p:nvGrpSpPr>
        <p:grpSpPr>
          <a:xfrm>
            <a:off x="6170295" y="3982720"/>
            <a:ext cx="3074373" cy="381327"/>
            <a:chOff x="10918" y="5734"/>
            <a:chExt cx="5059" cy="668"/>
          </a:xfrm>
        </p:grpSpPr>
        <p:sp>
          <p:nvSpPr>
            <p:cNvPr id="27" name="矩形 26"/>
            <p:cNvSpPr/>
            <p:nvPr>
              <p:custDataLst>
                <p:tags r:id="rId10"/>
              </p:custDataLst>
            </p:nvPr>
          </p:nvSpPr>
          <p:spPr>
            <a:xfrm>
              <a:off x="10940" y="5734"/>
              <a:ext cx="3832" cy="625"/>
            </a:xfrm>
            <a:prstGeom prst="rect">
              <a:avLst/>
            </a:prstGeom>
            <a:noFill/>
            <a:ln>
              <a:solidFill>
                <a:schemeClr val="bg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custDataLst>
                <p:tags r:id="rId11"/>
              </p:custDataLst>
            </p:nvPr>
          </p:nvSpPr>
          <p:spPr>
            <a:xfrm>
              <a:off x="10952" y="5734"/>
              <a:ext cx="1750" cy="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文本框 28"/>
            <p:cNvSpPr txBox="1"/>
            <p:nvPr>
              <p:custDataLst>
                <p:tags r:id="rId12"/>
              </p:custDataLst>
            </p:nvPr>
          </p:nvSpPr>
          <p:spPr>
            <a:xfrm>
              <a:off x="10918" y="5757"/>
              <a:ext cx="2009" cy="645"/>
            </a:xfrm>
            <a:prstGeom prst="rect">
              <a:avLst/>
            </a:prstGeom>
            <a:noFill/>
          </p:spPr>
          <p:txBody>
            <a:bodyPr wrap="square" rtlCol="0">
              <a:spAutoFit/>
            </a:bodyPr>
            <a:lstStyle/>
            <a:p>
              <a:r>
                <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课程日期</a:t>
              </a:r>
              <a:endPar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30" name="文本框 29"/>
            <p:cNvSpPr txBox="1"/>
            <p:nvPr>
              <p:custDataLst>
                <p:tags r:id="rId13"/>
              </p:custDataLst>
            </p:nvPr>
          </p:nvSpPr>
          <p:spPr>
            <a:xfrm>
              <a:off x="12700" y="5745"/>
              <a:ext cx="3277" cy="617"/>
            </a:xfrm>
            <a:prstGeom prst="rect">
              <a:avLst/>
            </a:prstGeom>
            <a:noFill/>
          </p:spPr>
          <p:txBody>
            <a:bodyPr wrap="square" rtlCol="0">
              <a:spAutoFit/>
            </a:bodyPr>
            <a:lstStyle/>
            <a:p>
              <a:r>
                <a:rPr lang="en-US" altLang="zh-CN" sz="1700"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2025.09</a:t>
              </a:r>
              <a:endParaRPr lang="en-US" altLang="zh-CN" sz="1700"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spTree>
    <p:custDataLst>
      <p:tags r:id="rId14"/>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193800" y="1137920"/>
            <a:ext cx="10309860" cy="4269105"/>
          </a:xfrm>
          <a:prstGeom prst="rect">
            <a:avLst/>
          </a:prstGeom>
          <a:noFill/>
        </p:spPr>
        <p:txBody>
          <a:bodyPr wrap="square" rtlCol="0">
            <a:noAutofit/>
          </a:bodyPr>
          <a:lstStyle/>
          <a:p>
            <a:r>
              <a:rPr lang="zh-CN" altLang="en-US" sz="2000" dirty="0"/>
              <a:t>《</a:t>
            </a:r>
            <a:r>
              <a:rPr lang="en-US" altLang="zh-CN" sz="2000" dirty="0"/>
              <a:t>2025</a:t>
            </a:r>
            <a:r>
              <a:rPr lang="zh-CN" altLang="en-US" sz="2000" dirty="0"/>
              <a:t>年年报风口</a:t>
            </a:r>
            <a:r>
              <a:rPr lang="en-US" altLang="zh-CN" sz="2000" dirty="0"/>
              <a:t>“</a:t>
            </a:r>
            <a:r>
              <a:rPr lang="zh-CN" altLang="en-US" sz="2000" dirty="0"/>
              <a:t>寻宝</a:t>
            </a:r>
            <a:r>
              <a:rPr lang="en-US" altLang="zh-CN" sz="2000" dirty="0"/>
              <a:t>”</a:t>
            </a:r>
            <a:r>
              <a:rPr lang="zh-CN" altLang="en-US" sz="2000" dirty="0"/>
              <a:t>》</a:t>
            </a:r>
            <a:endParaRPr lang="zh-CN" altLang="en-US" sz="2000" dirty="0"/>
          </a:p>
          <a:p>
            <a:endParaRPr lang="en-US" altLang="zh-CN" sz="2000" dirty="0"/>
          </a:p>
          <a:p>
            <a:r>
              <a:rPr lang="zh-CN" altLang="en-US" sz="2000" dirty="0"/>
              <a:t>上架时间：</a:t>
            </a:r>
            <a:r>
              <a:rPr lang="en-US" altLang="zh-CN" sz="2000" dirty="0"/>
              <a:t>1</a:t>
            </a:r>
            <a:r>
              <a:rPr lang="zh-CN" altLang="en-US" sz="2000" dirty="0"/>
              <a:t>月</a:t>
            </a:r>
            <a:r>
              <a:rPr lang="en-US" altLang="zh-CN" sz="2000" dirty="0"/>
              <a:t>28</a:t>
            </a:r>
            <a:r>
              <a:rPr lang="zh-CN" altLang="en-US" sz="2000" dirty="0"/>
              <a:t>日</a:t>
            </a:r>
            <a:endParaRPr lang="zh-CN" altLang="en-US" sz="2000" dirty="0"/>
          </a:p>
          <a:p>
            <a:endParaRPr lang="en-US" altLang="zh-CN" sz="2000" dirty="0"/>
          </a:p>
          <a:p>
            <a:r>
              <a:rPr lang="zh-CN" altLang="en-US" sz="2000" dirty="0"/>
              <a:t>精选八家</a:t>
            </a:r>
            <a:r>
              <a:rPr lang="en-US" altLang="zh-CN" sz="2000" dirty="0"/>
              <a:t>2025</a:t>
            </a:r>
            <a:r>
              <a:rPr lang="zh-CN" altLang="en-US" sz="2000" dirty="0"/>
              <a:t>年年报预告超预期、优质的公司，未来充满潜力的公司</a:t>
            </a:r>
            <a:endParaRPr lang="zh-CN" altLang="en-US" sz="2000" dirty="0"/>
          </a:p>
          <a:p>
            <a:endParaRPr lang="zh-CN" altLang="en-US" sz="2000" dirty="0"/>
          </a:p>
          <a:p>
            <a:r>
              <a:rPr lang="zh-CN" altLang="en-US" sz="2000" dirty="0"/>
              <a:t>凡是</a:t>
            </a:r>
            <a:r>
              <a:rPr lang="en-US" altLang="zh-CN" sz="2000" dirty="0"/>
              <a:t>1</a:t>
            </a:r>
            <a:r>
              <a:rPr lang="zh-CN" altLang="en-US" sz="2000" dirty="0"/>
              <a:t>月份购买风口狙击栏目，一个月、一个季度以上的都赠送这份报告</a:t>
            </a:r>
            <a:endParaRPr lang="zh-CN" altLang="en-US" sz="2000" dirty="0"/>
          </a:p>
          <a:p>
            <a:endParaRPr lang="zh-CN" altLang="en-US" dirty="0"/>
          </a:p>
          <a:p>
            <a:endParaRPr lang="zh-CN" altLang="en-US" sz="2400" dirty="0"/>
          </a:p>
          <a:p>
            <a:endParaRPr lang="en-US" altLang="zh-CN" sz="2400" dirty="0"/>
          </a:p>
          <a:p>
            <a:endParaRPr lang="zh-CN" altLang="en-US" sz="2400" dirty="0"/>
          </a:p>
        </p:txBody>
      </p:sp>
      <p:sp>
        <p:nvSpPr>
          <p:cNvPr id="3" name="文本框 2"/>
          <p:cNvSpPr txBox="1"/>
          <p:nvPr/>
        </p:nvSpPr>
        <p:spPr>
          <a:xfrm>
            <a:off x="4101465" y="189865"/>
            <a:ext cx="4457065" cy="460375"/>
          </a:xfrm>
          <a:prstGeom prst="rect">
            <a:avLst/>
          </a:prstGeom>
          <a:noFill/>
        </p:spPr>
        <p:txBody>
          <a:bodyPr wrap="square" rtlCol="0">
            <a:spAutoFit/>
          </a:bodyPr>
          <a:lstStyle/>
          <a:p>
            <a:r>
              <a:rPr lang="zh-CN" altLang="en-US" sz="2400" dirty="0">
                <a:solidFill>
                  <a:schemeClr val="bg1"/>
                </a:solidFill>
              </a:rPr>
              <a:t>风口</a:t>
            </a:r>
            <a:r>
              <a:rPr lang="en-US" altLang="zh-CN" sz="2400" dirty="0">
                <a:solidFill>
                  <a:schemeClr val="bg1"/>
                </a:solidFill>
              </a:rPr>
              <a:t>“</a:t>
            </a:r>
            <a:r>
              <a:rPr lang="zh-CN" altLang="en-US" sz="2400" dirty="0">
                <a:solidFill>
                  <a:schemeClr val="bg1"/>
                </a:solidFill>
              </a:rPr>
              <a:t>寻宝</a:t>
            </a:r>
            <a:r>
              <a:rPr lang="en-US" altLang="zh-CN" sz="2400" dirty="0">
                <a:solidFill>
                  <a:schemeClr val="bg1"/>
                </a:solidFill>
              </a:rPr>
              <a:t>”——</a:t>
            </a:r>
            <a:r>
              <a:rPr lang="zh-CN" altLang="en-US" sz="2400" dirty="0">
                <a:solidFill>
                  <a:schemeClr val="bg1"/>
                </a:solidFill>
              </a:rPr>
              <a:t>年报掘金</a:t>
            </a:r>
            <a:endParaRPr lang="zh-CN" altLang="en-US" sz="2400" dirty="0">
              <a:solidFill>
                <a:schemeClr val="bg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855845" y="86275"/>
            <a:ext cx="4064000" cy="521970"/>
          </a:xfrm>
          <a:prstGeom prst="rect">
            <a:avLst/>
          </a:prstGeom>
        </p:spPr>
        <p:txBody>
          <a:bodyPr>
            <a:spAutoFit/>
            <a:extLst>
              <a:ext uri="{4A0BC546-FE56-4ADE-93B0-CB8AF2F6F144}">
                <wpsdc:textFrameExt xmlns:wpsdc="http://www.wps.cn/officeDocument/2022/drawingmlCustomData" type="text"/>
              </a:ext>
            </a:extLst>
          </a:bodyPr>
          <a:p>
            <a:pPr algn="l"/>
            <a:r>
              <a:rPr lang="zh-CN" altLang="en-US" sz="2800">
                <a:solidFill>
                  <a:schemeClr val="bg1"/>
                </a:solidFill>
                <a:latin typeface="Arial" panose="020B0604020202020204" pitchFamily="34" charset="0"/>
                <a:ea typeface="微软雅黑" panose="020B0503020204020204" charset="-122"/>
              </a:rPr>
              <a:t>脱水策略</a:t>
            </a:r>
            <a:endParaRPr lang="zh-CN" altLang="en-US" sz="2800">
              <a:solidFill>
                <a:schemeClr val="bg1"/>
              </a:solidFill>
              <a:latin typeface="Arial" panose="020B0604020202020204" pitchFamily="34" charset="0"/>
              <a:ea typeface="微软雅黑" panose="020B0503020204020204" charset="-122"/>
            </a:endParaRPr>
          </a:p>
        </p:txBody>
      </p:sp>
      <p:pic>
        <p:nvPicPr>
          <p:cNvPr id="3" name="图片 2"/>
          <p:cNvPicPr>
            <a:picLocks noChangeAspect="1"/>
          </p:cNvPicPr>
          <p:nvPr/>
        </p:nvPicPr>
        <p:blipFill>
          <a:blip r:embed="rId1"/>
          <a:stretch>
            <a:fillRect/>
          </a:stretch>
        </p:blipFill>
        <p:spPr>
          <a:xfrm>
            <a:off x="1280795" y="714375"/>
            <a:ext cx="9884410" cy="542925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593090" y="802640"/>
            <a:ext cx="11099800" cy="531050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485735" y="163902"/>
            <a:ext cx="3424687" cy="461665"/>
          </a:xfrm>
          <a:prstGeom prst="rect">
            <a:avLst/>
          </a:prstGeom>
          <a:noFill/>
        </p:spPr>
        <p:txBody>
          <a:bodyPr wrap="square" rtlCol="0">
            <a:spAutoFit/>
          </a:bodyPr>
          <a:lstStyle/>
          <a:p>
            <a:r>
              <a:rPr lang="zh-CN" altLang="en-US" sz="2400" dirty="0">
                <a:solidFill>
                  <a:schemeClr val="bg1"/>
                </a:solidFill>
              </a:rPr>
              <a:t>第三个“国九条”</a:t>
            </a:r>
            <a:endParaRPr lang="zh-CN" altLang="en-US" sz="2400" dirty="0">
              <a:solidFill>
                <a:schemeClr val="bg1"/>
              </a:solidFill>
            </a:endParaRPr>
          </a:p>
        </p:txBody>
      </p:sp>
      <p:pic>
        <p:nvPicPr>
          <p:cNvPr id="7" name="图片 6"/>
          <p:cNvPicPr>
            <a:picLocks noChangeAspect="1"/>
          </p:cNvPicPr>
          <p:nvPr>
            <p:custDataLst>
              <p:tags r:id="rId1"/>
            </p:custDataLst>
          </p:nvPr>
        </p:nvPicPr>
        <p:blipFill>
          <a:blip r:embed="rId2"/>
          <a:stretch>
            <a:fillRect/>
          </a:stretch>
        </p:blipFill>
        <p:spPr>
          <a:xfrm>
            <a:off x="374015" y="164465"/>
            <a:ext cx="11600180" cy="602678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a:blip r:embed="rId2"/>
          <a:stretch>
            <a:fillRect/>
          </a:stretch>
        </p:blipFill>
        <p:spPr>
          <a:xfrm>
            <a:off x="56515" y="160020"/>
            <a:ext cx="12342495" cy="645033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525770" y="189865"/>
            <a:ext cx="3032760" cy="460375"/>
          </a:xfrm>
          <a:prstGeom prst="rect">
            <a:avLst/>
          </a:prstGeom>
          <a:noFill/>
        </p:spPr>
        <p:txBody>
          <a:bodyPr wrap="square" rtlCol="0">
            <a:spAutoFit/>
          </a:bodyPr>
          <a:lstStyle/>
          <a:p>
            <a:r>
              <a:rPr lang="zh-CN" altLang="en-US" sz="2400" dirty="0">
                <a:solidFill>
                  <a:schemeClr val="bg1"/>
                </a:solidFill>
              </a:rPr>
              <a:t>经传好课</a:t>
            </a:r>
            <a:endParaRPr lang="zh-CN" altLang="en-US" sz="2400" dirty="0">
              <a:solidFill>
                <a:schemeClr val="bg1"/>
              </a:solidFill>
            </a:endParaRPr>
          </a:p>
        </p:txBody>
      </p:sp>
      <p:pic>
        <p:nvPicPr>
          <p:cNvPr id="5" name="图片 4"/>
          <p:cNvPicPr>
            <a:picLocks noChangeAspect="1"/>
          </p:cNvPicPr>
          <p:nvPr/>
        </p:nvPicPr>
        <p:blipFill>
          <a:blip r:embed="rId1"/>
          <a:stretch>
            <a:fillRect/>
          </a:stretch>
        </p:blipFill>
        <p:spPr>
          <a:xfrm>
            <a:off x="546735" y="860425"/>
            <a:ext cx="11184255" cy="5117465"/>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a:blip r:embed="rId2"/>
          <a:stretch>
            <a:fillRect/>
          </a:stretch>
        </p:blipFill>
        <p:spPr>
          <a:xfrm>
            <a:off x="0" y="0"/>
            <a:ext cx="12191365" cy="6858000"/>
          </a:xfrm>
          <a:prstGeom prst="rect">
            <a:avLst/>
          </a:prstGeom>
        </p:spPr>
      </p:pic>
    </p:spTree>
    <p:custDataLst>
      <p:tags r:id="rId3"/>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50595" y="1021715"/>
            <a:ext cx="10290810" cy="3046095"/>
          </a:xfrm>
          <a:prstGeom prst="rect">
            <a:avLst/>
          </a:prstGeom>
          <a:noFill/>
        </p:spPr>
        <p:txBody>
          <a:bodyPr wrap="square" rtlCol="0">
            <a:spAutoFit/>
          </a:bodyPr>
          <a:lstStyle/>
          <a:p>
            <a:endParaRPr lang="en-US" altLang="zh-CN" sz="2400" dirty="0"/>
          </a:p>
          <a:p>
            <a:endParaRPr lang="en-US" altLang="zh-CN" sz="2400" dirty="0"/>
          </a:p>
          <a:p>
            <a:r>
              <a:rPr lang="en-US" altLang="zh-CN" sz="2400" dirty="0"/>
              <a:t>1</a:t>
            </a:r>
            <a:r>
              <a:rPr lang="zh-CN" altLang="en-US" sz="2400" dirty="0"/>
              <a:t>、控盘双突破（智能辅助线、</a:t>
            </a:r>
            <a:r>
              <a:rPr lang="en-US" altLang="zh-CN" sz="2400" dirty="0"/>
              <a:t>20</a:t>
            </a:r>
            <a:r>
              <a:rPr lang="zh-CN" altLang="en-US" sz="2400" dirty="0"/>
              <a:t>日、</a:t>
            </a:r>
            <a:r>
              <a:rPr lang="en-US" altLang="zh-CN" sz="2400" dirty="0"/>
              <a:t>10</a:t>
            </a:r>
            <a:r>
              <a:rPr lang="zh-CN" altLang="en-US" sz="2400" dirty="0"/>
              <a:t>日、</a:t>
            </a:r>
            <a:r>
              <a:rPr lang="en-US" altLang="zh-CN" sz="2400" dirty="0"/>
              <a:t>5</a:t>
            </a:r>
            <a:r>
              <a:rPr lang="zh-CN" altLang="en-US" sz="2400" dirty="0"/>
              <a:t>日均线），走向上的趋势</a:t>
            </a:r>
            <a:endParaRPr lang="en-US" altLang="zh-CN" sz="2400" dirty="0"/>
          </a:p>
          <a:p>
            <a:endParaRPr lang="en-US" altLang="zh-CN" sz="2400" dirty="0"/>
          </a:p>
          <a:p>
            <a:endParaRPr lang="en-US" altLang="zh-CN" sz="2400" dirty="0"/>
          </a:p>
          <a:p>
            <a:r>
              <a:rPr lang="en-US" altLang="zh-CN" sz="2400" dirty="0"/>
              <a:t>2</a:t>
            </a:r>
            <a:r>
              <a:rPr lang="zh-CN" altLang="en-US" sz="2400" dirty="0"/>
              <a:t>、主题猎手战法：结合热点、</a:t>
            </a:r>
            <a:r>
              <a:rPr lang="en-US" altLang="zh-CN" sz="2400" dirty="0"/>
              <a:t>L2</a:t>
            </a:r>
            <a:r>
              <a:rPr lang="zh-CN" altLang="en-US" sz="2400" dirty="0"/>
              <a:t>资金等指标</a:t>
            </a:r>
            <a:endParaRPr lang="zh-CN" altLang="en-US" sz="2400" dirty="0"/>
          </a:p>
          <a:p>
            <a:endParaRPr lang="zh-CN" altLang="en-US" sz="2400" dirty="0"/>
          </a:p>
          <a:p>
            <a:endParaRPr lang="zh-CN" altLang="en-US" sz="2400" dirty="0">
              <a:solidFill>
                <a:srgbClr val="FF0000"/>
              </a:solidFill>
            </a:endParaRPr>
          </a:p>
        </p:txBody>
      </p:sp>
      <p:sp>
        <p:nvSpPr>
          <p:cNvPr id="3" name="文本框 2"/>
          <p:cNvSpPr txBox="1"/>
          <p:nvPr/>
        </p:nvSpPr>
        <p:spPr>
          <a:xfrm>
            <a:off x="4873625" y="189865"/>
            <a:ext cx="3684905" cy="460375"/>
          </a:xfrm>
          <a:prstGeom prst="rect">
            <a:avLst/>
          </a:prstGeom>
          <a:noFill/>
        </p:spPr>
        <p:txBody>
          <a:bodyPr wrap="square" rtlCol="0">
            <a:spAutoFit/>
          </a:bodyPr>
          <a:lstStyle/>
          <a:p>
            <a:r>
              <a:rPr lang="zh-CN" altLang="en-US" sz="2400" dirty="0">
                <a:solidFill>
                  <a:schemeClr val="bg1"/>
                </a:solidFill>
              </a:rPr>
              <a:t>当前的操作思路</a:t>
            </a:r>
            <a:endParaRPr lang="zh-CN" altLang="en-US" sz="2400" dirty="0">
              <a:solidFill>
                <a:schemeClr val="bg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001770" y="736600"/>
            <a:ext cx="5784850" cy="5384800"/>
          </a:xfrm>
          <a:prstGeom prst="rect">
            <a:avLst/>
          </a:prstGeom>
          <a:noFill/>
        </p:spPr>
        <p:txBody>
          <a:bodyPr wrap="square" rtlCol="0">
            <a:spAutoFit/>
          </a:bodyPr>
          <a:lstStyle/>
          <a:p>
            <a:endParaRPr lang="en-US" altLang="zh-CN" sz="2400" dirty="0"/>
          </a:p>
          <a:p>
            <a:r>
              <a:rPr lang="zh-CN" altLang="en-US" sz="2000" dirty="0">
                <a:solidFill>
                  <a:srgbClr val="FF0000"/>
                </a:solidFill>
              </a:rPr>
              <a:t>当你理解人心，你才理解市场。</a:t>
            </a:r>
            <a:endParaRPr lang="zh-CN" altLang="en-US" sz="2000" dirty="0"/>
          </a:p>
          <a:p>
            <a:endParaRPr lang="en-US" altLang="zh-CN" sz="2000" dirty="0"/>
          </a:p>
          <a:p>
            <a:r>
              <a:rPr lang="zh-CN" altLang="en-US" sz="2000" dirty="0"/>
              <a:t>你会发现：</a:t>
            </a:r>
            <a:endParaRPr lang="zh-CN" altLang="en-US" sz="2000" dirty="0"/>
          </a:p>
          <a:p>
            <a:endParaRPr lang="en-US" altLang="zh-CN" sz="2000" dirty="0"/>
          </a:p>
          <a:p>
            <a:r>
              <a:rPr lang="zh-CN" altLang="en-US" sz="2000" dirty="0"/>
              <a:t>大家很兴奋的时候，就是短线顶部附近</a:t>
            </a:r>
            <a:endParaRPr lang="zh-CN" altLang="en-US" sz="2000" dirty="0"/>
          </a:p>
          <a:p>
            <a:endParaRPr lang="en-US" altLang="zh-CN" sz="2000" dirty="0"/>
          </a:p>
          <a:p>
            <a:r>
              <a:rPr lang="zh-CN" altLang="en-US" sz="2000" dirty="0"/>
              <a:t>大家很绝望的时候，就离短期底部不远</a:t>
            </a:r>
            <a:endParaRPr lang="zh-CN" altLang="en-US" sz="2000" dirty="0"/>
          </a:p>
          <a:p>
            <a:endParaRPr lang="en-US" altLang="zh-CN" sz="2000" dirty="0"/>
          </a:p>
          <a:p>
            <a:r>
              <a:rPr lang="zh-CN" altLang="en-US" sz="2000" dirty="0"/>
              <a:t>大家都在喊风险的时候，其实风险不大</a:t>
            </a:r>
            <a:endParaRPr lang="zh-CN" altLang="en-US" sz="2000" dirty="0"/>
          </a:p>
          <a:p>
            <a:endParaRPr lang="en-US" altLang="zh-CN" sz="2000" dirty="0"/>
          </a:p>
          <a:p>
            <a:r>
              <a:rPr lang="zh-CN" altLang="en-US" sz="2000" dirty="0"/>
              <a:t>大家都在喊机会的时候，其实机会较少</a:t>
            </a:r>
            <a:endParaRPr lang="zh-CN" altLang="en-US" sz="2000" dirty="0"/>
          </a:p>
          <a:p>
            <a:endParaRPr lang="en-US" altLang="zh-CN" sz="2000" dirty="0"/>
          </a:p>
          <a:p>
            <a:r>
              <a:rPr lang="zh-CN" altLang="en-US" sz="2000" dirty="0"/>
              <a:t>行情从来不是</a:t>
            </a:r>
            <a:r>
              <a:rPr lang="en-US" altLang="zh-CN" sz="2000" dirty="0"/>
              <a:t> K </a:t>
            </a:r>
            <a:r>
              <a:rPr lang="zh-CN" altLang="en-US" sz="2000" dirty="0"/>
              <a:t>线里的秘密，</a:t>
            </a:r>
            <a:endParaRPr lang="zh-CN" altLang="en-US" sz="2000" dirty="0"/>
          </a:p>
          <a:p>
            <a:endParaRPr lang="en-US" altLang="zh-CN" sz="2000" dirty="0"/>
          </a:p>
          <a:p>
            <a:r>
              <a:rPr lang="zh-CN" altLang="en-US" sz="2000" dirty="0"/>
              <a:t>而是大众情绪的</a:t>
            </a:r>
            <a:r>
              <a:rPr lang="en-US" altLang="zh-CN" sz="2000" dirty="0"/>
              <a:t>“</a:t>
            </a:r>
            <a:r>
              <a:rPr lang="zh-CN" altLang="en-US" sz="2000" dirty="0"/>
              <a:t>平均值</a:t>
            </a:r>
            <a:r>
              <a:rPr lang="en-US" altLang="zh-CN" sz="2000" dirty="0"/>
              <a:t>”</a:t>
            </a:r>
            <a:r>
              <a:rPr lang="zh-CN" altLang="en-US" sz="2000" dirty="0"/>
              <a:t>。</a:t>
            </a:r>
            <a:endParaRPr lang="zh-CN" altLang="en-US" sz="2000" dirty="0"/>
          </a:p>
          <a:p>
            <a:endParaRPr lang="zh-CN" altLang="en-US" sz="2000" dirty="0">
              <a:solidFill>
                <a:srgbClr val="FF0000"/>
              </a:solidFill>
            </a:endParaRPr>
          </a:p>
        </p:txBody>
      </p:sp>
      <p:sp>
        <p:nvSpPr>
          <p:cNvPr id="3" name="文本框 2"/>
          <p:cNvSpPr txBox="1"/>
          <p:nvPr/>
        </p:nvSpPr>
        <p:spPr>
          <a:xfrm>
            <a:off x="4873625" y="189865"/>
            <a:ext cx="3684905" cy="460375"/>
          </a:xfrm>
          <a:prstGeom prst="rect">
            <a:avLst/>
          </a:prstGeom>
          <a:noFill/>
        </p:spPr>
        <p:txBody>
          <a:bodyPr wrap="square" rtlCol="0">
            <a:spAutoFit/>
          </a:bodyPr>
          <a:lstStyle/>
          <a:p>
            <a:r>
              <a:rPr lang="zh-CN" altLang="en-US" sz="2400" dirty="0">
                <a:solidFill>
                  <a:schemeClr val="bg1"/>
                </a:solidFill>
              </a:rPr>
              <a:t>精辟投资格言</a:t>
            </a:r>
            <a:endParaRPr lang="zh-CN" altLang="en-US" sz="2400" dirty="0">
              <a:solidFill>
                <a:schemeClr val="bg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55955" y="911225"/>
            <a:ext cx="11066780" cy="4805680"/>
          </a:xfrm>
          <a:prstGeom prst="rect">
            <a:avLst/>
          </a:prstGeom>
          <a:noFill/>
        </p:spPr>
        <p:txBody>
          <a:bodyPr wrap="square" rtlCol="0">
            <a:noAutofit/>
          </a:bodyPr>
          <a:lstStyle/>
          <a:p>
            <a:r>
              <a:rPr lang="en-US" altLang="zh-CN" sz="2000" dirty="0"/>
              <a:t>1</a:t>
            </a:r>
            <a:r>
              <a:rPr lang="zh-CN" altLang="en-US" sz="2000" dirty="0"/>
              <a:t>、商业航天：</a:t>
            </a:r>
            <a:endParaRPr lang="zh-CN" altLang="en-US" sz="2000" dirty="0"/>
          </a:p>
          <a:p>
            <a:r>
              <a:rPr lang="en-US" altLang="zh-CN" sz="2000" dirty="0"/>
              <a:t>12</a:t>
            </a:r>
            <a:r>
              <a:rPr lang="zh-CN" altLang="en-US" sz="2000" dirty="0"/>
              <a:t>月</a:t>
            </a:r>
            <a:r>
              <a:rPr lang="en-US" altLang="zh-CN" sz="2000" dirty="0"/>
              <a:t>31</a:t>
            </a:r>
            <a:r>
              <a:rPr lang="zh-CN" altLang="en-US" sz="2000" dirty="0"/>
              <a:t>日，中国代表在低地球轨道卫星问题安理会阿里亚模式会议上发言时表示，个别国家的商业卫星星座肆意扩张，缺乏有效监管，带来显著安全挑战。星链计划于</a:t>
            </a:r>
            <a:r>
              <a:rPr lang="en-US" altLang="zh-CN" sz="2000" dirty="0"/>
              <a:t>2026</a:t>
            </a:r>
            <a:r>
              <a:rPr lang="zh-CN" altLang="en-US" sz="2000" dirty="0"/>
              <a:t>年降低卫星轨道高度，提升太空运行安全性。上交所官网显示，蓝箭航天空间科技股份有限公司科创板</a:t>
            </a:r>
            <a:r>
              <a:rPr lang="en-US" altLang="zh-CN" sz="2000" dirty="0"/>
              <a:t>IPO</a:t>
            </a:r>
            <a:r>
              <a:rPr lang="zh-CN" altLang="en-US" sz="2000" dirty="0"/>
              <a:t>审核状态变更为</a:t>
            </a:r>
            <a:r>
              <a:rPr lang="en-US" altLang="zh-CN" sz="2000" dirty="0"/>
              <a:t>“</a:t>
            </a:r>
            <a:r>
              <a:rPr lang="zh-CN" altLang="en-US" sz="2000" dirty="0"/>
              <a:t>已受理</a:t>
            </a:r>
            <a:r>
              <a:rPr lang="en-US" altLang="zh-CN" sz="2000" dirty="0"/>
              <a:t>”</a:t>
            </a:r>
            <a:r>
              <a:rPr lang="zh-CN" altLang="en-US" sz="2000" dirty="0"/>
              <a:t>。</a:t>
            </a:r>
            <a:endParaRPr lang="zh-CN" altLang="en-US" sz="2000" dirty="0"/>
          </a:p>
          <a:p>
            <a:endParaRPr lang="en-US" altLang="zh-CN" sz="2000" dirty="0"/>
          </a:p>
          <a:p>
            <a:r>
              <a:rPr lang="en-US" altLang="zh-CN" sz="2000" dirty="0"/>
              <a:t>2</a:t>
            </a:r>
            <a:r>
              <a:rPr lang="zh-CN" altLang="en-US" sz="2000" dirty="0"/>
              <a:t>、智能电网：</a:t>
            </a:r>
            <a:endParaRPr lang="zh-CN" altLang="en-US" sz="2000" dirty="0"/>
          </a:p>
          <a:p>
            <a:r>
              <a:rPr lang="zh-CN" altLang="en-US" sz="2000" dirty="0"/>
              <a:t>国家发展改革委、国家能源局联合发布《关于促进电网高质量发展的指导意见》。其中提出，到</a:t>
            </a:r>
            <a:r>
              <a:rPr lang="en-US" altLang="zh-CN" sz="2000" dirty="0"/>
              <a:t>2030</a:t>
            </a:r>
            <a:r>
              <a:rPr lang="zh-CN" altLang="en-US" sz="2000" dirty="0"/>
              <a:t>年，电网资源优化配置能力有效增强，</a:t>
            </a:r>
            <a:r>
              <a:rPr lang="en-US" altLang="zh-CN" sz="2000" dirty="0"/>
              <a:t>“</a:t>
            </a:r>
            <a:r>
              <a:rPr lang="zh-CN" altLang="en-US" sz="2000" dirty="0"/>
              <a:t>西电东送</a:t>
            </a:r>
            <a:r>
              <a:rPr lang="en-US" altLang="zh-CN" sz="2000" dirty="0"/>
              <a:t>”</a:t>
            </a:r>
            <a:r>
              <a:rPr lang="zh-CN" altLang="en-US" sz="2000" dirty="0"/>
              <a:t>规模超过</a:t>
            </a:r>
            <a:r>
              <a:rPr lang="en-US" altLang="zh-CN" sz="2000" dirty="0"/>
              <a:t>4.2</a:t>
            </a:r>
            <a:r>
              <a:rPr lang="zh-CN" altLang="en-US" sz="2000" dirty="0"/>
              <a:t>亿千瓦，新增省间电力互济能力</a:t>
            </a:r>
            <a:r>
              <a:rPr lang="en-US" altLang="zh-CN" sz="2000" dirty="0"/>
              <a:t>4000</a:t>
            </a:r>
            <a:r>
              <a:rPr lang="zh-CN" altLang="en-US" sz="2000" dirty="0"/>
              <a:t>万千瓦左右，支撑新能源发电量占比达到</a:t>
            </a:r>
            <a:r>
              <a:rPr lang="en-US" altLang="zh-CN" sz="2000" dirty="0"/>
              <a:t>30%</a:t>
            </a:r>
            <a:r>
              <a:rPr lang="zh-CN" altLang="en-US" sz="2000" dirty="0"/>
              <a:t>左右，接纳分布式新能源能力达到</a:t>
            </a:r>
            <a:r>
              <a:rPr lang="en-US" altLang="zh-CN" sz="2000" dirty="0"/>
              <a:t>9</a:t>
            </a:r>
            <a:r>
              <a:rPr lang="zh-CN" altLang="en-US" sz="2000" dirty="0"/>
              <a:t>亿千瓦，支撑充电基础设施超过</a:t>
            </a:r>
            <a:r>
              <a:rPr lang="en-US" altLang="zh-CN" sz="2000" dirty="0"/>
              <a:t>4000</a:t>
            </a:r>
            <a:r>
              <a:rPr lang="zh-CN" altLang="en-US" sz="2000" dirty="0"/>
              <a:t>万台。</a:t>
            </a:r>
            <a:endParaRPr lang="zh-CN" altLang="en-US" sz="2000" dirty="0"/>
          </a:p>
        </p:txBody>
      </p:sp>
      <p:sp>
        <p:nvSpPr>
          <p:cNvPr id="3" name="文本框 2"/>
          <p:cNvSpPr txBox="1"/>
          <p:nvPr/>
        </p:nvSpPr>
        <p:spPr>
          <a:xfrm>
            <a:off x="4873625" y="189865"/>
            <a:ext cx="4566285" cy="460375"/>
          </a:xfrm>
          <a:prstGeom prst="rect">
            <a:avLst/>
          </a:prstGeom>
          <a:noFill/>
        </p:spPr>
        <p:txBody>
          <a:bodyPr wrap="square" rtlCol="0">
            <a:spAutoFit/>
          </a:bodyPr>
          <a:lstStyle/>
          <a:p>
            <a:r>
              <a:rPr lang="zh-CN" altLang="en-US" sz="2400" dirty="0">
                <a:solidFill>
                  <a:schemeClr val="bg1"/>
                </a:solidFill>
              </a:rPr>
              <a:t>今日热门消息解读</a:t>
            </a:r>
            <a:endParaRPr lang="zh-CN" altLang="en-US" sz="2400" dirty="0">
              <a:solidFill>
                <a:schemeClr val="bg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127760" y="974725"/>
            <a:ext cx="10701655" cy="4636135"/>
          </a:xfrm>
          <a:prstGeom prst="rect">
            <a:avLst/>
          </a:prstGeom>
          <a:noFill/>
        </p:spPr>
        <p:txBody>
          <a:bodyPr wrap="square" rtlCol="0">
            <a:noAutofit/>
          </a:bodyPr>
          <a:lstStyle/>
          <a:p>
            <a:r>
              <a:rPr lang="en-US" altLang="zh-CN" sz="2000" dirty="0"/>
              <a:t>3</a:t>
            </a:r>
            <a:r>
              <a:rPr lang="zh-CN" altLang="en-US" sz="2000" dirty="0"/>
              <a:t>、可控核聚变：</a:t>
            </a:r>
            <a:endParaRPr lang="zh-CN" altLang="en-US" sz="2000" dirty="0"/>
          </a:p>
          <a:p>
            <a:endParaRPr lang="zh-CN" altLang="en-US" sz="2000" dirty="0"/>
          </a:p>
          <a:p>
            <a:r>
              <a:rPr lang="en-US" altLang="zh-CN" sz="2000" dirty="0"/>
              <a:t>2026</a:t>
            </a:r>
            <a:r>
              <a:rPr lang="zh-CN" altLang="en-US" sz="2000" dirty="0"/>
              <a:t>核聚变能科技与产业大会将于</a:t>
            </a:r>
            <a:r>
              <a:rPr lang="en-US" altLang="zh-CN" sz="2000" dirty="0"/>
              <a:t>2026</a:t>
            </a:r>
            <a:r>
              <a:rPr lang="zh-CN" altLang="en-US" sz="2000" dirty="0"/>
              <a:t>年</a:t>
            </a:r>
            <a:r>
              <a:rPr lang="en-US" altLang="zh-CN" sz="2000" dirty="0"/>
              <a:t>1</a:t>
            </a:r>
            <a:r>
              <a:rPr lang="zh-CN" altLang="en-US" sz="2000" dirty="0"/>
              <a:t>月</a:t>
            </a:r>
            <a:r>
              <a:rPr lang="en-US" altLang="zh-CN" sz="2000" dirty="0"/>
              <a:t>16</a:t>
            </a:r>
            <a:r>
              <a:rPr lang="zh-CN" altLang="en-US" sz="2000" dirty="0"/>
              <a:t>日至</a:t>
            </a:r>
            <a:r>
              <a:rPr lang="en-US" altLang="zh-CN" sz="2000" dirty="0"/>
              <a:t>17</a:t>
            </a:r>
            <a:r>
              <a:rPr lang="zh-CN" altLang="en-US" sz="2000" dirty="0"/>
              <a:t>日在安徽合肥举办。此次大会将在合肥庐阳区聚变堆主机关键系统综合研究设施（</a:t>
            </a:r>
            <a:r>
              <a:rPr lang="en-US" altLang="zh-CN" sz="2000" dirty="0"/>
              <a:t>CRAFT</a:t>
            </a:r>
            <a:r>
              <a:rPr lang="zh-CN" altLang="en-US" sz="2000" dirty="0"/>
              <a:t>）园区召开，主题为</a:t>
            </a:r>
            <a:r>
              <a:rPr lang="en-US" altLang="zh-CN" sz="2000" dirty="0"/>
              <a:t>“</a:t>
            </a:r>
            <a:r>
              <a:rPr lang="zh-CN" altLang="en-US" sz="2000" dirty="0"/>
              <a:t>聚核之力，创见未来</a:t>
            </a:r>
            <a:r>
              <a:rPr lang="en-US" altLang="zh-CN" sz="2000" dirty="0"/>
              <a:t>”</a:t>
            </a:r>
            <a:r>
              <a:rPr lang="zh-CN" altLang="en-US" sz="2000" dirty="0"/>
              <a:t>，旨在促进核聚变产业链上下游协同创新与成果转化，届时核聚变产业资金、产业技术合作有望加速。</a:t>
            </a:r>
            <a:endParaRPr lang="zh-CN" altLang="en-US" sz="2000" dirty="0"/>
          </a:p>
        </p:txBody>
      </p:sp>
      <p:sp>
        <p:nvSpPr>
          <p:cNvPr id="3" name="文本框 2"/>
          <p:cNvSpPr txBox="1"/>
          <p:nvPr/>
        </p:nvSpPr>
        <p:spPr>
          <a:xfrm>
            <a:off x="4873625" y="189865"/>
            <a:ext cx="4566285" cy="460375"/>
          </a:xfrm>
          <a:prstGeom prst="rect">
            <a:avLst/>
          </a:prstGeom>
          <a:noFill/>
        </p:spPr>
        <p:txBody>
          <a:bodyPr wrap="square" rtlCol="0">
            <a:spAutoFit/>
          </a:bodyPr>
          <a:lstStyle/>
          <a:p>
            <a:r>
              <a:rPr lang="zh-CN" altLang="en-US" sz="2400" dirty="0">
                <a:solidFill>
                  <a:schemeClr val="bg1"/>
                </a:solidFill>
              </a:rPr>
              <a:t>今日热门消息解读</a:t>
            </a:r>
            <a:endParaRPr lang="zh-CN" altLang="en-US" sz="2400" dirty="0">
              <a:solidFill>
                <a:schemeClr val="bg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134745" y="960755"/>
            <a:ext cx="10610215" cy="3655695"/>
          </a:xfrm>
          <a:prstGeom prst="rect">
            <a:avLst/>
          </a:prstGeom>
          <a:noFill/>
        </p:spPr>
        <p:txBody>
          <a:bodyPr wrap="square" rtlCol="0">
            <a:noAutofit/>
          </a:bodyPr>
          <a:lstStyle/>
          <a:p>
            <a:r>
              <a:rPr lang="zh-CN" sz="2000" dirty="0"/>
              <a:t>仓位：五成</a:t>
            </a:r>
            <a:r>
              <a:rPr lang="en-US" altLang="zh-CN" sz="2000" dirty="0"/>
              <a:t>——</a:t>
            </a:r>
            <a:r>
              <a:rPr lang="zh-CN" altLang="en-US" sz="2000" dirty="0"/>
              <a:t>七成</a:t>
            </a:r>
            <a:endParaRPr lang="zh-CN" sz="2000" dirty="0"/>
          </a:p>
          <a:p>
            <a:endParaRPr lang="zh-CN" altLang="en-US" sz="2000" dirty="0"/>
          </a:p>
          <a:p>
            <a:r>
              <a:rPr lang="zh-CN" altLang="en-US" sz="2000" dirty="0"/>
              <a:t>策略：两个中线个股，两个短线个股</a:t>
            </a:r>
            <a:endParaRPr lang="zh-CN" altLang="en-US" sz="2000" dirty="0"/>
          </a:p>
          <a:p>
            <a:r>
              <a:rPr lang="zh-CN" altLang="en-US" sz="2000" dirty="0"/>
              <a:t> </a:t>
            </a:r>
            <a:r>
              <a:rPr lang="en-US" altLang="zh-CN" sz="2000" dirty="0"/>
              <a:t>            </a:t>
            </a:r>
            <a:endParaRPr lang="en-US" altLang="zh-CN" sz="2000" dirty="0"/>
          </a:p>
          <a:p>
            <a:r>
              <a:rPr lang="en-US" altLang="zh-CN" sz="2000" dirty="0"/>
              <a:t>             </a:t>
            </a:r>
            <a:r>
              <a:rPr lang="zh-CN" altLang="en-US" sz="2000" dirty="0"/>
              <a:t>或者，三个中线、吃波段收益，一个短线</a:t>
            </a:r>
            <a:endParaRPr lang="zh-CN" altLang="en-US" sz="2000" dirty="0"/>
          </a:p>
          <a:p>
            <a:endParaRPr lang="zh-CN" altLang="en-US" sz="2000" dirty="0"/>
          </a:p>
          <a:p>
            <a:r>
              <a:rPr lang="en-US" altLang="zh-CN" sz="2000" dirty="0"/>
              <a:t>             </a:t>
            </a:r>
            <a:r>
              <a:rPr lang="zh-CN" altLang="en-US" sz="2000" dirty="0"/>
              <a:t>剩余资金灵活做</a:t>
            </a:r>
            <a:r>
              <a:rPr lang="en-US" altLang="zh-CN" sz="2000" dirty="0"/>
              <a:t>T</a:t>
            </a:r>
            <a:endParaRPr lang="zh-CN" altLang="en-US" sz="2000" dirty="0"/>
          </a:p>
          <a:p>
            <a:endParaRPr lang="zh-CN" altLang="en-US" sz="2400" dirty="0"/>
          </a:p>
          <a:p>
            <a:r>
              <a:rPr lang="zh-CN" altLang="en-US" sz="2400" dirty="0"/>
              <a:t>持续拉升连板股、极致抱团趋势股、低吸高活跃强势股、</a:t>
            </a:r>
            <a:endParaRPr lang="zh-CN" altLang="en-US" sz="2400" dirty="0"/>
          </a:p>
          <a:p>
            <a:endParaRPr lang="zh-CN" altLang="en-US" sz="2400" dirty="0"/>
          </a:p>
          <a:p>
            <a:r>
              <a:rPr lang="zh-CN" altLang="en-US" sz="2400" dirty="0"/>
              <a:t>潜伏利好消息政策个股、耐心持有优质个股、平铺首板个股</a:t>
            </a:r>
            <a:endParaRPr lang="zh-CN" altLang="en-US" sz="2400" dirty="0"/>
          </a:p>
          <a:p>
            <a:endParaRPr lang="zh-CN" altLang="en-US" sz="2400" dirty="0"/>
          </a:p>
          <a:p>
            <a:endParaRPr lang="zh-CN" altLang="en-US" sz="2400" dirty="0"/>
          </a:p>
          <a:p>
            <a:endParaRPr lang="en-US" altLang="zh-CN" sz="2400" dirty="0"/>
          </a:p>
          <a:p>
            <a:endParaRPr lang="zh-CN" altLang="en-US" sz="2400" dirty="0"/>
          </a:p>
        </p:txBody>
      </p:sp>
      <p:sp>
        <p:nvSpPr>
          <p:cNvPr id="3" name="文本框 2"/>
          <p:cNvSpPr txBox="1"/>
          <p:nvPr/>
        </p:nvSpPr>
        <p:spPr>
          <a:xfrm>
            <a:off x="4873625" y="189865"/>
            <a:ext cx="3684905" cy="460375"/>
          </a:xfrm>
          <a:prstGeom prst="rect">
            <a:avLst/>
          </a:prstGeom>
          <a:noFill/>
        </p:spPr>
        <p:txBody>
          <a:bodyPr wrap="square" rtlCol="0">
            <a:spAutoFit/>
          </a:bodyPr>
          <a:lstStyle/>
          <a:p>
            <a:r>
              <a:rPr lang="zh-CN" altLang="en-US" sz="2400" dirty="0">
                <a:solidFill>
                  <a:schemeClr val="bg1"/>
                </a:solidFill>
              </a:rPr>
              <a:t>操作策略</a:t>
            </a:r>
            <a:endParaRPr lang="zh-CN" altLang="en-US" sz="2400" dirty="0">
              <a:solidFill>
                <a:schemeClr val="bg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54710" y="1033780"/>
            <a:ext cx="10536555" cy="4373245"/>
          </a:xfrm>
          <a:prstGeom prst="rect">
            <a:avLst/>
          </a:prstGeom>
          <a:noFill/>
        </p:spPr>
        <p:txBody>
          <a:bodyPr wrap="square" rtlCol="0">
            <a:noAutofit/>
          </a:bodyPr>
          <a:lstStyle/>
          <a:p>
            <a:endParaRPr lang="zh-CN" sz="2000" dirty="0"/>
          </a:p>
          <a:p>
            <a:r>
              <a:rPr lang="en-US" altLang="zh-CN" sz="2000" dirty="0"/>
              <a:t>1</a:t>
            </a:r>
            <a:r>
              <a:rPr lang="zh-CN" altLang="en-US" sz="2000" dirty="0"/>
              <a:t>、周一</a:t>
            </a:r>
            <a:r>
              <a:rPr lang="zh-CN" altLang="en-US" sz="2000" dirty="0">
                <a:solidFill>
                  <a:srgbClr val="FF0000"/>
                </a:solidFill>
              </a:rPr>
              <a:t>最强风口</a:t>
            </a:r>
            <a:r>
              <a:rPr lang="zh-CN" altLang="en-US" sz="2000" dirty="0"/>
              <a:t>：选择当日涨停板个股最多的板块，当日最强的风口</a:t>
            </a:r>
            <a:endParaRPr lang="zh-CN" altLang="en-US" sz="2000" dirty="0"/>
          </a:p>
          <a:p>
            <a:r>
              <a:rPr lang="en-US" altLang="zh-CN" sz="2000" dirty="0"/>
              <a:t>2</a:t>
            </a:r>
            <a:r>
              <a:rPr lang="zh-CN" altLang="en-US" sz="2000" dirty="0"/>
              <a:t>、周二</a:t>
            </a:r>
            <a:r>
              <a:rPr lang="zh-CN" altLang="en-US" sz="2000" dirty="0">
                <a:solidFill>
                  <a:srgbClr val="FF0000"/>
                </a:solidFill>
              </a:rPr>
              <a:t>主题风口</a:t>
            </a:r>
            <a:r>
              <a:rPr lang="zh-CN" altLang="en-US" sz="2000" dirty="0"/>
              <a:t>：选择当日主题猎手最强的主题，挖掘最强的两个股票</a:t>
            </a:r>
            <a:endParaRPr lang="zh-CN" altLang="en-US" sz="2000" dirty="0"/>
          </a:p>
          <a:p>
            <a:endParaRPr lang="zh-CN" altLang="en-US" sz="2000" dirty="0"/>
          </a:p>
          <a:p>
            <a:r>
              <a:rPr lang="en-US" altLang="zh-CN" sz="2000" dirty="0"/>
              <a:t>3</a:t>
            </a:r>
            <a:r>
              <a:rPr lang="zh-CN" altLang="en-US" sz="2000" dirty="0"/>
              <a:t>、周三</a:t>
            </a:r>
            <a:r>
              <a:rPr lang="zh-CN" altLang="en-US" sz="2000" dirty="0">
                <a:solidFill>
                  <a:srgbClr val="FF0000"/>
                </a:solidFill>
              </a:rPr>
              <a:t>资金风口</a:t>
            </a:r>
            <a:r>
              <a:rPr lang="zh-CN" altLang="en-US" sz="2000" dirty="0"/>
              <a:t>：选择当日行业板块，主力净买额第一名或第二名的板块</a:t>
            </a:r>
            <a:endParaRPr lang="zh-CN" altLang="en-US" sz="2000" dirty="0"/>
          </a:p>
          <a:p>
            <a:r>
              <a:rPr lang="en-US" altLang="zh-CN" sz="2000" dirty="0"/>
              <a:t>4</a:t>
            </a:r>
            <a:r>
              <a:rPr lang="zh-CN" altLang="en-US" sz="2000" dirty="0"/>
              <a:t>、周四</a:t>
            </a:r>
            <a:r>
              <a:rPr lang="zh-CN" altLang="en-US" sz="2000" dirty="0">
                <a:solidFill>
                  <a:srgbClr val="FF0000"/>
                </a:solidFill>
              </a:rPr>
              <a:t>逻辑风口</a:t>
            </a:r>
            <a:r>
              <a:rPr lang="zh-CN" altLang="en-US" sz="2000" dirty="0"/>
              <a:t>：结合当日或近几日逻辑逐渐发酵的风口，博弈周末发酵</a:t>
            </a:r>
            <a:endParaRPr lang="zh-CN" altLang="en-US" sz="2000" dirty="0"/>
          </a:p>
          <a:p>
            <a:r>
              <a:rPr lang="zh-CN" altLang="en-US" sz="2000" dirty="0"/>
              <a:t>四个不同维度的逻辑，每天筛选出强风口、强个股，为投资保驾护航，助力</a:t>
            </a:r>
            <a:r>
              <a:rPr lang="zh-CN" altLang="en-US" sz="2000" dirty="0">
                <a:solidFill>
                  <a:srgbClr val="FF0000"/>
                </a:solidFill>
              </a:rPr>
              <a:t>账户长虹</a:t>
            </a:r>
            <a:endParaRPr lang="zh-CN" altLang="en-US" sz="2000" dirty="0">
              <a:solidFill>
                <a:srgbClr val="FF0000"/>
              </a:solidFill>
            </a:endParaRPr>
          </a:p>
          <a:p>
            <a:endParaRPr lang="zh-CN" altLang="en-US" sz="2000" dirty="0">
              <a:solidFill>
                <a:srgbClr val="FF0000"/>
              </a:solidFill>
            </a:endParaRPr>
          </a:p>
          <a:p>
            <a:r>
              <a:rPr lang="zh-CN" altLang="en-US" dirty="0"/>
              <a:t>用户收益案例：以上为特定客户、特定时间区间的历史业绩，个别情况不代表普遍现象，个股历史涨幅不预示其未来表现，过往收益亦不代表未来收益承诺。市场有风险，投资需谨慎！</a:t>
            </a:r>
            <a:endParaRPr lang="zh-CN" altLang="en-US" dirty="0"/>
          </a:p>
          <a:p>
            <a:endParaRPr lang="en-US" altLang="zh-CN" dirty="0"/>
          </a:p>
          <a:p>
            <a:r>
              <a:rPr lang="zh-CN" altLang="en-US" dirty="0"/>
              <a:t>个股案例涨幅回访：以上为特定条件、特定时间区间下的部分案例展示，不代表普遍现象，个股历史涨幅不预示其未来表现，过往收益亦不代表未来收益承诺。市场有风险，投资需谨慎！</a:t>
            </a:r>
            <a:endParaRPr lang="zh-CN" altLang="en-US" dirty="0"/>
          </a:p>
          <a:p>
            <a:endParaRPr lang="zh-CN" altLang="en-US" dirty="0"/>
          </a:p>
          <a:p>
            <a:endParaRPr lang="zh-CN" altLang="en-US" sz="2400" dirty="0"/>
          </a:p>
          <a:p>
            <a:endParaRPr lang="en-US" altLang="zh-CN" sz="2400" dirty="0"/>
          </a:p>
          <a:p>
            <a:endParaRPr lang="zh-CN" altLang="en-US" sz="2400" dirty="0"/>
          </a:p>
        </p:txBody>
      </p:sp>
      <p:sp>
        <p:nvSpPr>
          <p:cNvPr id="3" name="文本框 2"/>
          <p:cNvSpPr txBox="1"/>
          <p:nvPr/>
        </p:nvSpPr>
        <p:spPr>
          <a:xfrm>
            <a:off x="4101465" y="189865"/>
            <a:ext cx="4457065" cy="460375"/>
          </a:xfrm>
          <a:prstGeom prst="rect">
            <a:avLst/>
          </a:prstGeom>
          <a:noFill/>
        </p:spPr>
        <p:txBody>
          <a:bodyPr wrap="square" rtlCol="0">
            <a:spAutoFit/>
          </a:bodyPr>
          <a:lstStyle/>
          <a:p>
            <a:r>
              <a:rPr lang="zh-CN" altLang="en-US" sz="2400" dirty="0">
                <a:solidFill>
                  <a:schemeClr val="bg1"/>
                </a:solidFill>
              </a:rPr>
              <a:t>风口狙击</a:t>
            </a:r>
            <a:r>
              <a:rPr lang="en-US" altLang="zh-CN" sz="2400" dirty="0">
                <a:solidFill>
                  <a:schemeClr val="bg1"/>
                </a:solidFill>
              </a:rPr>
              <a:t>——</a:t>
            </a:r>
            <a:r>
              <a:rPr lang="zh-CN" altLang="en-US" sz="2400" dirty="0">
                <a:solidFill>
                  <a:schemeClr val="bg1"/>
                </a:solidFill>
              </a:rPr>
              <a:t>为投资保驾护航</a:t>
            </a:r>
            <a:endParaRPr lang="zh-CN" altLang="en-US" sz="2400" dirty="0">
              <a:solidFill>
                <a:schemeClr val="bg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873625" y="189865"/>
            <a:ext cx="3684905" cy="460375"/>
          </a:xfrm>
          <a:prstGeom prst="rect">
            <a:avLst/>
          </a:prstGeom>
          <a:noFill/>
        </p:spPr>
        <p:txBody>
          <a:bodyPr wrap="square" rtlCol="0">
            <a:spAutoFit/>
          </a:bodyPr>
          <a:lstStyle/>
          <a:p>
            <a:r>
              <a:rPr lang="zh-CN" altLang="en-US" sz="2400" dirty="0">
                <a:solidFill>
                  <a:schemeClr val="bg1"/>
                </a:solidFill>
              </a:rPr>
              <a:t>风口狙击</a:t>
            </a:r>
            <a:endParaRPr lang="en-US" altLang="zh-CN" sz="2400" dirty="0">
              <a:solidFill>
                <a:schemeClr val="bg1"/>
              </a:solidFill>
            </a:endParaRPr>
          </a:p>
        </p:txBody>
      </p:sp>
      <p:pic>
        <p:nvPicPr>
          <p:cNvPr id="4" name="图片 3"/>
          <p:cNvPicPr>
            <a:picLocks noChangeAspect="1"/>
          </p:cNvPicPr>
          <p:nvPr/>
        </p:nvPicPr>
        <p:blipFill>
          <a:blip r:embed="rId1"/>
          <a:stretch>
            <a:fillRect/>
          </a:stretch>
        </p:blipFill>
        <p:spPr>
          <a:xfrm>
            <a:off x="1313180" y="906780"/>
            <a:ext cx="10055860" cy="526034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custDataLst>
              <p:tags r:id="rId1"/>
            </p:custDataLst>
          </p:nvPr>
        </p:nvSpPr>
        <p:spPr>
          <a:xfrm>
            <a:off x="2875915" y="0"/>
            <a:ext cx="6440170" cy="7067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4000" dirty="0">
                <a:solidFill>
                  <a:srgbClr val="FFFFFF"/>
                </a:solidFill>
                <a:latin typeface="思源黑体 CN Medium" panose="020B0600000000000000" pitchFamily="34" charset="-122"/>
                <a:ea typeface="思源黑体 CN Medium" panose="020B0600000000000000" pitchFamily="34" charset="-122"/>
                <a:cs typeface="思源黑体 CN Normal" panose="020B0400000000000000" charset="-122"/>
              </a:rPr>
              <a:t>风口狙击</a:t>
            </a:r>
            <a:endParaRPr kumimoji="0" lang="zh-CN" altLang="en-US" sz="40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nvPicPr>
        <p:blipFill>
          <a:blip r:embed="rId2"/>
          <a:stretch>
            <a:fillRect/>
          </a:stretch>
        </p:blipFill>
        <p:spPr>
          <a:xfrm>
            <a:off x="1285875" y="737870"/>
            <a:ext cx="9620250" cy="5381625"/>
          </a:xfrm>
          <a:prstGeom prst="rect">
            <a:avLst/>
          </a:prstGeom>
        </p:spPr>
      </p:pic>
    </p:spTree>
    <p:custDataLst>
      <p:tags r:id="rId3"/>
    </p:custDataLst>
  </p:cSld>
  <p:clrMapOvr>
    <a:masterClrMapping/>
  </p:clrMapOvr>
</p:sld>
</file>

<file path=ppt/tags/tag1.xml><?xml version="1.0" encoding="utf-8"?>
<p:tagLst xmlns:p="http://schemas.openxmlformats.org/presentationml/2006/main">
  <p:tag name="KSO_WM_UNIT_PLACING_PICTURE_USER_VIEWPORT" val="{&quot;height&quot;:10168,&quot;width&quot;:18489}"/>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UNIT_PLACING_PICTURE_USER_VIEWPORT" val="{&quot;height&quot;:520,&quot;width&quot;:2400}"/>
</p:tagLst>
</file>

<file path=ppt/tags/tag20.xml><?xml version="1.0" encoding="utf-8"?>
<p:tagLst xmlns:p="http://schemas.openxmlformats.org/presentationml/2006/main">
  <p:tag name="KSO_WM_BEAUTIFY_FLAG" val="#wm#"/>
  <p:tag name="KSO_WM_TEMPLATE_CATEGORY" val="custom"/>
  <p:tag name="KSO_WM_TEMPLATE_INDEX" val="20205081"/>
</p:tagLst>
</file>

<file path=ppt/tags/tag21.xml><?xml version="1.0" encoding="utf-8"?>
<p:tagLst xmlns:p="http://schemas.openxmlformats.org/presentationml/2006/main">
  <p:tag name="COMMONDATA" val="eyJoZGlkIjoiOTAzOTQ3MTIxNjU3MzE4MjhmYTQyMTMwMmMzMTJiOWQifQ=="/>
  <p:tag name="commondata" val="eyJoZGlkIjoiNjMzMjYwMjkzODUxNmM2MmM0YjA0NGU5OGU1OGIwOGMifQ=="/>
</p:tagLst>
</file>

<file path=ppt/tags/tag3.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WPS">
  <a:themeElements>
    <a:clrScheme name="WPS">
      <a:dk1>
        <a:srgbClr val="000000"/>
      </a:dk1>
      <a:lt1>
        <a:srgbClr val="FFFFFF"/>
      </a:lt1>
      <a:dk2>
        <a:srgbClr val="0F1423"/>
      </a:dk2>
      <a:lt2>
        <a:srgbClr val="FFFFFF"/>
      </a:lt2>
      <a:accent1>
        <a:srgbClr val="4874CB"/>
      </a:accent1>
      <a:accent2>
        <a:srgbClr val="E6724B"/>
      </a:accent2>
      <a:accent3>
        <a:srgbClr val="EFBB1F"/>
      </a:accent3>
      <a:accent4>
        <a:srgbClr val="75BD42"/>
      </a:accent4>
      <a:accent5>
        <a:srgbClr val="30C0B4"/>
      </a:accent5>
      <a:accent6>
        <a:srgbClr val="E05269"/>
      </a:accent6>
      <a:hlink>
        <a:srgbClr val="0026E5"/>
      </a:hlink>
      <a:folHlink>
        <a:srgbClr val="7E1FAD"/>
      </a:folHlink>
    </a:clrScheme>
    <a:fontScheme name="WPS">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1337</Words>
  <Application>WPS 演示</Application>
  <PresentationFormat>宽屏</PresentationFormat>
  <Paragraphs>121</Paragraphs>
  <Slides>16</Slides>
  <Notes>0</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16</vt:i4>
      </vt:variant>
    </vt:vector>
  </HeadingPairs>
  <TitlesOfParts>
    <vt:vector size="29" baseType="lpstr">
      <vt:lpstr>Arial</vt:lpstr>
      <vt:lpstr>宋体</vt:lpstr>
      <vt:lpstr>Wingdings</vt:lpstr>
      <vt:lpstr>思源黑体 CN Medium</vt:lpstr>
      <vt:lpstr>黑体</vt:lpstr>
      <vt:lpstr>思源黑体 CN Heavy</vt:lpstr>
      <vt:lpstr>思源黑体 CN Bold</vt:lpstr>
      <vt:lpstr>微软雅黑</vt:lpstr>
      <vt:lpstr>思源黑体 CN Normal</vt:lpstr>
      <vt:lpstr>Calibri</vt:lpstr>
      <vt:lpstr>Arial Unicode MS</vt:lpstr>
      <vt:lpstr>等线</vt:lpstr>
      <vt:lpstr>WPS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A陈小渊</cp:lastModifiedBy>
  <cp:revision>367</cp:revision>
  <dcterms:created xsi:type="dcterms:W3CDTF">2024-06-11T06:30:00Z</dcterms:created>
  <dcterms:modified xsi:type="dcterms:W3CDTF">2026-01-05T00:41:04Z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C7704E933E1A4A679033E90DEAB49B71_12</vt:lpwstr>
  </property>
  <property fmtid="{D5CDD505-2E9C-101B-9397-08002B2CF9AE}" pid="3" name="KSOProductBuildVer">
    <vt:lpwstr>2052-12.1.0.24034</vt:lpwstr>
  </property>
</Properties>
</file>