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07" r:id="rId6"/>
    <p:sldId id="4391" r:id="rId7"/>
    <p:sldId id="4375" r:id="rId8"/>
    <p:sldId id="4377" r:id="rId9"/>
    <p:sldId id="4376" r:id="rId10"/>
    <p:sldId id="4424" r:id="rId11"/>
    <p:sldId id="4357" r:id="rId12"/>
    <p:sldId id="4272" r:id="rId13"/>
    <p:sldId id="4270" r:id="rId14"/>
    <p:sldId id="4278" r:id="rId15"/>
    <p:sldId id="4339" r:id="rId16"/>
    <p:sldId id="4269" r:id="rId17"/>
    <p:sldId id="4271" r:id="rId18"/>
    <p:sldId id="1341" r:id="rId19"/>
    <p:sldId id="4241" r:id="rId20"/>
    <p:sldId id="4260" r:id="rId21"/>
    <p:sldId id="4261" r:id="rId22"/>
    <p:sldId id="270"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29.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18.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9.png"/><Relationship Id="rId1" Type="http://schemas.openxmlformats.org/officeDocument/2006/relationships/tags" Target="../tags/tag19.xml"/></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0.xml"/><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23.xml"/><Relationship Id="rId3" Type="http://schemas.openxmlformats.org/officeDocument/2006/relationships/image" Target="../media/image14.png"/><Relationship Id="rId2" Type="http://schemas.openxmlformats.org/officeDocument/2006/relationships/tags" Target="../tags/tag22.xml"/><Relationship Id="rId1" Type="http://schemas.openxmlformats.org/officeDocument/2006/relationships/tags" Target="../tags/tag2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4.xml"/><Relationship Id="rId1"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5.xml"/><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6.xml"/><Relationship Id="rId1"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8.xml"/><Relationship Id="rId2" Type="http://schemas.openxmlformats.org/officeDocument/2006/relationships/image" Target="../media/image18.png"/><Relationship Id="rId1" Type="http://schemas.openxmlformats.org/officeDocument/2006/relationships/tags" Target="../tags/tag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静待物极必反出现</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2024.11.28</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11810" y="247015"/>
            <a:ext cx="11396345" cy="622490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353683" y="819509"/>
            <a:ext cx="11536392" cy="5331125"/>
          </a:xfrm>
          <a:prstGeom prst="rect">
            <a:avLst/>
          </a:prstGeom>
        </p:spPr>
      </p:pic>
      <p:sp>
        <p:nvSpPr>
          <p:cNvPr id="3" name="文本框 2"/>
          <p:cNvSpPr txBox="1"/>
          <p:nvPr/>
        </p:nvSpPr>
        <p:spPr>
          <a:xfrm>
            <a:off x="4477109" y="155276"/>
            <a:ext cx="3709359" cy="461665"/>
          </a:xfrm>
          <a:prstGeom prst="rect">
            <a:avLst/>
          </a:prstGeom>
          <a:noFill/>
        </p:spPr>
        <p:txBody>
          <a:bodyPr wrap="square" rtlCol="0">
            <a:spAutoFit/>
          </a:bodyPr>
          <a:lstStyle/>
          <a:p>
            <a:r>
              <a:rPr lang="zh-CN" altLang="en-US" sz="2400" dirty="0">
                <a:solidFill>
                  <a:schemeClr val="bg1"/>
                </a:solidFill>
              </a:rPr>
              <a:t>四大战法叠加四线开花</a:t>
            </a:r>
            <a:endParaRPr lang="zh-CN" altLang="en-US" sz="2400" dirty="0">
              <a:solidFill>
                <a:schemeClr val="bg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庄散博弈</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sp>
        <p:nvSpPr>
          <p:cNvPr id="5" name="文本占位符 2"/>
          <p:cNvSpPr>
            <a:spLocks noGrp="1"/>
          </p:cNvSpPr>
          <p:nvPr>
            <p:custDataLst>
              <p:tags r:id="rId2"/>
            </p:custDataLst>
          </p:nvPr>
        </p:nvSpPr>
        <p:spPr>
          <a:xfrm>
            <a:off x="2055303" y="1208405"/>
            <a:ext cx="7894040" cy="4441190"/>
          </a:xfrm>
          <a:prstGeom prst="rect">
            <a:avLst/>
          </a:prstGeom>
        </p:spPr>
        <p:txBody>
          <a:bodyPr/>
          <a:lstStyle>
            <a:lvl1pPr marL="0" indent="0" algn="just" defTabSz="914400" rtl="0" eaLnBrk="1" fontAlgn="auto" latinLnBrk="0" hangingPunct="1">
              <a:lnSpc>
                <a:spcPct val="130000"/>
              </a:lnSpc>
              <a:spcBef>
                <a:spcPts val="500"/>
              </a:spcBef>
              <a:spcAft>
                <a:spcPts val="1000"/>
              </a:spcAft>
              <a:buFont typeface="Arial" panose="020B0604020202020204" pitchFamily="34" charset="0"/>
              <a:buNone/>
              <a:defRPr lang="zh-CN" altLang="en-US" sz="1800" u="none" strike="noStrike" kern="1200" cap="none" spc="150" normalizeH="0" baseline="0" dirty="0">
                <a:solidFill>
                  <a:schemeClr val="tx1">
                    <a:lumMod val="85000"/>
                    <a:lumOff val="15000"/>
                  </a:schemeClr>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b="1" dirty="0">
                <a:latin typeface="思源黑体 CN Heavy" panose="020B0A00000000000000" charset="-122"/>
                <a:ea typeface="思源黑体 CN Heavy" panose="020B0A00000000000000" charset="-122"/>
                <a:sym typeface="+mn-ea"/>
              </a:rPr>
              <a:t>庄散博弈</a:t>
            </a:r>
            <a:r>
              <a:rPr dirty="0">
                <a:latin typeface="思源黑体 CN Heavy" panose="020B0A00000000000000" charset="-122"/>
                <a:ea typeface="思源黑体 CN Heavy" panose="020B0A00000000000000" charset="-122"/>
                <a:sym typeface="+mn-ea"/>
              </a:rPr>
              <a:t>：</a:t>
            </a:r>
            <a:r>
              <a:rPr lang="zh-CN" altLang="en-US" dirty="0">
                <a:latin typeface="思源黑体 CN Heavy" panose="020B0A00000000000000" charset="-122"/>
                <a:ea typeface="思源黑体 CN Heavy" panose="020B0A00000000000000" charset="-122"/>
                <a:sym typeface="+mn-ea"/>
              </a:rPr>
              <a:t>将个股资金流分为</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种档次，盘中分类并计算出这</a:t>
            </a:r>
            <a:r>
              <a:rPr lang="en-US" altLang="zh-CN" dirty="0">
                <a:latin typeface="思源黑体 CN Heavy" panose="020B0A00000000000000" charset="-122"/>
                <a:ea typeface="思源黑体 CN Heavy" panose="020B0A00000000000000" charset="-122"/>
                <a:sym typeface="+mn-ea"/>
              </a:rPr>
              <a:t>4</a:t>
            </a:r>
            <a:r>
              <a:rPr lang="zh-CN" altLang="en-US" dirty="0">
                <a:latin typeface="思源黑体 CN Heavy" panose="020B0A00000000000000" charset="-122"/>
                <a:ea typeface="思源黑体 CN Heavy" panose="020B0A00000000000000" charset="-122"/>
                <a:sym typeface="+mn-ea"/>
              </a:rPr>
              <a:t>类不同档次资金的买卖力度和方向，方便用户看出股票的主力类型及买卖方向。</a:t>
            </a:r>
            <a:endParaRPr lang="en-US"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红色线（皇帝）：代表特大单净额   黄色线（官员）：代表大单净额</a:t>
            </a:r>
            <a:endParaRPr sz="1600" dirty="0">
              <a:latin typeface="思源黑体 CN Heavy" panose="020B0A00000000000000" charset="-122"/>
              <a:ea typeface="思源黑体 CN Heavy" panose="020B0A00000000000000" charset="-122"/>
              <a:sym typeface="+mn-ea"/>
            </a:endParaRPr>
          </a:p>
          <a:p>
            <a:pPr>
              <a:lnSpc>
                <a:spcPct val="100000"/>
              </a:lnSpc>
            </a:pPr>
            <a:r>
              <a:rPr lang="zh-CN" altLang="en-US" sz="1600" dirty="0">
                <a:latin typeface="思源黑体 CN Heavy" panose="020B0A00000000000000" charset="-122"/>
                <a:ea typeface="思源黑体 CN Heavy" panose="020B0A00000000000000" charset="-122"/>
                <a:sym typeface="+mn-ea"/>
              </a:rPr>
              <a:t>蓝色线（地主）：代表中单净额      绿色线（农民）：代表小单净额</a:t>
            </a:r>
            <a:endParaRPr sz="1600" dirty="0">
              <a:latin typeface="思源黑体 CN Heavy" panose="020B0A00000000000000" charset="-122"/>
              <a:ea typeface="思源黑体 CN Heavy" panose="020B0A00000000000000" charset="-122"/>
              <a:sym typeface="+mn-ea"/>
            </a:endParaRPr>
          </a:p>
        </p:txBody>
      </p:sp>
      <p:pic>
        <p:nvPicPr>
          <p:cNvPr id="7" name="图片 6"/>
          <p:cNvPicPr>
            <a:picLocks noChangeAspect="1"/>
          </p:cNvPicPr>
          <p:nvPr/>
        </p:nvPicPr>
        <p:blipFill>
          <a:blip r:embed="rId3"/>
          <a:stretch>
            <a:fillRect/>
          </a:stretch>
        </p:blipFill>
        <p:spPr>
          <a:xfrm>
            <a:off x="2148980" y="3207356"/>
            <a:ext cx="7894040" cy="2406586"/>
          </a:xfrm>
          <a:prstGeom prst="rect">
            <a:avLst/>
          </a:prstGeom>
          <a:ln>
            <a:solidFill>
              <a:srgbClr val="0070C0"/>
            </a:solidFill>
          </a:ln>
        </p:spPr>
      </p:pic>
    </p:spTree>
    <p:custDataLst>
      <p:tags r:id="rId4"/>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2" y="1572776"/>
            <a:ext cx="4278728" cy="4093428"/>
          </a:xfrm>
          <a:prstGeom prst="rect">
            <a:avLst/>
          </a:prstGeom>
          <a:noFill/>
        </p:spPr>
        <p:txBody>
          <a:bodyPr wrap="square">
            <a:spAutoFit/>
          </a:bodyPr>
          <a:lstStyle/>
          <a:p>
            <a:r>
              <a:rPr lang="zh-CN" altLang="en-US" sz="2000" b="1" dirty="0"/>
              <a:t>战法选股步骤（普通）：</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勾选“四线开花”筛选</a:t>
            </a:r>
            <a:br>
              <a:rPr lang="en-US" altLang="zh-CN" sz="2000" b="1" dirty="0"/>
            </a:br>
            <a:br>
              <a:rPr lang="en-US" altLang="zh-CN" sz="2000" b="1" dirty="0"/>
            </a:br>
            <a:r>
              <a:rPr lang="en-US" altLang="zh-CN" sz="2000" b="1" dirty="0"/>
              <a:t>③</a:t>
            </a:r>
            <a:r>
              <a:rPr lang="zh-CN" altLang="en-US" sz="2000" b="1" dirty="0"/>
              <a:t>点击“大额净买”排序</a:t>
            </a:r>
            <a:endParaRPr lang="en-US" altLang="zh-CN" sz="2000" b="1" dirty="0"/>
          </a:p>
          <a:p>
            <a:endParaRPr lang="en-US" altLang="zh-CN" sz="2000" b="1" dirty="0"/>
          </a:p>
          <a:p>
            <a:r>
              <a:rPr lang="en-US" altLang="zh-CN" sz="2000" b="1" dirty="0"/>
              <a:t>④</a:t>
            </a:r>
            <a:r>
              <a:rPr lang="zh-CN" altLang="en-US" sz="2000" b="1" dirty="0"/>
              <a:t>得到全市场当日主力最青睐的个股</a:t>
            </a:r>
            <a:br>
              <a:rPr lang="en-US" altLang="zh-CN" sz="2000" b="1" dirty="0"/>
            </a:br>
            <a:br>
              <a:rPr lang="en-US" altLang="zh-CN" sz="2000" b="1" dirty="0"/>
            </a:br>
            <a:r>
              <a:rPr lang="zh-CN" altLang="en-US" sz="2000" b="1" dirty="0"/>
              <a:t>优点：全市场个股一览无遗</a:t>
            </a:r>
            <a:br>
              <a:rPr lang="en-US" altLang="zh-CN" sz="2000" b="1" dirty="0"/>
            </a:br>
            <a:r>
              <a:rPr lang="zh-CN" altLang="en-US" sz="2000" b="1" dirty="0"/>
              <a:t>缺点：个股太多，无从下手</a:t>
            </a:r>
            <a:br>
              <a:rPr lang="en-US" altLang="zh-CN" sz="2000" b="1" dirty="0"/>
            </a:br>
            <a:endParaRPr lang="en-US" altLang="zh-CN" sz="2000" b="1" dirty="0"/>
          </a:p>
        </p:txBody>
      </p:sp>
      <p:pic>
        <p:nvPicPr>
          <p:cNvPr id="10" name="图片 9"/>
          <p:cNvPicPr>
            <a:picLocks noChangeAspect="1"/>
          </p:cNvPicPr>
          <p:nvPr/>
        </p:nvPicPr>
        <p:blipFill>
          <a:blip r:embed="rId1"/>
          <a:stretch>
            <a:fillRect/>
          </a:stretch>
        </p:blipFill>
        <p:spPr>
          <a:xfrm>
            <a:off x="5210212" y="733053"/>
            <a:ext cx="5242472" cy="5499967"/>
          </a:xfrm>
          <a:prstGeom prst="rect">
            <a:avLst/>
          </a:prstGeom>
          <a:ln>
            <a:solidFill>
              <a:schemeClr val="accent1"/>
            </a:solidFill>
          </a:ln>
        </p:spPr>
      </p:pic>
    </p:spTree>
    <p:custDataLst>
      <p:tags r:id="rId2"/>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en-US" altLang="zh-CN" sz="4000" dirty="0">
                <a:solidFill>
                  <a:srgbClr val="FFFFFF"/>
                </a:solidFill>
                <a:ea typeface="思源黑体 CN Medium" panose="020B0600000000000000" pitchFamily="34" charset="-122"/>
                <a:sym typeface="+mn-ea"/>
              </a:rPr>
              <a:t>L2</a:t>
            </a:r>
            <a:r>
              <a:rPr lang="zh-CN" altLang="en-US" sz="4000" dirty="0">
                <a:solidFill>
                  <a:srgbClr val="FFFFFF"/>
                </a:solidFill>
                <a:ea typeface="思源黑体 CN Medium" panose="020B0600000000000000" pitchFamily="34" charset="-122"/>
                <a:sym typeface="+mn-ea"/>
              </a:rPr>
              <a:t>基础版使用方法</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93271" y="1572776"/>
            <a:ext cx="4748511" cy="4708981"/>
          </a:xfrm>
          <a:prstGeom prst="rect">
            <a:avLst/>
          </a:prstGeom>
          <a:noFill/>
        </p:spPr>
        <p:txBody>
          <a:bodyPr wrap="square">
            <a:spAutoFit/>
          </a:bodyPr>
          <a:lstStyle/>
          <a:p>
            <a:r>
              <a:rPr lang="zh-CN" altLang="en-US" sz="2000" b="1" dirty="0"/>
              <a:t>战法选股步骤（强化）：</a:t>
            </a:r>
            <a:br>
              <a:rPr lang="en-US" altLang="zh-CN" sz="2000" b="1" dirty="0"/>
            </a:br>
            <a:br>
              <a:rPr lang="en-US" altLang="zh-CN" sz="2000" b="1" dirty="0"/>
            </a:br>
            <a:r>
              <a:rPr lang="en-US" altLang="zh-CN" sz="2000" b="1" dirty="0"/>
              <a:t>①</a:t>
            </a:r>
            <a:r>
              <a:rPr lang="zh-CN" altLang="en-US" sz="2000" b="1" dirty="0"/>
              <a:t>首页点击进入“</a:t>
            </a:r>
            <a:r>
              <a:rPr lang="en-US" altLang="zh-CN" sz="2000" b="1" dirty="0"/>
              <a:t>L2</a:t>
            </a:r>
            <a:r>
              <a:rPr lang="zh-CN" altLang="en-US" sz="2000" b="1" dirty="0"/>
              <a:t>基础版”</a:t>
            </a:r>
            <a:br>
              <a:rPr lang="en-US" altLang="zh-CN" sz="2000" b="1" dirty="0"/>
            </a:br>
            <a:br>
              <a:rPr lang="en-US" altLang="zh-CN" sz="2000" b="1" dirty="0"/>
            </a:br>
            <a:r>
              <a:rPr lang="en-US" altLang="zh-CN" sz="2000" b="1" dirty="0"/>
              <a:t>②</a:t>
            </a:r>
            <a:r>
              <a:rPr lang="zh-CN" altLang="en-US" sz="2000" b="1" dirty="0"/>
              <a:t>盘中选择强势板块（消息</a:t>
            </a:r>
            <a:r>
              <a:rPr lang="en-US" altLang="zh-CN" sz="2000" b="1" dirty="0"/>
              <a:t>/</a:t>
            </a:r>
            <a:r>
              <a:rPr lang="zh-CN" altLang="en-US" sz="2000" b="1" dirty="0"/>
              <a:t>预判</a:t>
            </a:r>
            <a:r>
              <a:rPr lang="en-US" altLang="zh-CN" sz="2000" b="1" dirty="0"/>
              <a:t>/</a:t>
            </a:r>
            <a:r>
              <a:rPr lang="zh-CN" altLang="en-US" sz="2000" b="1" dirty="0"/>
              <a:t>看好）</a:t>
            </a:r>
            <a:endParaRPr lang="en-US" altLang="zh-CN" sz="2000" b="1" dirty="0"/>
          </a:p>
          <a:p>
            <a:endParaRPr lang="en-US" altLang="zh-CN" sz="2000" b="1" dirty="0"/>
          </a:p>
          <a:p>
            <a:r>
              <a:rPr lang="zh-CN" altLang="en-US" sz="2000" b="1" dirty="0"/>
              <a:t>③勾选“四线开花”筛选</a:t>
            </a:r>
            <a:br>
              <a:rPr lang="en-US" altLang="zh-CN" sz="2000" b="1" dirty="0"/>
            </a:br>
            <a:br>
              <a:rPr lang="en-US" altLang="zh-CN" sz="2000" b="1" dirty="0"/>
            </a:br>
            <a:r>
              <a:rPr lang="en-US" altLang="zh-CN" sz="2000" b="1" dirty="0"/>
              <a:t>④</a:t>
            </a:r>
            <a:r>
              <a:rPr lang="zh-CN" altLang="en-US" sz="2000" b="1" dirty="0"/>
              <a:t>点击“大额净买”排序</a:t>
            </a:r>
            <a:endParaRPr lang="en-US" altLang="zh-CN" sz="2000" b="1" dirty="0"/>
          </a:p>
          <a:p>
            <a:endParaRPr lang="en-US" altLang="zh-CN" sz="2000" b="1" dirty="0"/>
          </a:p>
          <a:p>
            <a:r>
              <a:rPr lang="zh-CN" altLang="en-US" sz="2000" b="1" dirty="0"/>
              <a:t>⑤得到板块当日主力最青睐的个股</a:t>
            </a:r>
            <a:br>
              <a:rPr lang="en-US" altLang="zh-CN" sz="2000" b="1" dirty="0"/>
            </a:br>
            <a:endParaRPr lang="en-US" altLang="zh-CN" sz="2000" b="1" dirty="0"/>
          </a:p>
          <a:p>
            <a:r>
              <a:rPr lang="zh-CN" altLang="en-US" sz="2000" b="1" dirty="0"/>
              <a:t>优点：更加精准，便于捕捉主力小动向</a:t>
            </a:r>
            <a:endParaRPr lang="en-US" altLang="zh-CN" sz="2000" b="1" dirty="0"/>
          </a:p>
          <a:p>
            <a:r>
              <a:rPr lang="zh-CN" altLang="en-US" sz="2000" b="1" dirty="0"/>
              <a:t>缺点：板块容易判断错误</a:t>
            </a:r>
            <a:br>
              <a:rPr lang="en-US" altLang="zh-CN" sz="2000" b="1" dirty="0"/>
            </a:br>
            <a:endParaRPr lang="en-US" altLang="zh-CN" sz="2000" b="1" dirty="0"/>
          </a:p>
        </p:txBody>
      </p:sp>
      <p:pic>
        <p:nvPicPr>
          <p:cNvPr id="3" name="图片 2"/>
          <p:cNvPicPr>
            <a:picLocks noChangeAspect="1"/>
          </p:cNvPicPr>
          <p:nvPr/>
        </p:nvPicPr>
        <p:blipFill>
          <a:blip r:embed="rId1"/>
          <a:stretch>
            <a:fillRect/>
          </a:stretch>
        </p:blipFill>
        <p:spPr>
          <a:xfrm>
            <a:off x="5632039" y="767865"/>
            <a:ext cx="5204407" cy="5513892"/>
          </a:xfrm>
          <a:prstGeom prst="rect">
            <a:avLst/>
          </a:prstGeom>
        </p:spPr>
      </p:pic>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71575" y="1332865"/>
            <a:ext cx="10009505" cy="3046095"/>
          </a:xfrm>
          <a:prstGeom prst="rect">
            <a:avLst/>
          </a:prstGeom>
          <a:noFill/>
        </p:spPr>
        <p:txBody>
          <a:bodyPr wrap="square" rtlCol="0">
            <a:spAutoFit/>
          </a:bodyPr>
          <a:lstStyle/>
          <a:p>
            <a:r>
              <a:rPr lang="en-US" altLang="zh-CN" sz="2400" dirty="0"/>
              <a:t>1</a:t>
            </a:r>
            <a:r>
              <a:rPr lang="zh-CN" altLang="en-US" sz="2400" dirty="0"/>
              <a:t>、三板斧：热点方向（芯片半导体、机器人、传媒等）的上升回档</a:t>
            </a:r>
            <a:endParaRPr lang="en-US" altLang="zh-CN" sz="2400" dirty="0"/>
          </a:p>
          <a:p>
            <a:endParaRPr lang="en-US" altLang="zh-CN" sz="2400" dirty="0"/>
          </a:p>
          <a:p>
            <a:r>
              <a:rPr lang="en-US" altLang="zh-CN" sz="2400" dirty="0"/>
              <a:t>2</a:t>
            </a:r>
            <a:r>
              <a:rPr lang="zh-CN" altLang="en-US" sz="2400" dirty="0"/>
              <a:t>、控盘双突破（股价突破年线、半年线），走向上的趋势</a:t>
            </a:r>
            <a:endParaRPr lang="en-US" altLang="zh-CN" sz="2400" dirty="0"/>
          </a:p>
          <a:p>
            <a:endParaRPr lang="en-US" altLang="zh-CN" sz="2400" dirty="0"/>
          </a:p>
          <a:p>
            <a:r>
              <a:rPr lang="en-US" altLang="zh-CN" sz="2400" dirty="0"/>
              <a:t>3</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r>
              <a:rPr lang="en-US" altLang="zh-CN" sz="2400" dirty="0"/>
              <a:t>4</a:t>
            </a:r>
            <a:r>
              <a:rPr lang="zh-CN" altLang="en-US" sz="2400" dirty="0"/>
              <a:t>、中央经济会议定调两大核心方向（</a:t>
            </a:r>
            <a:r>
              <a:rPr lang="en-US" altLang="zh-CN" sz="2400" dirty="0"/>
              <a:t>2025</a:t>
            </a:r>
            <a:r>
              <a:rPr lang="zh-CN" altLang="en-US" sz="2400" dirty="0"/>
              <a:t>年）：</a:t>
            </a:r>
            <a:endParaRPr lang="zh-CN" altLang="en-US" sz="2400" dirty="0"/>
          </a:p>
          <a:p>
            <a:r>
              <a:rPr lang="en-US" altLang="zh-CN" sz="2400" dirty="0"/>
              <a:t>                         </a:t>
            </a:r>
            <a:r>
              <a:rPr lang="zh-CN" altLang="en-US" sz="2400" dirty="0">
                <a:solidFill>
                  <a:srgbClr val="FF0000"/>
                </a:solidFill>
              </a:rPr>
              <a:t>扩内需、科技创新引领新质生产力</a:t>
            </a:r>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52830" y="819150"/>
            <a:ext cx="10436860" cy="4686300"/>
          </a:xfrm>
          <a:prstGeom prst="rect">
            <a:avLst/>
          </a:prstGeom>
          <a:noFill/>
        </p:spPr>
        <p:txBody>
          <a:bodyPr wrap="square" rtlCol="0">
            <a:noAutofit/>
          </a:bodyPr>
          <a:lstStyle/>
          <a:p>
            <a:r>
              <a:rPr lang="en-US" altLang="zh-CN" sz="2400" dirty="0"/>
              <a:t>1</a:t>
            </a:r>
            <a:r>
              <a:rPr lang="zh-CN" altLang="en-US" sz="2400" dirty="0"/>
              <a:t>、数据中心：</a:t>
            </a:r>
            <a:endParaRPr lang="zh-CN" altLang="en-US" sz="2400" dirty="0"/>
          </a:p>
          <a:p>
            <a:r>
              <a:rPr lang="zh-CN" altLang="en-US" sz="2400" dirty="0"/>
              <a:t>发改委等三部门印发《国家数据基础设施建设指引》，其中提到，</a:t>
            </a:r>
            <a:r>
              <a:rPr lang="en-US" altLang="zh-CN" sz="2400" dirty="0"/>
              <a:t>2024—2026</a:t>
            </a:r>
            <a:r>
              <a:rPr lang="zh-CN" altLang="en-US" sz="2400" dirty="0"/>
              <a:t>年，利用</a:t>
            </a:r>
            <a:r>
              <a:rPr lang="en-US" altLang="zh-CN" sz="2400" dirty="0"/>
              <a:t>2—3</a:t>
            </a:r>
            <a:r>
              <a:rPr lang="zh-CN" altLang="en-US" sz="2400" dirty="0"/>
              <a:t>年左右时间，围绕重要行业领域和典型应用场景，开展数据基础设施技术路线试点试验，支持部分地方、行业、领域先行先试，丰富解决方案供给。制定统一目录标识、统一身份登记、统一接口要求的标准规范，夯实数据基础设施互联互通技术基础。完成国家数据基础设施建设顶层设计，明确国家数据基础设施建设的技术路线和实践路径。</a:t>
            </a:r>
            <a:endParaRPr lang="zh-CN" altLang="en-US" sz="2400" dirty="0"/>
          </a:p>
          <a:p>
            <a:r>
              <a:rPr lang="en-US" altLang="zh-CN" sz="2400" dirty="0"/>
              <a:t>2</a:t>
            </a:r>
            <a:r>
              <a:rPr lang="zh-CN" altLang="en-US" sz="2400" dirty="0"/>
              <a:t>、北美算力：</a:t>
            </a:r>
            <a:endParaRPr lang="zh-CN" altLang="en-US" sz="2400" dirty="0"/>
          </a:p>
          <a:p>
            <a:r>
              <a:rPr lang="zh-CN" altLang="en-US" sz="2400" dirty="0"/>
              <a:t>特斯拉</a:t>
            </a:r>
            <a:r>
              <a:rPr lang="en-US" altLang="zh-CN" sz="2400" dirty="0"/>
              <a:t>CEO</a:t>
            </a:r>
            <a:r>
              <a:rPr lang="zh-CN" altLang="en-US" sz="2400" dirty="0"/>
              <a:t>马斯克宣布，</a:t>
            </a:r>
            <a:r>
              <a:rPr lang="en-US" altLang="zh-CN" sz="2400" dirty="0"/>
              <a:t>xAI</a:t>
            </a:r>
            <a:r>
              <a:rPr lang="zh-CN" altLang="en-US" sz="2400" dirty="0"/>
              <a:t>公司的下一代</a:t>
            </a:r>
            <a:r>
              <a:rPr lang="en-US" altLang="zh-CN" sz="2400" dirty="0"/>
              <a:t>AI</a:t>
            </a:r>
            <a:r>
              <a:rPr lang="zh-CN" altLang="en-US" sz="2400" dirty="0"/>
              <a:t>模型</a:t>
            </a:r>
            <a:r>
              <a:rPr lang="en-US" altLang="zh-CN" sz="2400" dirty="0"/>
              <a:t>Grok 3</a:t>
            </a:r>
            <a:r>
              <a:rPr lang="zh-CN" altLang="en-US" sz="2400" dirty="0"/>
              <a:t>即将推出，其预训练现已完成，计算量比</a:t>
            </a:r>
            <a:r>
              <a:rPr lang="en-US" altLang="zh-CN" sz="2400" dirty="0"/>
              <a:t>Grok 2</a:t>
            </a:r>
            <a:r>
              <a:rPr lang="zh-CN" altLang="en-US" sz="2400" dirty="0"/>
              <a:t>高</a:t>
            </a:r>
            <a:r>
              <a:rPr lang="en-US" altLang="zh-CN" sz="2400" dirty="0"/>
              <a:t>10</a:t>
            </a:r>
            <a:r>
              <a:rPr lang="zh-CN" altLang="en-US" sz="2400" dirty="0"/>
              <a:t>倍。该消息引发全球</a:t>
            </a:r>
            <a:r>
              <a:rPr lang="en-US" altLang="zh-CN" sz="2400" dirty="0"/>
              <a:t>AI</a:t>
            </a:r>
            <a:r>
              <a:rPr lang="zh-CN" altLang="en-US" sz="2400" dirty="0"/>
              <a:t>领域的高度关注。有分析称，这一成果或将成为全球</a:t>
            </a:r>
            <a:r>
              <a:rPr lang="en-US" altLang="zh-CN" sz="2400" dirty="0"/>
              <a:t>AI</a:t>
            </a:r>
            <a:r>
              <a:rPr lang="zh-CN" altLang="en-US" sz="2400" dirty="0"/>
              <a:t>发展历程中的又一重要节点。另外，微软</a:t>
            </a:r>
            <a:r>
              <a:rPr lang="en-US" altLang="zh-CN" sz="2400" dirty="0"/>
              <a:t>2025</a:t>
            </a:r>
            <a:r>
              <a:rPr lang="zh-CN" altLang="en-US" sz="2400" dirty="0"/>
              <a:t>财年将在</a:t>
            </a:r>
            <a:r>
              <a:rPr lang="en-US" altLang="zh-CN" sz="2400" dirty="0"/>
              <a:t>AI</a:t>
            </a:r>
            <a:r>
              <a:rPr lang="zh-CN" altLang="en-US" sz="2400" dirty="0"/>
              <a:t>数据中心方面投入</a:t>
            </a:r>
            <a:r>
              <a:rPr lang="en-US" altLang="zh-CN" sz="2400" dirty="0"/>
              <a:t>800</a:t>
            </a:r>
            <a:r>
              <a:rPr lang="zh-CN" altLang="en-US" sz="2400" dirty="0"/>
              <a:t>亿美元（投资金额超此前市场预期），微软副董事长兼总裁布拉德</a:t>
            </a:r>
            <a:r>
              <a:rPr lang="en-US" altLang="zh-CN" sz="2400" dirty="0"/>
              <a:t>·</a:t>
            </a:r>
            <a:r>
              <a:rPr lang="zh-CN" altLang="en-US" sz="2400" dirty="0"/>
              <a:t>史密斯（</a:t>
            </a:r>
            <a:r>
              <a:rPr lang="en-US" altLang="zh-CN" sz="2400" dirty="0"/>
              <a:t>Brad Smith</a:t>
            </a:r>
            <a:r>
              <a:rPr lang="zh-CN" altLang="en-US" sz="2400" dirty="0"/>
              <a:t>）写道，在微软的</a:t>
            </a:r>
            <a:r>
              <a:rPr lang="en-US" altLang="zh-CN" sz="2400" dirty="0"/>
              <a:t>800</a:t>
            </a:r>
            <a:r>
              <a:rPr lang="zh-CN" altLang="en-US" sz="2400" dirty="0"/>
              <a:t>亿美元支出中，超过一半将用于美国，微软</a:t>
            </a:r>
            <a:r>
              <a:rPr lang="en-US" altLang="zh-CN" sz="2400" dirty="0"/>
              <a:t>2025</a:t>
            </a:r>
            <a:r>
              <a:rPr lang="zh-CN" altLang="en-US" sz="2400" dirty="0"/>
              <a:t>财年将于今年</a:t>
            </a:r>
            <a:r>
              <a:rPr lang="en-US" altLang="zh-CN" sz="2400" dirty="0"/>
              <a:t>6</a:t>
            </a:r>
            <a:r>
              <a:rPr lang="zh-CN" altLang="en-US" sz="2400" dirty="0"/>
              <a:t>月结束。</a:t>
            </a:r>
            <a:endParaRPr lang="zh-CN" altLang="en-US" sz="24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99820" y="1111250"/>
            <a:ext cx="10436225" cy="4636135"/>
          </a:xfrm>
          <a:prstGeom prst="rect">
            <a:avLst/>
          </a:prstGeom>
          <a:noFill/>
        </p:spPr>
        <p:txBody>
          <a:bodyPr wrap="square" rtlCol="0">
            <a:noAutofit/>
          </a:bodyPr>
          <a:lstStyle/>
          <a:p>
            <a:r>
              <a:rPr lang="en-US" altLang="zh-CN" sz="2000" dirty="0"/>
              <a:t>3</a:t>
            </a:r>
            <a:r>
              <a:rPr lang="zh-CN" altLang="en-US" sz="2000" dirty="0"/>
              <a:t>、充电桩：</a:t>
            </a:r>
            <a:endParaRPr lang="zh-CN" altLang="en-US" sz="2000" dirty="0"/>
          </a:p>
          <a:p>
            <a:r>
              <a:rPr lang="zh-CN" altLang="en-US" sz="2000" dirty="0"/>
              <a:t>岁末年初，主机厂进一步加快了充电桩的自建进程，</a:t>
            </a:r>
            <a:r>
              <a:rPr lang="en-US" altLang="zh-CN" sz="2000" dirty="0"/>
              <a:t>“</a:t>
            </a:r>
            <a:r>
              <a:rPr lang="zh-CN" altLang="en-US" sz="2000" dirty="0"/>
              <a:t>开放、合作</a:t>
            </a:r>
            <a:r>
              <a:rPr lang="en-US" altLang="zh-CN" sz="2000" dirty="0"/>
              <a:t>”</a:t>
            </a:r>
            <a:r>
              <a:rPr lang="zh-CN" altLang="en-US" sz="2000" dirty="0"/>
              <a:t>成为最核心的方式之一。小鹏汽车、大众中国在国内超快充网络领域达成战略合作并签署谅解备忘录；十余天前，小米汽车宣布携手蔚来、小鹏汽车、理想汽车开启充电网络合作；而更早些时候，宝马中国与国家电网升级合作，自</a:t>
            </a:r>
            <a:r>
              <a:rPr lang="en-US" altLang="zh-CN" sz="2000" dirty="0"/>
              <a:t>2025</a:t>
            </a:r>
            <a:r>
              <a:rPr lang="zh-CN" altLang="en-US" sz="2000" dirty="0"/>
              <a:t>年起将大幅提升现有绿电充电的覆盖区域和充电量。</a:t>
            </a:r>
            <a:endParaRPr lang="zh-CN" altLang="en-US" sz="2000" dirty="0"/>
          </a:p>
          <a:p>
            <a:endParaRPr lang="zh-CN" altLang="en-US" sz="2000" dirty="0"/>
          </a:p>
          <a:p>
            <a:r>
              <a:rPr lang="en-US" altLang="zh-CN" sz="2000" dirty="0"/>
              <a:t>4</a:t>
            </a:r>
            <a:r>
              <a:rPr lang="zh-CN" altLang="en-US" sz="2000" dirty="0"/>
              <a:t>、人工智能</a:t>
            </a:r>
            <a:r>
              <a:rPr lang="en-US" altLang="zh-CN" sz="2000" dirty="0"/>
              <a:t> </a:t>
            </a:r>
            <a:r>
              <a:rPr lang="zh-CN" altLang="en-US" sz="2000" dirty="0"/>
              <a:t>：</a:t>
            </a:r>
            <a:endParaRPr lang="zh-CN" altLang="en-US" sz="2000" dirty="0"/>
          </a:p>
          <a:p>
            <a:r>
              <a:rPr lang="en-US" altLang="zh-CN" sz="2000" dirty="0"/>
              <a:t>OpenAI</a:t>
            </a:r>
            <a:r>
              <a:rPr lang="zh-CN" altLang="en-US" sz="2000" dirty="0"/>
              <a:t>首席执行官奥尔特曼在最新个人博客中写道，</a:t>
            </a:r>
            <a:r>
              <a:rPr lang="en-US" altLang="zh-CN" sz="2000" dirty="0"/>
              <a:t>OpenAI</a:t>
            </a:r>
            <a:r>
              <a:rPr lang="zh-CN" altLang="en-US" sz="2000" dirty="0"/>
              <a:t>将有信心构建通用人工智能（</a:t>
            </a:r>
            <a:r>
              <a:rPr lang="en-US" altLang="zh-CN" sz="2000" dirty="0"/>
              <a:t>AGI</a:t>
            </a:r>
            <a:r>
              <a:rPr lang="zh-CN" altLang="en-US" sz="2000" dirty="0"/>
              <a:t>），并且公司已经开始将目标转向</a:t>
            </a:r>
            <a:r>
              <a:rPr lang="en-US" altLang="zh-CN" sz="2000" dirty="0"/>
              <a:t>“</a:t>
            </a:r>
            <a:r>
              <a:rPr lang="zh-CN" altLang="en-US" sz="2000" dirty="0"/>
              <a:t>超级智能（</a:t>
            </a:r>
            <a:r>
              <a:rPr lang="en-US" altLang="zh-CN" sz="2000" dirty="0"/>
              <a:t>superintelligence</a:t>
            </a:r>
            <a:r>
              <a:rPr lang="zh-CN" altLang="en-US" sz="2000" dirty="0"/>
              <a:t>）</a:t>
            </a:r>
            <a:r>
              <a:rPr lang="en-US" altLang="zh-CN" sz="2000" dirty="0"/>
              <a:t>”</a:t>
            </a:r>
            <a:r>
              <a:rPr lang="zh-CN" altLang="en-US" sz="2000" dirty="0"/>
              <a:t>。他表示，超级智能工具可以极大地加速科学发现和创新，远远超出我们自己的能力，进而大大增加财富和繁荣。</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44880" y="977900"/>
            <a:ext cx="10517505" cy="4707890"/>
          </a:xfrm>
          <a:prstGeom prst="rect">
            <a:avLst/>
          </a:prstGeom>
          <a:noFill/>
        </p:spPr>
        <p:txBody>
          <a:bodyPr wrap="square" rtlCol="0">
            <a:spAutoFit/>
          </a:bodyPr>
          <a:lstStyle/>
          <a:p>
            <a:r>
              <a:rPr lang="en-US" altLang="zh-CN" sz="2000" dirty="0"/>
              <a:t>1</a:t>
            </a:r>
            <a:r>
              <a:rPr lang="zh-CN" altLang="en-US" sz="2000" dirty="0"/>
              <a:t>、固态电池：</a:t>
            </a:r>
            <a:endParaRPr lang="zh-CN" altLang="en-US" sz="2000" dirty="0"/>
          </a:p>
          <a:p>
            <a:endParaRPr lang="en-US" altLang="zh-CN" sz="2000" dirty="0"/>
          </a:p>
          <a:p>
            <a:r>
              <a:rPr lang="en-US" altLang="zh-CN" sz="2000" dirty="0"/>
              <a:t>11</a:t>
            </a:r>
            <a:r>
              <a:rPr lang="zh-CN" altLang="en-US" sz="2000" dirty="0"/>
              <a:t>月</a:t>
            </a:r>
            <a:r>
              <a:rPr lang="en-US" altLang="zh-CN" sz="2000" dirty="0"/>
              <a:t>15</a:t>
            </a:r>
            <a:r>
              <a:rPr lang="zh-CN" altLang="en-US" sz="2000" dirty="0"/>
              <a:t>日，国家知识产权局披露，华为公开了硅基负极材料的专利，名称为《硅基负极材料及其制备方法、电池和终端》。该专利主要解决了硅基材料因膨胀效应过大导致电池循环性能低的问题，提高负极的循环稳定性。</a:t>
            </a:r>
            <a:endParaRPr lang="zh-CN" altLang="en-US" sz="2000" dirty="0"/>
          </a:p>
          <a:p>
            <a:endParaRPr lang="zh-CN" altLang="en-US" sz="2000" dirty="0"/>
          </a:p>
          <a:p>
            <a:endParaRPr lang="en-US" altLang="zh-CN" sz="2000" dirty="0"/>
          </a:p>
          <a:p>
            <a:r>
              <a:rPr lang="en-US" altLang="zh-CN" sz="2000" dirty="0"/>
              <a:t>2</a:t>
            </a:r>
            <a:r>
              <a:rPr lang="zh-CN" altLang="en-US" sz="2000" dirty="0"/>
              <a:t>、机器人：</a:t>
            </a:r>
            <a:endParaRPr lang="zh-CN" altLang="en-US" sz="2000" dirty="0"/>
          </a:p>
          <a:p>
            <a:endParaRPr lang="zh-CN" altLang="en-US" sz="2000" dirty="0"/>
          </a:p>
          <a:p>
            <a:r>
              <a:rPr lang="en-US" altLang="zh-CN" sz="2000" dirty="0"/>
              <a:t>11</a:t>
            </a:r>
            <a:r>
              <a:rPr lang="zh-CN" altLang="en-US" sz="2000" dirty="0"/>
              <a:t>月、</a:t>
            </a:r>
            <a:r>
              <a:rPr lang="en-US" altLang="zh-CN" sz="2000" dirty="0"/>
              <a:t>23</a:t>
            </a:r>
            <a:r>
              <a:rPr lang="zh-CN" altLang="en-US" sz="2000" dirty="0"/>
              <a:t>日，黄仁勋：</a:t>
            </a:r>
            <a:r>
              <a:rPr lang="en-US" altLang="zh-CN" sz="2000" dirty="0"/>
              <a:t>AI</a:t>
            </a:r>
            <a:r>
              <a:rPr lang="zh-CN" altLang="en-US" sz="2000" dirty="0"/>
              <a:t>正掀起科学革命</a:t>
            </a:r>
            <a:r>
              <a:rPr lang="en-US" altLang="zh-CN" sz="2000" dirty="0"/>
              <a:t> </a:t>
            </a:r>
            <a:r>
              <a:rPr lang="zh-CN" altLang="en-US" sz="2000" dirty="0"/>
              <a:t>机器人时代正在到来；</a:t>
            </a:r>
            <a:endParaRPr lang="zh-CN" altLang="en-US" sz="2000" dirty="0"/>
          </a:p>
          <a:p>
            <a:endParaRPr lang="zh-CN" altLang="en-US" sz="2000" dirty="0"/>
          </a:p>
          <a:p>
            <a:r>
              <a:rPr lang="zh-CN" altLang="en-US" sz="2000" dirty="0"/>
              <a:t>全球巨头投资入局：华为、宁德时代、特斯拉、英伟达、微软纷纷巨资投资机器人</a:t>
            </a:r>
            <a:endParaRPr lang="zh-CN" altLang="en-US" sz="2000" dirty="0"/>
          </a:p>
          <a:p>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73455" y="960120"/>
            <a:ext cx="10753725" cy="5151755"/>
          </a:xfrm>
          <a:prstGeom prst="rect">
            <a:avLst/>
          </a:prstGeom>
          <a:noFill/>
        </p:spPr>
        <p:txBody>
          <a:bodyPr wrap="square" rtlCol="0">
            <a:noAutofit/>
          </a:bodyPr>
          <a:lstStyle/>
          <a:p>
            <a:r>
              <a:rPr lang="en-US" altLang="zh-CN" sz="2000" dirty="0"/>
              <a:t>3</a:t>
            </a:r>
            <a:r>
              <a:rPr lang="zh-CN" altLang="en-US" sz="2000" dirty="0"/>
              <a:t>、芯片半导体：</a:t>
            </a:r>
            <a:endParaRPr lang="zh-CN" altLang="en-US" sz="2000" dirty="0"/>
          </a:p>
          <a:p>
            <a:r>
              <a:rPr lang="zh-CN" altLang="en-US" sz="2000" dirty="0"/>
              <a:t>周末消息，美国商会在周四的一封电子邮件中告诉会员，拜登政府将于下周尽快公布对中国新的出口限制。据看到的摘录显示，总部位于华盛顿的强大游说团体在电子邮件中表示，新规定可能会将多达</a:t>
            </a:r>
            <a:r>
              <a:rPr lang="en-US" altLang="zh-CN" sz="2000" dirty="0">
                <a:solidFill>
                  <a:srgbClr val="FF0000"/>
                </a:solidFill>
              </a:rPr>
              <a:t>200</a:t>
            </a:r>
            <a:r>
              <a:rPr lang="zh-CN" altLang="en-US" sz="2000" dirty="0">
                <a:solidFill>
                  <a:srgbClr val="FF0000"/>
                </a:solidFill>
              </a:rPr>
              <a:t>家中国芯片公司</a:t>
            </a:r>
            <a:r>
              <a:rPr lang="zh-CN" altLang="en-US" sz="2000" dirty="0"/>
              <a:t>列入贸易限制名单，禁止大多数美国供应商向目标公司发货。</a:t>
            </a:r>
            <a:endParaRPr lang="zh-CN" altLang="en-US" sz="2000" dirty="0"/>
          </a:p>
          <a:p>
            <a:r>
              <a:rPr lang="zh-CN" altLang="en-US" sz="2000" dirty="0"/>
              <a:t>自主可控势必提速，大基金三期需要加快投入。</a:t>
            </a:r>
            <a:endParaRPr lang="zh-CN" altLang="en-US" sz="2000" dirty="0"/>
          </a:p>
          <a:p>
            <a:endParaRPr lang="zh-CN" altLang="en-US" sz="2000" dirty="0"/>
          </a:p>
          <a:p>
            <a:endParaRPr lang="en-US" altLang="zh-CN" sz="2000" dirty="0"/>
          </a:p>
          <a:p>
            <a:r>
              <a:rPr lang="en-US" altLang="zh-CN" sz="2000" dirty="0"/>
              <a:t>4</a:t>
            </a:r>
            <a:r>
              <a:rPr lang="zh-CN" altLang="en-US" sz="2000" dirty="0"/>
              <a:t>、数字经济、</a:t>
            </a:r>
            <a:r>
              <a:rPr lang="en-US" altLang="zh-CN" sz="2000" dirty="0"/>
              <a:t>AI </a:t>
            </a:r>
            <a:r>
              <a:rPr lang="zh-CN" altLang="en-US" sz="2000" dirty="0"/>
              <a:t>应用：</a:t>
            </a:r>
            <a:endParaRPr lang="zh-CN" altLang="en-US" sz="2000" dirty="0"/>
          </a:p>
          <a:p>
            <a:r>
              <a:rPr lang="zh-CN" altLang="en-US" sz="2000" dirty="0"/>
              <a:t>国常会会议提出，发展平台经济事关扩内需、稳就业、惠民生，事关赋能实体经济、发展新质生产力。要加大政策支持力度，壮大工业互联网平台体系，支持消费互联网平台企业挖掘市场潜力，</a:t>
            </a:r>
            <a:r>
              <a:rPr lang="zh-CN" altLang="en-US" sz="2000" dirty="0">
                <a:solidFill>
                  <a:srgbClr val="FF0000"/>
                </a:solidFill>
              </a:rPr>
              <a:t>强化平台经济领域数据要素供给</a:t>
            </a:r>
            <a:r>
              <a:rPr lang="zh-CN" altLang="en-US" sz="2000" dirty="0"/>
              <a:t>，促进数据依法有序跨境流动，增强平台经济领域政策与宏观政策取向一致性。</a:t>
            </a:r>
            <a:endParaRPr lang="zh-CN" altLang="en-US" sz="2000" dirty="0"/>
          </a:p>
          <a:p>
            <a:endParaRPr lang="zh-CN" altLang="en-US" sz="2000" dirty="0"/>
          </a:p>
          <a:p>
            <a:r>
              <a:rPr lang="en-US" altLang="zh-CN" sz="2000" dirty="0"/>
              <a:t>AI</a:t>
            </a:r>
            <a:r>
              <a:rPr lang="zh-CN" altLang="en-US" sz="2000" dirty="0"/>
              <a:t>应用、</a:t>
            </a:r>
            <a:r>
              <a:rPr lang="en-US" altLang="zh-CN" sz="2000" dirty="0"/>
              <a:t>AI</a:t>
            </a:r>
            <a:r>
              <a:rPr lang="zh-CN" altLang="en-US" sz="2000" dirty="0"/>
              <a:t>营销、</a:t>
            </a:r>
            <a:r>
              <a:rPr lang="en-US" altLang="zh-CN" sz="2000" dirty="0"/>
              <a:t>AI</a:t>
            </a:r>
            <a:r>
              <a:rPr lang="zh-CN" altLang="en-US" sz="2000" dirty="0"/>
              <a:t>广告开始逐渐爆发</a:t>
            </a:r>
            <a:endParaRPr lang="zh-CN" altLang="en-US" sz="2000" dirty="0"/>
          </a:p>
          <a:p>
            <a:endParaRPr lang="zh-CN" altLang="en-US" sz="2000" dirty="0"/>
          </a:p>
          <a:p>
            <a:endParaRPr lang="zh-CN" altLang="en-US" sz="20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关注热点板块</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670685" y="1214755"/>
            <a:ext cx="9865360" cy="3655695"/>
          </a:xfrm>
          <a:prstGeom prst="rect">
            <a:avLst/>
          </a:prstGeom>
          <a:noFill/>
        </p:spPr>
        <p:txBody>
          <a:bodyPr wrap="square" rtlCol="0">
            <a:noAutofit/>
          </a:bodyPr>
          <a:lstStyle/>
          <a:p>
            <a:r>
              <a:rPr lang="zh-CN" sz="2400" dirty="0"/>
              <a:t>仓位：五成</a:t>
            </a:r>
            <a:endParaRPr lang="zh-CN" sz="2400" dirty="0"/>
          </a:p>
          <a:p>
            <a:endParaRPr lang="zh-CN" altLang="en-US" sz="2400" dirty="0"/>
          </a:p>
          <a:p>
            <a:r>
              <a:rPr lang="zh-CN" altLang="en-US" sz="2400" dirty="0"/>
              <a:t>策略：两个中线个股，两个短线个股</a:t>
            </a:r>
            <a:endParaRPr lang="zh-CN" altLang="en-US" sz="2400" dirty="0"/>
          </a:p>
          <a:p>
            <a:r>
              <a:rPr lang="zh-CN" altLang="en-US" sz="2400" dirty="0"/>
              <a:t> </a:t>
            </a:r>
            <a:r>
              <a:rPr lang="en-US" altLang="zh-CN" sz="2400" dirty="0"/>
              <a:t>            </a:t>
            </a:r>
            <a:endParaRPr lang="en-US" altLang="zh-CN" sz="2400" dirty="0"/>
          </a:p>
          <a:p>
            <a:r>
              <a:rPr lang="en-US" altLang="zh-CN" sz="2400" dirty="0"/>
              <a:t>             </a:t>
            </a:r>
            <a:r>
              <a:rPr lang="zh-CN" altLang="en-US" sz="2400" dirty="0"/>
              <a:t>或者，三个中线、吃波段收益，一个短线</a:t>
            </a:r>
            <a:endParaRPr lang="zh-CN" altLang="en-US" sz="2400" dirty="0"/>
          </a:p>
          <a:p>
            <a:endParaRPr lang="zh-CN" altLang="en-US" sz="2400" dirty="0"/>
          </a:p>
          <a:p>
            <a:r>
              <a:rPr lang="en-US" altLang="zh-CN" sz="2400" dirty="0"/>
              <a:t>             </a:t>
            </a:r>
            <a:r>
              <a:rPr lang="zh-CN" altLang="en-US" sz="2400" dirty="0"/>
              <a:t>剩余资金灵活做</a:t>
            </a:r>
            <a:r>
              <a:rPr lang="en-US" altLang="zh-CN" sz="2400" dirty="0"/>
              <a:t>T</a:t>
            </a:r>
            <a:endParaRPr lang="zh-CN" altLang="en-US" sz="2400" dirty="0"/>
          </a:p>
          <a:p>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tretch>
            <a:fillRect/>
          </a:stretch>
        </p:blipFill>
        <p:spPr>
          <a:xfrm>
            <a:off x="382270" y="690880"/>
            <a:ext cx="11499850" cy="5476875"/>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p:nvPr/>
        </p:nvPicPr>
        <p:blipFill>
          <a:blip r:embed="rId1"/>
          <a:stretch>
            <a:fillRect/>
          </a:stretch>
        </p:blipFill>
        <p:spPr>
          <a:xfrm>
            <a:off x="1129030" y="628650"/>
            <a:ext cx="10225405" cy="5600700"/>
          </a:xfrm>
          <a:prstGeom prst="rect">
            <a:avLst/>
          </a:prstGeom>
        </p:spPr>
      </p:pic>
    </p:spTree>
    <p:custDataLst>
      <p:tags r:id="rId2"/>
    </p:custDataLst>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wm#"/>
  <p:tag name="KSO_WM_TEMPLATE_CATEGORY" val="custom"/>
  <p:tag name="KSO_WM_TEMPLATE_INDEX" val="20205081"/>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5.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9.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2050</Words>
  <Application>WPS 演示</Application>
  <PresentationFormat>宽屏</PresentationFormat>
  <Paragraphs>122</Paragraphs>
  <Slides>20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思源黑体 CN Normal</vt:lpstr>
      <vt:lpstr>Wingdings</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89</cp:revision>
  <dcterms:created xsi:type="dcterms:W3CDTF">2024-06-11T06:30:00Z</dcterms:created>
  <dcterms:modified xsi:type="dcterms:W3CDTF">2025-01-07T00:52:39Z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2052-12.1.0.19770</vt:lpwstr>
  </property>
</Properties>
</file>