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451" r:id="rId6"/>
    <p:sldId id="4391" r:id="rId7"/>
    <p:sldId id="4440" r:id="rId8"/>
    <p:sldId id="4442" r:id="rId9"/>
    <p:sldId id="4444" r:id="rId10"/>
    <p:sldId id="4452" r:id="rId11"/>
    <p:sldId id="1341" r:id="rId12"/>
    <p:sldId id="4455" r:id="rId13"/>
    <p:sldId id="4269" r:id="rId14"/>
    <p:sldId id="4278" r:id="rId15"/>
    <p:sldId id="4272" r:id="rId16"/>
    <p:sldId id="4270" r:id="rId17"/>
    <p:sldId id="4448" r:id="rId18"/>
    <p:sldId id="270" r:id="rId19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gs" Target="tags/tag21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tags" Target="../tags/tag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1" Type="http://schemas.openxmlformats.org/officeDocument/2006/relationships/tags" Target="../tags/tag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0.xml"/><Relationship Id="rId2" Type="http://schemas.openxmlformats.org/officeDocument/2006/relationships/image" Target="../media/image12.png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6.png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市场逐渐反弹</a:t>
            </a:r>
            <a:endParaRPr lang="zh-CN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90348"/>
            <a:ext cx="5094178" cy="1552132"/>
            <a:chOff x="7093" y="6622"/>
            <a:chExt cx="8109" cy="1978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22"/>
              <a:ext cx="5732" cy="197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投顾从业：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endPara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基金从业编号：</a:t>
              </a:r>
              <a:r>
                <a:rPr lang="en-US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P1069558100002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2025.09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93800" y="1137920"/>
            <a:ext cx="10309860" cy="42691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000" dirty="0"/>
              <a:t>《</a:t>
            </a:r>
            <a:r>
              <a:rPr lang="en-US" altLang="zh-CN" sz="2000" dirty="0"/>
              <a:t>2025</a:t>
            </a:r>
            <a:r>
              <a:rPr lang="zh-CN" altLang="en-US" sz="2000" dirty="0"/>
              <a:t>年年报风口</a:t>
            </a:r>
            <a:r>
              <a:rPr lang="en-US" altLang="zh-CN" sz="2000" dirty="0"/>
              <a:t>“</a:t>
            </a:r>
            <a:r>
              <a:rPr lang="zh-CN" altLang="en-US" sz="2000" dirty="0"/>
              <a:t>寻宝</a:t>
            </a:r>
            <a:r>
              <a:rPr lang="en-US" altLang="zh-CN" sz="2000" dirty="0"/>
              <a:t>”</a:t>
            </a:r>
            <a:r>
              <a:rPr lang="zh-CN" altLang="en-US" sz="2000" dirty="0"/>
              <a:t>》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上架时间：</a:t>
            </a:r>
            <a:r>
              <a:rPr lang="en-US" altLang="zh-CN" sz="2000" dirty="0"/>
              <a:t>1</a:t>
            </a:r>
            <a:r>
              <a:rPr lang="zh-CN" altLang="en-US" sz="2000" dirty="0"/>
              <a:t>月</a:t>
            </a:r>
            <a:r>
              <a:rPr lang="en-US" altLang="zh-CN" sz="2000" dirty="0"/>
              <a:t>28</a:t>
            </a:r>
            <a:r>
              <a:rPr lang="zh-CN" altLang="en-US" sz="2000" dirty="0"/>
              <a:t>日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精选八家</a:t>
            </a:r>
            <a:r>
              <a:rPr lang="en-US" altLang="zh-CN" sz="2000" dirty="0"/>
              <a:t>2025</a:t>
            </a:r>
            <a:r>
              <a:rPr lang="zh-CN" altLang="en-US" sz="2000" dirty="0"/>
              <a:t>年年报预告超预期、优质的公司，未来充满潜力的公司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凡是</a:t>
            </a:r>
            <a:r>
              <a:rPr lang="en-US" altLang="zh-CN" sz="2000" dirty="0"/>
              <a:t>1</a:t>
            </a:r>
            <a:r>
              <a:rPr lang="zh-CN" altLang="en-US" sz="2000" dirty="0"/>
              <a:t>月份购买风口狙击栏目，一个月、一个季度以上的都赠送这份报告</a:t>
            </a:r>
            <a:endParaRPr lang="zh-CN" altLang="en-US" sz="2000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</a:t>
            </a:r>
            <a:r>
              <a:rPr lang="en-US" altLang="zh-CN" sz="2400" dirty="0">
                <a:solidFill>
                  <a:schemeClr val="bg1"/>
                </a:solidFill>
              </a:rPr>
              <a:t>“</a:t>
            </a:r>
            <a:r>
              <a:rPr lang="zh-CN" altLang="en-US" sz="2400" dirty="0">
                <a:solidFill>
                  <a:schemeClr val="bg1"/>
                </a:solidFill>
              </a:rPr>
              <a:t>寻宝</a:t>
            </a:r>
            <a:r>
              <a:rPr lang="en-US" altLang="zh-CN" sz="2400" dirty="0">
                <a:solidFill>
                  <a:schemeClr val="bg1"/>
                </a:solidFill>
              </a:rPr>
              <a:t>”——</a:t>
            </a:r>
            <a:r>
              <a:rPr lang="zh-CN" altLang="en-US" sz="2400" dirty="0">
                <a:solidFill>
                  <a:schemeClr val="bg1"/>
                </a:solidFill>
              </a:rPr>
              <a:t>年报掘金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855845" y="86275"/>
            <a:ext cx="4064000" cy="52197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脱水策略</a:t>
            </a:r>
            <a:endParaRPr lang="zh-CN" altLang="en-US" sz="28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0795" y="714375"/>
            <a:ext cx="9884410" cy="54292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3090" y="802640"/>
            <a:ext cx="11099800" cy="531050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85735" y="163902"/>
            <a:ext cx="3424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第三个“国九条”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4015" y="164465"/>
            <a:ext cx="11600180" cy="602678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6515" y="160020"/>
            <a:ext cx="12342495" cy="645033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525770" y="189865"/>
            <a:ext cx="30327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经传好课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6735" y="860425"/>
            <a:ext cx="11184255" cy="511746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0595" y="1021715"/>
            <a:ext cx="1029081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01770" y="736600"/>
            <a:ext cx="5784850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zh-CN" altLang="en-US" sz="2000" dirty="0">
                <a:solidFill>
                  <a:srgbClr val="FF0000"/>
                </a:solidFill>
              </a:rPr>
              <a:t>当你理解人心，你才理解市场。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你会发现：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大家很兴奋的时候，就是短线顶部附近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大家很绝望的时候，就离短期底部不远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大家都在喊风险的时候，其实风险不大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大家都在喊机会的时候，其实机会较少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行情从来不是</a:t>
            </a:r>
            <a:r>
              <a:rPr lang="en-US" altLang="zh-CN" sz="2000" dirty="0"/>
              <a:t> K </a:t>
            </a:r>
            <a:r>
              <a:rPr lang="zh-CN" altLang="en-US" sz="2000" dirty="0"/>
              <a:t>线里的秘密，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而是大众情绪的</a:t>
            </a:r>
            <a:r>
              <a:rPr lang="en-US" altLang="zh-CN" sz="2000" dirty="0"/>
              <a:t>“</a:t>
            </a:r>
            <a:r>
              <a:rPr lang="zh-CN" altLang="en-US" sz="2000" dirty="0"/>
              <a:t>平均值</a:t>
            </a:r>
            <a:r>
              <a:rPr lang="en-US" altLang="zh-CN" sz="2000" dirty="0"/>
              <a:t>”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5955" y="911225"/>
            <a:ext cx="11066780" cy="48056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、商业航天：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星河动力航天</a:t>
            </a:r>
            <a:r>
              <a:rPr lang="en-US" altLang="zh-CN" sz="2000" dirty="0"/>
              <a:t>1</a:t>
            </a:r>
            <a:r>
              <a:rPr lang="zh-CN" altLang="en-US" sz="2000" dirty="0"/>
              <a:t>月</a:t>
            </a:r>
            <a:r>
              <a:rPr lang="en-US" altLang="zh-CN" sz="2000" dirty="0"/>
              <a:t>6</a:t>
            </a:r>
            <a:r>
              <a:rPr lang="zh-CN" altLang="en-US" sz="2000" dirty="0"/>
              <a:t>日发布了谷神星一号海射型（遥七）运载火箭徽章，并宣布将于近期择机实施</a:t>
            </a:r>
            <a:r>
              <a:rPr lang="en-US" altLang="zh-CN" sz="2000" dirty="0"/>
              <a:t>“</a:t>
            </a:r>
            <a:r>
              <a:rPr lang="zh-CN" altLang="en-US" sz="2000" dirty="0"/>
              <a:t>谷神星一号海射型（遥七）</a:t>
            </a:r>
            <a:r>
              <a:rPr lang="en-US" altLang="zh-CN" sz="2000" dirty="0"/>
              <a:t>”</a:t>
            </a:r>
            <a:r>
              <a:rPr lang="zh-CN" altLang="en-US" sz="2000" dirty="0"/>
              <a:t>商业运载火箭发射任务，任务代号：望海潮。据官方介绍，星河动力航天是国内第一家实现连续、稳定成功发射的民营火箭公司。</a:t>
            </a:r>
            <a:endParaRPr lang="zh-CN" altLang="en-US" sz="2000" dirty="0"/>
          </a:p>
          <a:p>
            <a:endParaRPr lang="zh-CN" altLang="en-US" sz="2000" dirty="0"/>
          </a:p>
          <a:p>
            <a:endParaRPr lang="en-US" altLang="zh-CN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、固态电池：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在</a:t>
            </a:r>
            <a:r>
              <a:rPr lang="en-US" altLang="zh-CN" sz="2000" dirty="0"/>
              <a:t>2026</a:t>
            </a:r>
            <a:r>
              <a:rPr lang="zh-CN" altLang="en-US" sz="2000" dirty="0"/>
              <a:t>年</a:t>
            </a:r>
            <a:r>
              <a:rPr lang="en-US" altLang="zh-CN" sz="2000" dirty="0"/>
              <a:t>CES</a:t>
            </a:r>
            <a:r>
              <a:rPr lang="zh-CN" altLang="en-US" sz="2000" dirty="0"/>
              <a:t>展会上，芬兰初创公司</a:t>
            </a:r>
            <a:r>
              <a:rPr lang="en-US" altLang="zh-CN" sz="2000" dirty="0"/>
              <a:t>Donut Lab</a:t>
            </a:r>
            <a:r>
              <a:rPr lang="zh-CN" altLang="en-US" sz="2000" dirty="0"/>
              <a:t>宣布将推出其所称的全球首款全固态电池，该电池已准备好投入</a:t>
            </a:r>
            <a:r>
              <a:rPr lang="en-US" altLang="zh-CN" sz="2000" dirty="0"/>
              <a:t>OEM</a:t>
            </a:r>
            <a:r>
              <a:rPr lang="zh-CN" altLang="en-US" sz="2000" dirty="0"/>
              <a:t>量产，并将率先应用于</a:t>
            </a:r>
            <a:r>
              <a:rPr lang="en-US" altLang="zh-CN" sz="2000" dirty="0"/>
              <a:t>Verge Motorcycles</a:t>
            </a:r>
            <a:r>
              <a:rPr lang="zh-CN" altLang="en-US" sz="2000" dirty="0"/>
              <a:t>的</a:t>
            </a:r>
            <a:r>
              <a:rPr lang="en-US" altLang="zh-CN" sz="2000" dirty="0"/>
              <a:t>TS Pro</a:t>
            </a:r>
            <a:r>
              <a:rPr lang="zh-CN" altLang="en-US" sz="2000" dirty="0"/>
              <a:t>和</a:t>
            </a:r>
            <a:r>
              <a:rPr lang="en-US" altLang="zh-CN" sz="2000" dirty="0"/>
              <a:t>Ultra</a:t>
            </a:r>
            <a:r>
              <a:rPr lang="zh-CN" altLang="en-US" sz="2000" dirty="0"/>
              <a:t>两轮摩托车型上。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27760" y="97472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、无人驾驶：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2026</a:t>
            </a:r>
            <a:r>
              <a:rPr lang="zh-CN" altLang="en-US" sz="2000" dirty="0"/>
              <a:t>年</a:t>
            </a:r>
            <a:r>
              <a:rPr lang="en-US" altLang="zh-CN" sz="2000" dirty="0"/>
              <a:t>1</a:t>
            </a:r>
            <a:r>
              <a:rPr lang="zh-CN" altLang="en-US" sz="2000" dirty="0"/>
              <a:t>月</a:t>
            </a:r>
            <a:r>
              <a:rPr lang="en-US" altLang="zh-CN" sz="2000" dirty="0"/>
              <a:t>6</a:t>
            </a:r>
            <a:r>
              <a:rPr lang="zh-CN" altLang="en-US" sz="2000" dirty="0"/>
              <a:t>日，全球消费电子展（</a:t>
            </a:r>
            <a:r>
              <a:rPr lang="en-US" altLang="zh-CN" sz="2000" dirty="0"/>
              <a:t>CES</a:t>
            </a:r>
            <a:r>
              <a:rPr lang="zh-CN" altLang="en-US" sz="2000" dirty="0"/>
              <a:t>）在拉斯维加斯举行。英伟达推出</a:t>
            </a:r>
            <a:r>
              <a:rPr lang="en-US" altLang="zh-CN" sz="2000" dirty="0"/>
              <a:t>Alpamayo</a:t>
            </a:r>
            <a:r>
              <a:rPr lang="zh-CN" altLang="en-US" sz="2000" dirty="0"/>
              <a:t>开源人工智能，用于安全且基于推理的自动驾驶汽车。英伟达在</a:t>
            </a:r>
            <a:r>
              <a:rPr lang="en-US" altLang="zh-CN" sz="2000" dirty="0"/>
              <a:t>CES 2026</a:t>
            </a:r>
            <a:r>
              <a:rPr lang="zh-CN" altLang="en-US" sz="2000" dirty="0"/>
              <a:t>上宣布了</a:t>
            </a:r>
            <a:r>
              <a:rPr lang="en-US" altLang="zh-CN" sz="2000" dirty="0"/>
              <a:t>Alpamayo</a:t>
            </a:r>
            <a:r>
              <a:rPr lang="zh-CN" altLang="en-US" sz="2000" dirty="0"/>
              <a:t>系列开源人工智能模型、仿真工具和数据集，以加速基于推理的自动驾驶汽车（</a:t>
            </a:r>
            <a:r>
              <a:rPr lang="en-US" altLang="zh-CN" sz="2000" dirty="0"/>
              <a:t>AV</a:t>
            </a:r>
            <a:r>
              <a:rPr lang="zh-CN" altLang="en-US" sz="2000" dirty="0"/>
              <a:t>）的开发。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3180" y="906780"/>
            <a:ext cx="10055860" cy="52603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75915" y="0"/>
            <a:ext cx="6440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风口狙击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5" y="737870"/>
            <a:ext cx="9620250" cy="53816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1263</Words>
  <Application>WPS 演示</Application>
  <PresentationFormat>宽屏</PresentationFormat>
  <Paragraphs>124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6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思源黑体 CN Normal</vt:lpstr>
      <vt:lpstr>Calibri</vt:lpstr>
      <vt:lpstr>Arial Unicode MS</vt:lpstr>
      <vt:lpstr>等线</vt:lpstr>
      <vt:lpstr>思源黑体 CN Bold</vt:lpstr>
      <vt:lpstr>思源黑体 CN Heavy</vt:lpstr>
      <vt:lpstr>思源黑体 CN Medium</vt:lpstr>
      <vt:lpstr>思源黑体 CN Normal</vt:lpstr>
      <vt:lpstr>方正宝黑体 简 Medium</vt:lpstr>
      <vt:lpstr>文道潮黑体</vt:lpstr>
      <vt:lpstr>方正大黑体_GBK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369</cp:revision>
  <dcterms:created xsi:type="dcterms:W3CDTF">2024-06-11T06:30:00Z</dcterms:created>
  <dcterms:modified xsi:type="dcterms:W3CDTF">2026-01-07T01:01:14Z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2052-12.1.0.24034</vt:lpwstr>
  </property>
</Properties>
</file>