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63" r:id="rId3"/>
    <p:sldId id="4274" r:id="rId5"/>
    <p:sldId id="4407" r:id="rId6"/>
    <p:sldId id="4391" r:id="rId7"/>
    <p:sldId id="4375" r:id="rId8"/>
    <p:sldId id="4377" r:id="rId9"/>
    <p:sldId id="4376" r:id="rId10"/>
    <p:sldId id="4424" r:id="rId11"/>
    <p:sldId id="4357" r:id="rId12"/>
    <p:sldId id="4272" r:id="rId13"/>
    <p:sldId id="4270" r:id="rId14"/>
    <p:sldId id="4278" r:id="rId15"/>
    <p:sldId id="4339" r:id="rId16"/>
    <p:sldId id="4269" r:id="rId17"/>
    <p:sldId id="4271" r:id="rId18"/>
    <p:sldId id="1341" r:id="rId19"/>
    <p:sldId id="4241" r:id="rId20"/>
    <p:sldId id="4260" r:id="rId21"/>
    <p:sldId id="4261" r:id="rId22"/>
    <p:sldId id="270" r:id="rId23"/>
  </p:sldIdLst>
  <p:sldSz cx="12192000" cy="6858000"/>
  <p:notesSz cx="6858000" cy="9144000"/>
  <p:custDataLst>
    <p:tags r:id="rId2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1" d="100"/>
          <a:sy n="111" d="100"/>
        </p:scale>
        <p:origin x="53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7" Type="http://schemas.openxmlformats.org/officeDocument/2006/relationships/tags" Target="tags/tag29.xml"/><Relationship Id="rId26" Type="http://schemas.openxmlformats.org/officeDocument/2006/relationships/tableStyles" Target="tableStyles.xml"/><Relationship Id="rId25" Type="http://schemas.openxmlformats.org/officeDocument/2006/relationships/viewProps" Target="viewProps.xml"/><Relationship Id="rId24" Type="http://schemas.openxmlformats.org/officeDocument/2006/relationships/presProps" Target="presProps.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E97641-2152-4774-8360-44780691E81F}"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4F2145-BD71-46EC-B4BE-F31170F96B11}"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4" Type="http://schemas.openxmlformats.org/officeDocument/2006/relationships/image" Target="../media/image3.png"/><Relationship Id="rId3" Type="http://schemas.openxmlformats.org/officeDocument/2006/relationships/tags" Target="../tags/tag1.xm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1_两栏内容">
    <p:spTree>
      <p:nvGrpSpPr>
        <p:cNvPr id="1" name=""/>
        <p:cNvGrpSpPr/>
        <p:nvPr/>
      </p:nvGrpSpPr>
      <p:grpSpPr>
        <a:xfrm>
          <a:off x="0" y="0"/>
          <a:ext cx="0" cy="0"/>
          <a:chOff x="0" y="0"/>
          <a:chExt cx="0" cy="0"/>
        </a:xfrm>
      </p:grpSpPr>
      <p:pic>
        <p:nvPicPr>
          <p:cNvPr id="2" name="图片 1" descr="ppt"/>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cSld name="1_节标题">
    <p:spTree>
      <p:nvGrpSpPr>
        <p:cNvPr id="1" name=""/>
        <p:cNvGrpSpPr/>
        <p:nvPr/>
      </p:nvGrpSpPr>
      <p:grpSpPr>
        <a:xfrm>
          <a:off x="0" y="0"/>
          <a:ext cx="0" cy="0"/>
          <a:chOff x="0" y="0"/>
          <a:chExt cx="0" cy="0"/>
        </a:xfrm>
      </p:grpSpPr>
      <p:pic>
        <p:nvPicPr>
          <p:cNvPr id="2" name="图片 1" descr="图片1"/>
          <p:cNvPicPr>
            <a:picLocks noChangeAspect="1"/>
          </p:cNvPicPr>
          <p:nvPr userDrawn="1"/>
        </p:nvPicPr>
        <p:blipFill>
          <a:blip r:embed="rId2"/>
          <a:stretch>
            <a:fillRect/>
          </a:stretch>
        </p:blipFill>
        <p:spPr>
          <a:xfrm>
            <a:off x="0" y="0"/>
            <a:ext cx="12192000" cy="6858000"/>
          </a:xfrm>
          <a:prstGeom prst="rect">
            <a:avLst/>
          </a:prstGeom>
        </p:spPr>
      </p:pic>
      <p:pic>
        <p:nvPicPr>
          <p:cNvPr id="8" name="图片 7" descr="组 22"/>
          <p:cNvPicPr>
            <a:picLocks noChangeAspect="1"/>
          </p:cNvPicPr>
          <p:nvPr userDrawn="1">
            <p:custDataLst>
              <p:tags r:id="rId3"/>
            </p:custDataLst>
          </p:nvPr>
        </p:nvPicPr>
        <p:blipFill>
          <a:blip r:embed="rId4"/>
          <a:stretch>
            <a:fillRect/>
          </a:stretch>
        </p:blipFill>
        <p:spPr>
          <a:xfrm>
            <a:off x="239395" y="271780"/>
            <a:ext cx="11740515" cy="645668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image" Target="../media/image4.png"/><Relationship Id="rId16" Type="http://schemas.openxmlformats.org/officeDocument/2006/relationships/notesSlide" Target="../notesSlides/notesSlide1.xml"/><Relationship Id="rId15" Type="http://schemas.openxmlformats.org/officeDocument/2006/relationships/slideLayout" Target="../slideLayouts/slideLayout12.xml"/><Relationship Id="rId14" Type="http://schemas.openxmlformats.org/officeDocument/2006/relationships/tags" Target="../tags/tag14.xml"/><Relationship Id="rId13" Type="http://schemas.openxmlformats.org/officeDocument/2006/relationships/tags" Target="../tags/tag13.xml"/><Relationship Id="rId12" Type="http://schemas.openxmlformats.org/officeDocument/2006/relationships/tags" Target="../tags/tag12.xml"/><Relationship Id="rId11" Type="http://schemas.openxmlformats.org/officeDocument/2006/relationships/tags" Target="../tags/tag11.xml"/><Relationship Id="rId10" Type="http://schemas.openxmlformats.org/officeDocument/2006/relationships/tags" Target="../tags/tag10.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7.png"/><Relationship Id="rId1" Type="http://schemas.openxmlformats.org/officeDocument/2006/relationships/tags" Target="../tags/tag17.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8.png"/><Relationship Id="rId1" Type="http://schemas.openxmlformats.org/officeDocument/2006/relationships/tags" Target="../tags/tag18.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9.png"/><Relationship Id="rId1" Type="http://schemas.openxmlformats.org/officeDocument/2006/relationships/tags" Target="../tags/tag19.xml"/></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20.xml"/><Relationship Id="rId2" Type="http://schemas.openxmlformats.org/officeDocument/2006/relationships/image" Target="../media/image11.png"/><Relationship Id="rId1" Type="http://schemas.openxmlformats.org/officeDocument/2006/relationships/image" Target="../media/image10.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2.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3.png"/></Relationships>
</file>

<file path=ppt/slides/_rels/slide16.xml.rels><?xml version="1.0" encoding="UTF-8" standalone="yes"?>
<Relationships xmlns="http://schemas.openxmlformats.org/package/2006/relationships"><Relationship Id="rId5" Type="http://schemas.openxmlformats.org/officeDocument/2006/relationships/slideLayout" Target="../slideLayouts/slideLayout13.xml"/><Relationship Id="rId4" Type="http://schemas.openxmlformats.org/officeDocument/2006/relationships/tags" Target="../tags/tag23.xml"/><Relationship Id="rId3" Type="http://schemas.openxmlformats.org/officeDocument/2006/relationships/image" Target="../media/image14.png"/><Relationship Id="rId2" Type="http://schemas.openxmlformats.org/officeDocument/2006/relationships/tags" Target="../tags/tag22.xml"/><Relationship Id="rId1" Type="http://schemas.openxmlformats.org/officeDocument/2006/relationships/tags" Target="../tags/tag21.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24.xml"/><Relationship Id="rId1"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25.xml"/><Relationship Id="rId1"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26.xml"/><Relationship Id="rId1"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tags" Target="../tags/tag28.xml"/><Relationship Id="rId2" Type="http://schemas.openxmlformats.org/officeDocument/2006/relationships/image" Target="../media/image18.png"/><Relationship Id="rId1" Type="http://schemas.openxmlformats.org/officeDocument/2006/relationships/tags" Target="../tags/tag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5.xml"/><Relationship Id="rId1"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6.xml"/><Relationship Id="rId1"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矢量智能对象"/>
          <p:cNvPicPr>
            <a:picLocks noChangeAspect="1"/>
          </p:cNvPicPr>
          <p:nvPr userDrawn="1">
            <p:custDataLst>
              <p:tags r:id="rId1"/>
            </p:custDataLst>
          </p:nvPr>
        </p:nvPicPr>
        <p:blipFill>
          <a:blip r:embed="rId2"/>
          <a:stretch>
            <a:fillRect/>
          </a:stretch>
        </p:blipFill>
        <p:spPr>
          <a:xfrm>
            <a:off x="5356225" y="776605"/>
            <a:ext cx="1524000" cy="330200"/>
          </a:xfrm>
          <a:prstGeom prst="rect">
            <a:avLst/>
          </a:prstGeom>
        </p:spPr>
      </p:pic>
      <p:sp>
        <p:nvSpPr>
          <p:cNvPr id="3" name="文本框 2"/>
          <p:cNvSpPr txBox="1"/>
          <p:nvPr/>
        </p:nvSpPr>
        <p:spPr>
          <a:xfrm>
            <a:off x="5458460" y="6190615"/>
            <a:ext cx="1424305" cy="368300"/>
          </a:xfrm>
          <a:prstGeom prst="rect">
            <a:avLst/>
          </a:prstGeom>
          <a:noFill/>
        </p:spPr>
        <p:txBody>
          <a:bodyPr wrap="square" rtlCol="0">
            <a:spAutoFit/>
          </a:bodyPr>
          <a:lstStyle/>
          <a:p>
            <a:r>
              <a:rPr lang="zh-CN" altLang="en-US">
                <a:solidFill>
                  <a:srgbClr val="FFDFDF"/>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中国</a:t>
            </a:r>
            <a:r>
              <a:rPr lang="en-US" altLang="zh-CN">
                <a:solidFill>
                  <a:srgbClr val="FFDFDF"/>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a:t>
            </a:r>
            <a:r>
              <a:rPr lang="zh-CN" altLang="en-US">
                <a:solidFill>
                  <a:srgbClr val="FFDFDF"/>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广州</a:t>
            </a:r>
            <a:endParaRPr lang="zh-CN" altLang="en-US">
              <a:solidFill>
                <a:srgbClr val="FFDFDF"/>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2" name="文本框 1"/>
          <p:cNvSpPr txBox="1"/>
          <p:nvPr/>
        </p:nvSpPr>
        <p:spPr>
          <a:xfrm>
            <a:off x="879792" y="1951887"/>
            <a:ext cx="10581005" cy="922020"/>
          </a:xfrm>
          <a:prstGeom prst="rect">
            <a:avLst/>
          </a:prstGeom>
          <a:noFill/>
        </p:spPr>
        <p:txBody>
          <a:bodyPr wrap="square" rtlCol="0">
            <a:spAutoFit/>
          </a:bodyPr>
          <a:lstStyle/>
          <a:p>
            <a:pPr algn="ctr">
              <a:lnSpc>
                <a:spcPct val="90000"/>
              </a:lnSpc>
            </a:pPr>
            <a:r>
              <a:rPr lang="zh-CN" sz="6000" dirty="0">
                <a:gradFill>
                  <a:gsLst>
                    <a:gs pos="0">
                      <a:srgbClr val="FFFDF5"/>
                    </a:gs>
                    <a:gs pos="100000">
                      <a:srgbClr val="FFF6CD"/>
                    </a:gs>
                  </a:gsLst>
                  <a:lin ang="5400000" scaled="0"/>
                </a:gradFill>
                <a:latin typeface="思源黑体 CN Heavy" panose="020B0A00000000000000" charset="-122"/>
                <a:ea typeface="思源黑体 CN Heavy" panose="020B0A00000000000000" charset="-122"/>
                <a:cs typeface="思源黑体 CN Bold" panose="020B0800000000000000" charset="-122"/>
              </a:rPr>
              <a:t>市场普涨，科技回暖</a:t>
            </a:r>
            <a:endParaRPr lang="zh-CN" sz="6000" dirty="0">
              <a:gradFill>
                <a:gsLst>
                  <a:gs pos="0">
                    <a:srgbClr val="FFFDF5"/>
                  </a:gs>
                  <a:gs pos="100000">
                    <a:srgbClr val="FFF6CD"/>
                  </a:gs>
                </a:gsLst>
                <a:lin ang="5400000" scaled="0"/>
              </a:gradFill>
              <a:latin typeface="思源黑体 CN Heavy" panose="020B0A00000000000000" charset="-122"/>
              <a:ea typeface="思源黑体 CN Heavy" panose="020B0A00000000000000" charset="-122"/>
              <a:cs typeface="思源黑体 CN Bold" panose="020B0800000000000000" charset="-122"/>
            </a:endParaRPr>
          </a:p>
        </p:txBody>
      </p:sp>
      <p:sp>
        <p:nvSpPr>
          <p:cNvPr id="9" name="矩形 8"/>
          <p:cNvSpPr/>
          <p:nvPr/>
        </p:nvSpPr>
        <p:spPr>
          <a:xfrm>
            <a:off x="3891915" y="3981450"/>
            <a:ext cx="2173605" cy="356870"/>
          </a:xfrm>
          <a:prstGeom prst="rect">
            <a:avLst/>
          </a:prstGeom>
          <a:noFill/>
          <a:ln>
            <a:solidFill>
              <a:schemeClr val="bg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custDataLst>
              <p:tags r:id="rId3"/>
            </p:custDataLst>
          </p:nvPr>
        </p:nvSpPr>
        <p:spPr>
          <a:xfrm>
            <a:off x="3898265" y="3981450"/>
            <a:ext cx="995680" cy="3568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custDataLst>
              <p:tags r:id="rId4"/>
            </p:custDataLst>
          </p:nvPr>
        </p:nvSpPr>
        <p:spPr>
          <a:xfrm>
            <a:off x="3853815" y="3988435"/>
            <a:ext cx="1143000" cy="368300"/>
          </a:xfrm>
          <a:prstGeom prst="rect">
            <a:avLst/>
          </a:prstGeom>
          <a:noFill/>
        </p:spPr>
        <p:txBody>
          <a:bodyPr wrap="square" rtlCol="0">
            <a:spAutoFit/>
          </a:bodyPr>
          <a:lstStyle/>
          <a:p>
            <a:r>
              <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主讲老师</a:t>
            </a:r>
            <a:endPar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15" name="文本框 14"/>
          <p:cNvSpPr txBox="1"/>
          <p:nvPr>
            <p:custDataLst>
              <p:tags r:id="rId5"/>
            </p:custDataLst>
          </p:nvPr>
        </p:nvSpPr>
        <p:spPr>
          <a:xfrm>
            <a:off x="4902835" y="3976370"/>
            <a:ext cx="1162050" cy="368300"/>
          </a:xfrm>
          <a:prstGeom prst="rect">
            <a:avLst/>
          </a:prstGeom>
          <a:noFill/>
        </p:spPr>
        <p:txBody>
          <a:bodyPr wrap="square" rtlCol="0">
            <a:spAutoFit/>
          </a:bodyPr>
          <a:lstStyle/>
          <a:p>
            <a:r>
              <a:rPr lang="zh-CN" altLang="en-US"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陈灼基</a:t>
            </a:r>
            <a:endParaRPr lang="zh-CN" altLang="en-US"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nvGrpSpPr>
          <p:cNvPr id="33" name="组合 32"/>
          <p:cNvGrpSpPr/>
          <p:nvPr/>
        </p:nvGrpSpPr>
        <p:grpSpPr>
          <a:xfrm>
            <a:off x="3891915" y="4485647"/>
            <a:ext cx="4620470" cy="646082"/>
            <a:chOff x="7093" y="6616"/>
            <a:chExt cx="7859" cy="1132"/>
          </a:xfrm>
        </p:grpSpPr>
        <p:sp>
          <p:nvSpPr>
            <p:cNvPr id="18" name="矩形 17"/>
            <p:cNvSpPr/>
            <p:nvPr>
              <p:custDataLst>
                <p:tags r:id="rId6"/>
              </p:custDataLst>
            </p:nvPr>
          </p:nvSpPr>
          <p:spPr>
            <a:xfrm>
              <a:off x="7093" y="6626"/>
              <a:ext cx="7859" cy="625"/>
            </a:xfrm>
            <a:prstGeom prst="rect">
              <a:avLst/>
            </a:prstGeom>
            <a:noFill/>
            <a:ln>
              <a:solidFill>
                <a:schemeClr val="bg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custDataLst>
                <p:tags r:id="rId7"/>
              </p:custDataLst>
            </p:nvPr>
          </p:nvSpPr>
          <p:spPr>
            <a:xfrm>
              <a:off x="7105" y="6626"/>
              <a:ext cx="2321" cy="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custDataLst>
                <p:tags r:id="rId8"/>
              </p:custDataLst>
            </p:nvPr>
          </p:nvSpPr>
          <p:spPr>
            <a:xfrm>
              <a:off x="7261" y="6627"/>
              <a:ext cx="2009" cy="645"/>
            </a:xfrm>
            <a:prstGeom prst="rect">
              <a:avLst/>
            </a:prstGeom>
            <a:noFill/>
          </p:spPr>
          <p:txBody>
            <a:bodyPr wrap="square" rtlCol="0">
              <a:spAutoFit/>
            </a:bodyPr>
            <a:lstStyle/>
            <a:p>
              <a:r>
                <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执业编号</a:t>
              </a:r>
              <a:endPar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21" name="文本框 20"/>
            <p:cNvSpPr txBox="1"/>
            <p:nvPr>
              <p:custDataLst>
                <p:tags r:id="rId9"/>
              </p:custDataLst>
            </p:nvPr>
          </p:nvSpPr>
          <p:spPr>
            <a:xfrm>
              <a:off x="9470" y="6616"/>
              <a:ext cx="4318" cy="1132"/>
            </a:xfrm>
            <a:prstGeom prst="rect">
              <a:avLst/>
            </a:prstGeom>
            <a:noFill/>
          </p:spPr>
          <p:txBody>
            <a:bodyPr wrap="square" rtlCol="0">
              <a:spAutoFit/>
            </a:bodyPr>
            <a:lstStyle/>
            <a:p>
              <a:r>
                <a:rPr lang="en-US" altLang="zh-CN" b="1" dirty="0">
                  <a:solidFill>
                    <a:schemeClr val="bg1"/>
                  </a:solidFill>
                  <a:latin typeface="微软雅黑" panose="020B0503020204020204" charset="-122"/>
                  <a:ea typeface="微软雅黑" panose="020B0503020204020204" charset="-122"/>
                  <a:sym typeface="+mn-ea"/>
                </a:rPr>
                <a:t>A1120620030004</a:t>
              </a:r>
              <a:endParaRPr lang="en-US" altLang="zh-CN"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a:p>
              <a:endParaRPr lang="en-US" altLang="zh-CN"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grpSp>
        <p:nvGrpSpPr>
          <p:cNvPr id="32" name="组合 31"/>
          <p:cNvGrpSpPr/>
          <p:nvPr/>
        </p:nvGrpSpPr>
        <p:grpSpPr>
          <a:xfrm>
            <a:off x="6170295" y="3982720"/>
            <a:ext cx="3074373" cy="381327"/>
            <a:chOff x="10918" y="5734"/>
            <a:chExt cx="5059" cy="668"/>
          </a:xfrm>
        </p:grpSpPr>
        <p:sp>
          <p:nvSpPr>
            <p:cNvPr id="27" name="矩形 26"/>
            <p:cNvSpPr/>
            <p:nvPr>
              <p:custDataLst>
                <p:tags r:id="rId10"/>
              </p:custDataLst>
            </p:nvPr>
          </p:nvSpPr>
          <p:spPr>
            <a:xfrm>
              <a:off x="10940" y="5734"/>
              <a:ext cx="3832" cy="625"/>
            </a:xfrm>
            <a:prstGeom prst="rect">
              <a:avLst/>
            </a:prstGeom>
            <a:noFill/>
            <a:ln>
              <a:solidFill>
                <a:schemeClr val="bg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custDataLst>
                <p:tags r:id="rId11"/>
              </p:custDataLst>
            </p:nvPr>
          </p:nvSpPr>
          <p:spPr>
            <a:xfrm>
              <a:off x="10952" y="5734"/>
              <a:ext cx="1750" cy="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文本框 28"/>
            <p:cNvSpPr txBox="1"/>
            <p:nvPr>
              <p:custDataLst>
                <p:tags r:id="rId12"/>
              </p:custDataLst>
            </p:nvPr>
          </p:nvSpPr>
          <p:spPr>
            <a:xfrm>
              <a:off x="10918" y="5757"/>
              <a:ext cx="2009" cy="645"/>
            </a:xfrm>
            <a:prstGeom prst="rect">
              <a:avLst/>
            </a:prstGeom>
            <a:noFill/>
          </p:spPr>
          <p:txBody>
            <a:bodyPr wrap="square" rtlCol="0">
              <a:spAutoFit/>
            </a:bodyPr>
            <a:lstStyle/>
            <a:p>
              <a:r>
                <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课程日期</a:t>
              </a:r>
              <a:endPar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30" name="文本框 29"/>
            <p:cNvSpPr txBox="1"/>
            <p:nvPr>
              <p:custDataLst>
                <p:tags r:id="rId13"/>
              </p:custDataLst>
            </p:nvPr>
          </p:nvSpPr>
          <p:spPr>
            <a:xfrm>
              <a:off x="12700" y="5745"/>
              <a:ext cx="3277" cy="617"/>
            </a:xfrm>
            <a:prstGeom prst="rect">
              <a:avLst/>
            </a:prstGeom>
            <a:noFill/>
          </p:spPr>
          <p:txBody>
            <a:bodyPr wrap="square" rtlCol="0">
              <a:spAutoFit/>
            </a:bodyPr>
            <a:lstStyle/>
            <a:p>
              <a:r>
                <a:rPr lang="en-US" altLang="zh-CN" sz="1700"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2024.11.28</a:t>
              </a:r>
              <a:endParaRPr lang="en-US" altLang="zh-CN" sz="1700"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spTree>
    <p:custDataLst>
      <p:tags r:id="rId14"/>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485735" y="163902"/>
            <a:ext cx="3424687" cy="461665"/>
          </a:xfrm>
          <a:prstGeom prst="rect">
            <a:avLst/>
          </a:prstGeom>
          <a:noFill/>
        </p:spPr>
        <p:txBody>
          <a:bodyPr wrap="square" rtlCol="0">
            <a:spAutoFit/>
          </a:bodyPr>
          <a:lstStyle/>
          <a:p>
            <a:r>
              <a:rPr lang="zh-CN" altLang="en-US" sz="2400" dirty="0">
                <a:solidFill>
                  <a:schemeClr val="bg1"/>
                </a:solidFill>
              </a:rPr>
              <a:t>第三个“国九条”</a:t>
            </a:r>
            <a:endParaRPr lang="zh-CN" altLang="en-US" sz="2400" dirty="0">
              <a:solidFill>
                <a:schemeClr val="bg1"/>
              </a:solidFill>
            </a:endParaRPr>
          </a:p>
        </p:txBody>
      </p:sp>
      <p:pic>
        <p:nvPicPr>
          <p:cNvPr id="7" name="图片 6"/>
          <p:cNvPicPr>
            <a:picLocks noChangeAspect="1"/>
          </p:cNvPicPr>
          <p:nvPr>
            <p:custDataLst>
              <p:tags r:id="rId1"/>
            </p:custDataLst>
          </p:nvPr>
        </p:nvPicPr>
        <p:blipFill>
          <a:blip r:embed="rId2"/>
          <a:stretch>
            <a:fillRect/>
          </a:stretch>
        </p:blipFill>
        <p:spPr>
          <a:xfrm>
            <a:off x="374015" y="164465"/>
            <a:ext cx="11600180" cy="602678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a:blip r:embed="rId2"/>
          <a:stretch>
            <a:fillRect/>
          </a:stretch>
        </p:blipFill>
        <p:spPr>
          <a:xfrm>
            <a:off x="56515" y="160020"/>
            <a:ext cx="12342495" cy="645033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a:blip r:embed="rId2"/>
          <a:stretch>
            <a:fillRect/>
          </a:stretch>
        </p:blipFill>
        <p:spPr>
          <a:xfrm>
            <a:off x="511810" y="247015"/>
            <a:ext cx="11396345" cy="622490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风口阻击二维码</a:t>
            </a:r>
            <a:endParaRPr lang="zh-CN" altLang="en-US"/>
          </a:p>
        </p:txBody>
      </p:sp>
      <p:pic>
        <p:nvPicPr>
          <p:cNvPr id="4" name="内容占位符 3"/>
          <p:cNvPicPr>
            <a:picLocks noChangeAspect="1"/>
          </p:cNvPicPr>
          <p:nvPr>
            <p:ph idx="1"/>
          </p:nvPr>
        </p:nvPicPr>
        <p:blipFill>
          <a:blip r:embed="rId1"/>
          <a:stretch>
            <a:fillRect/>
          </a:stretch>
        </p:blipFill>
        <p:spPr>
          <a:xfrm>
            <a:off x="1439545" y="2088515"/>
            <a:ext cx="2619375" cy="2543175"/>
          </a:xfrm>
          <a:prstGeom prst="rect">
            <a:avLst/>
          </a:prstGeom>
        </p:spPr>
      </p:pic>
      <p:pic>
        <p:nvPicPr>
          <p:cNvPr id="5" name="图片 4"/>
          <p:cNvPicPr>
            <a:picLocks noChangeAspect="1"/>
          </p:cNvPicPr>
          <p:nvPr/>
        </p:nvPicPr>
        <p:blipFill>
          <a:blip r:embed="rId2"/>
          <a:stretch>
            <a:fillRect/>
          </a:stretch>
        </p:blipFill>
        <p:spPr>
          <a:xfrm>
            <a:off x="4311015" y="1373505"/>
            <a:ext cx="7518400" cy="4635500"/>
          </a:xfrm>
          <a:prstGeom prst="rect">
            <a:avLst/>
          </a:prstGeom>
        </p:spPr>
      </p:pic>
    </p:spTree>
    <p:custDataLst>
      <p:tags r:id="rId3"/>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500331" y="940279"/>
            <a:ext cx="11300605" cy="5132718"/>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353683" y="819509"/>
            <a:ext cx="11536392" cy="5331125"/>
          </a:xfrm>
          <a:prstGeom prst="rect">
            <a:avLst/>
          </a:prstGeom>
        </p:spPr>
      </p:pic>
      <p:sp>
        <p:nvSpPr>
          <p:cNvPr id="3" name="文本框 2"/>
          <p:cNvSpPr txBox="1"/>
          <p:nvPr/>
        </p:nvSpPr>
        <p:spPr>
          <a:xfrm>
            <a:off x="4477109" y="155276"/>
            <a:ext cx="3709359" cy="461665"/>
          </a:xfrm>
          <a:prstGeom prst="rect">
            <a:avLst/>
          </a:prstGeom>
          <a:noFill/>
        </p:spPr>
        <p:txBody>
          <a:bodyPr wrap="square" rtlCol="0">
            <a:spAutoFit/>
          </a:bodyPr>
          <a:lstStyle/>
          <a:p>
            <a:r>
              <a:rPr lang="zh-CN" altLang="en-US" sz="2400" dirty="0">
                <a:solidFill>
                  <a:schemeClr val="bg1"/>
                </a:solidFill>
              </a:rPr>
              <a:t>四大战法叠加四线开花</a:t>
            </a:r>
            <a:endParaRPr lang="zh-CN" altLang="en-US" sz="2400" dirty="0">
              <a:solidFill>
                <a:schemeClr val="bg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custDataLst>
              <p:tags r:id="rId1"/>
            </p:custDataLst>
          </p:nvPr>
        </p:nvSpPr>
        <p:spPr>
          <a:xfrm>
            <a:off x="2875915" y="0"/>
            <a:ext cx="644017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4000" dirty="0">
                <a:solidFill>
                  <a:srgbClr val="FFFFFF"/>
                </a:solidFill>
                <a:latin typeface="思源黑体 CN Medium" panose="020B0600000000000000" pitchFamily="34" charset="-122"/>
                <a:ea typeface="思源黑体 CN Medium" panose="020B0600000000000000" pitchFamily="34" charset="-122"/>
                <a:cs typeface="思源黑体 CN Normal" panose="020B0400000000000000" charset="-122"/>
              </a:rPr>
              <a:t>庄散博弈</a:t>
            </a:r>
            <a:endParaRPr kumimoji="0" lang="zh-CN" altLang="en-US" sz="40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5" name="文本占位符 2"/>
          <p:cNvSpPr>
            <a:spLocks noGrp="1"/>
          </p:cNvSpPr>
          <p:nvPr>
            <p:custDataLst>
              <p:tags r:id="rId2"/>
            </p:custDataLst>
          </p:nvPr>
        </p:nvSpPr>
        <p:spPr>
          <a:xfrm>
            <a:off x="2055303" y="1208405"/>
            <a:ext cx="7894040" cy="444119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b="1" dirty="0">
                <a:latin typeface="思源黑体 CN Heavy" panose="020B0A00000000000000" charset="-122"/>
                <a:ea typeface="思源黑体 CN Heavy" panose="020B0A00000000000000" charset="-122"/>
                <a:sym typeface="+mn-ea"/>
              </a:rPr>
              <a:t>庄散博弈</a:t>
            </a:r>
            <a:r>
              <a:rPr dirty="0">
                <a:latin typeface="思源黑体 CN Heavy" panose="020B0A00000000000000" charset="-122"/>
                <a:ea typeface="思源黑体 CN Heavy" panose="020B0A00000000000000" charset="-122"/>
                <a:sym typeface="+mn-ea"/>
              </a:rPr>
              <a:t>：</a:t>
            </a:r>
            <a:r>
              <a:rPr lang="zh-CN" altLang="en-US" dirty="0">
                <a:latin typeface="思源黑体 CN Heavy" panose="020B0A00000000000000" charset="-122"/>
                <a:ea typeface="思源黑体 CN Heavy" panose="020B0A00000000000000" charset="-122"/>
                <a:sym typeface="+mn-ea"/>
              </a:rPr>
              <a:t>将个股资金流分为</a:t>
            </a:r>
            <a:r>
              <a:rPr lang="en-US" altLang="zh-CN" dirty="0">
                <a:latin typeface="思源黑体 CN Heavy" panose="020B0A00000000000000" charset="-122"/>
                <a:ea typeface="思源黑体 CN Heavy" panose="020B0A00000000000000" charset="-122"/>
                <a:sym typeface="+mn-ea"/>
              </a:rPr>
              <a:t>4</a:t>
            </a:r>
            <a:r>
              <a:rPr lang="zh-CN" altLang="en-US" dirty="0">
                <a:latin typeface="思源黑体 CN Heavy" panose="020B0A00000000000000" charset="-122"/>
                <a:ea typeface="思源黑体 CN Heavy" panose="020B0A00000000000000" charset="-122"/>
                <a:sym typeface="+mn-ea"/>
              </a:rPr>
              <a:t>种档次，盘中分类并计算出这</a:t>
            </a:r>
            <a:r>
              <a:rPr lang="en-US" altLang="zh-CN" dirty="0">
                <a:latin typeface="思源黑体 CN Heavy" panose="020B0A00000000000000" charset="-122"/>
                <a:ea typeface="思源黑体 CN Heavy" panose="020B0A00000000000000" charset="-122"/>
                <a:sym typeface="+mn-ea"/>
              </a:rPr>
              <a:t>4</a:t>
            </a:r>
            <a:r>
              <a:rPr lang="zh-CN" altLang="en-US" dirty="0">
                <a:latin typeface="思源黑体 CN Heavy" panose="020B0A00000000000000" charset="-122"/>
                <a:ea typeface="思源黑体 CN Heavy" panose="020B0A00000000000000" charset="-122"/>
                <a:sym typeface="+mn-ea"/>
              </a:rPr>
              <a:t>类不同档次资金的买卖力度和方向，方便用户看出股票的主力类型及买卖方向。</a:t>
            </a:r>
            <a:endParaRPr lang="en-US" dirty="0">
              <a:latin typeface="思源黑体 CN Heavy" panose="020B0A00000000000000" charset="-122"/>
              <a:ea typeface="思源黑体 CN Heavy" panose="020B0A00000000000000" charset="-122"/>
              <a:sym typeface="+mn-ea"/>
            </a:endParaRPr>
          </a:p>
          <a:p>
            <a:pPr>
              <a:lnSpc>
                <a:spcPct val="100000"/>
              </a:lnSpc>
            </a:pPr>
            <a:r>
              <a:rPr lang="zh-CN" altLang="en-US" sz="1600" dirty="0">
                <a:latin typeface="思源黑体 CN Heavy" panose="020B0A00000000000000" charset="-122"/>
                <a:ea typeface="思源黑体 CN Heavy" panose="020B0A00000000000000" charset="-122"/>
                <a:sym typeface="+mn-ea"/>
              </a:rPr>
              <a:t>红色线（皇帝）：代表特大单净额   黄色线（官员）：代表大单净额</a:t>
            </a:r>
            <a:endParaRPr sz="1600" dirty="0">
              <a:latin typeface="思源黑体 CN Heavy" panose="020B0A00000000000000" charset="-122"/>
              <a:ea typeface="思源黑体 CN Heavy" panose="020B0A00000000000000" charset="-122"/>
              <a:sym typeface="+mn-ea"/>
            </a:endParaRPr>
          </a:p>
          <a:p>
            <a:pPr>
              <a:lnSpc>
                <a:spcPct val="100000"/>
              </a:lnSpc>
            </a:pPr>
            <a:r>
              <a:rPr lang="zh-CN" altLang="en-US" sz="1600" dirty="0">
                <a:latin typeface="思源黑体 CN Heavy" panose="020B0A00000000000000" charset="-122"/>
                <a:ea typeface="思源黑体 CN Heavy" panose="020B0A00000000000000" charset="-122"/>
                <a:sym typeface="+mn-ea"/>
              </a:rPr>
              <a:t>蓝色线（地主）：代表中单净额      绿色线（农民）：代表小单净额</a:t>
            </a:r>
            <a:endParaRPr sz="1600" dirty="0">
              <a:latin typeface="思源黑体 CN Heavy" panose="020B0A00000000000000" charset="-122"/>
              <a:ea typeface="思源黑体 CN Heavy" panose="020B0A00000000000000" charset="-122"/>
              <a:sym typeface="+mn-ea"/>
            </a:endParaRPr>
          </a:p>
        </p:txBody>
      </p:sp>
      <p:pic>
        <p:nvPicPr>
          <p:cNvPr id="7" name="图片 6"/>
          <p:cNvPicPr>
            <a:picLocks noChangeAspect="1"/>
          </p:cNvPicPr>
          <p:nvPr/>
        </p:nvPicPr>
        <p:blipFill>
          <a:blip r:embed="rId3"/>
          <a:stretch>
            <a:fillRect/>
          </a:stretch>
        </p:blipFill>
        <p:spPr>
          <a:xfrm>
            <a:off x="2148980" y="3207356"/>
            <a:ext cx="7894040" cy="2406586"/>
          </a:xfrm>
          <a:prstGeom prst="rect">
            <a:avLst/>
          </a:prstGeom>
          <a:ln>
            <a:solidFill>
              <a:srgbClr val="0070C0"/>
            </a:solidFill>
          </a:ln>
        </p:spPr>
      </p:pic>
    </p:spTree>
    <p:custDataLst>
      <p:tags r:id="rId4"/>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854200" y="25167"/>
            <a:ext cx="8483600" cy="707886"/>
          </a:xfrm>
          <a:prstGeom prst="rect">
            <a:avLst/>
          </a:prstGeom>
          <a:noFill/>
        </p:spPr>
        <p:txBody>
          <a:bodyPr wrap="square" rtlCol="0">
            <a:spAutoFit/>
          </a:bodyPr>
          <a:lstStyle/>
          <a:p>
            <a:pPr algn="ctr">
              <a:defRPr/>
            </a:pPr>
            <a:r>
              <a:rPr lang="zh-CN" altLang="en-US" sz="4000" dirty="0">
                <a:solidFill>
                  <a:srgbClr val="FFFFFF"/>
                </a:solidFill>
                <a:ea typeface="思源黑体 CN Medium" panose="020B0600000000000000" pitchFamily="34" charset="-122"/>
                <a:sym typeface="+mn-ea"/>
              </a:rPr>
              <a:t>四线开花</a:t>
            </a:r>
            <a:endParaRPr lang="en-US" sz="4000" dirty="0">
              <a:solidFill>
                <a:srgbClr val="FFFFFF"/>
              </a:solidFill>
              <a:ea typeface="思源黑体 CN Medium" panose="020B0600000000000000" pitchFamily="34" charset="-122"/>
              <a:sym typeface="+mn-ea"/>
            </a:endParaRPr>
          </a:p>
        </p:txBody>
      </p:sp>
      <p:sp>
        <p:nvSpPr>
          <p:cNvPr id="7" name="文本框 6"/>
          <p:cNvSpPr txBox="1"/>
          <p:nvPr/>
        </p:nvSpPr>
        <p:spPr>
          <a:xfrm>
            <a:off x="274332" y="851323"/>
            <a:ext cx="7779099" cy="2862322"/>
          </a:xfrm>
          <a:prstGeom prst="rect">
            <a:avLst/>
          </a:prstGeom>
          <a:noFill/>
        </p:spPr>
        <p:txBody>
          <a:bodyPr wrap="square">
            <a:spAutoFit/>
          </a:bodyPr>
          <a:lstStyle/>
          <a:p>
            <a:r>
              <a:rPr lang="zh-CN" altLang="en-US" sz="2000" b="1" dirty="0"/>
              <a:t>庄散博弈（最强形态）：</a:t>
            </a:r>
            <a:br>
              <a:rPr lang="en-US" altLang="zh-CN" sz="2000" b="1" dirty="0"/>
            </a:br>
            <a:br>
              <a:rPr lang="en-US" altLang="zh-CN" sz="2000" b="1" dirty="0"/>
            </a:br>
            <a:r>
              <a:rPr lang="zh-CN" altLang="en-US" sz="2000" b="1" dirty="0"/>
              <a:t>红线、黄线呈现向上（红线第一，黄线第二）</a:t>
            </a:r>
            <a:endParaRPr lang="en-US" altLang="zh-CN" sz="2000" b="1" dirty="0"/>
          </a:p>
          <a:p>
            <a:br>
              <a:rPr lang="en-US" altLang="zh-CN" sz="2000" b="1" dirty="0"/>
            </a:br>
            <a:r>
              <a:rPr lang="zh-CN" altLang="en-US" sz="2000" b="1" dirty="0"/>
              <a:t>蓝线、绿线呈现向下（蓝线第三，绿线第四）</a:t>
            </a:r>
            <a:br>
              <a:rPr lang="en-US" altLang="zh-CN" sz="2000" b="1" dirty="0"/>
            </a:br>
            <a:endParaRPr lang="en-US" altLang="zh-CN" sz="2000" b="1" dirty="0"/>
          </a:p>
          <a:p>
            <a:br>
              <a:rPr lang="en-US" altLang="zh-CN" sz="2000" b="1" dirty="0"/>
            </a:br>
            <a:r>
              <a:rPr lang="zh-CN" altLang="en-US" sz="2000" b="1" dirty="0"/>
              <a:t>说明主力的超大单和大单形成合力抢夺散户筹码，此时个股容易大幅拉升甚至出现涨停板。</a:t>
            </a:r>
            <a:endParaRPr lang="en-US" altLang="zh-CN" sz="2000" b="1" dirty="0"/>
          </a:p>
        </p:txBody>
      </p:sp>
      <p:pic>
        <p:nvPicPr>
          <p:cNvPr id="4" name="图片 3"/>
          <p:cNvPicPr>
            <a:picLocks noChangeAspect="1"/>
          </p:cNvPicPr>
          <p:nvPr/>
        </p:nvPicPr>
        <p:blipFill>
          <a:blip r:embed="rId1"/>
          <a:stretch>
            <a:fillRect/>
          </a:stretch>
        </p:blipFill>
        <p:spPr>
          <a:xfrm>
            <a:off x="7961151" y="733053"/>
            <a:ext cx="2578851" cy="5473976"/>
          </a:xfrm>
          <a:prstGeom prst="rect">
            <a:avLst/>
          </a:prstGeom>
          <a:ln>
            <a:solidFill>
              <a:srgbClr val="0070C0"/>
            </a:solidFill>
          </a:ln>
        </p:spPr>
      </p:pic>
    </p:spTree>
    <p:custDataLst>
      <p:tags r:id="rId2"/>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854200" y="25167"/>
            <a:ext cx="8483600" cy="707886"/>
          </a:xfrm>
          <a:prstGeom prst="rect">
            <a:avLst/>
          </a:prstGeom>
          <a:noFill/>
        </p:spPr>
        <p:txBody>
          <a:bodyPr wrap="square" rtlCol="0">
            <a:spAutoFit/>
          </a:bodyPr>
          <a:lstStyle/>
          <a:p>
            <a:pPr algn="ctr">
              <a:defRPr/>
            </a:pPr>
            <a:r>
              <a:rPr lang="en-US" altLang="zh-CN" sz="4000" dirty="0">
                <a:solidFill>
                  <a:srgbClr val="FFFFFF"/>
                </a:solidFill>
                <a:ea typeface="思源黑体 CN Medium" panose="020B0600000000000000" pitchFamily="34" charset="-122"/>
                <a:sym typeface="+mn-ea"/>
              </a:rPr>
              <a:t>L2</a:t>
            </a:r>
            <a:r>
              <a:rPr lang="zh-CN" altLang="en-US" sz="4000" dirty="0">
                <a:solidFill>
                  <a:srgbClr val="FFFFFF"/>
                </a:solidFill>
                <a:ea typeface="思源黑体 CN Medium" panose="020B0600000000000000" pitchFamily="34" charset="-122"/>
                <a:sym typeface="+mn-ea"/>
              </a:rPr>
              <a:t>基础版使用方法</a:t>
            </a:r>
            <a:endParaRPr lang="en-US" sz="4000" dirty="0">
              <a:solidFill>
                <a:srgbClr val="FFFFFF"/>
              </a:solidFill>
              <a:ea typeface="思源黑体 CN Medium" panose="020B0600000000000000" pitchFamily="34" charset="-122"/>
              <a:sym typeface="+mn-ea"/>
            </a:endParaRPr>
          </a:p>
        </p:txBody>
      </p:sp>
      <p:sp>
        <p:nvSpPr>
          <p:cNvPr id="7" name="文本框 6"/>
          <p:cNvSpPr txBox="1"/>
          <p:nvPr/>
        </p:nvSpPr>
        <p:spPr>
          <a:xfrm>
            <a:off x="293272" y="1572776"/>
            <a:ext cx="4278728" cy="4093428"/>
          </a:xfrm>
          <a:prstGeom prst="rect">
            <a:avLst/>
          </a:prstGeom>
          <a:noFill/>
        </p:spPr>
        <p:txBody>
          <a:bodyPr wrap="square">
            <a:spAutoFit/>
          </a:bodyPr>
          <a:lstStyle/>
          <a:p>
            <a:r>
              <a:rPr lang="zh-CN" altLang="en-US" sz="2000" b="1" dirty="0"/>
              <a:t>战法选股步骤（普通）：</a:t>
            </a:r>
            <a:br>
              <a:rPr lang="en-US" altLang="zh-CN" sz="2000" b="1" dirty="0"/>
            </a:br>
            <a:br>
              <a:rPr lang="en-US" altLang="zh-CN" sz="2000" b="1" dirty="0"/>
            </a:br>
            <a:r>
              <a:rPr lang="en-US" altLang="zh-CN" sz="2000" b="1" dirty="0"/>
              <a:t>①</a:t>
            </a:r>
            <a:r>
              <a:rPr lang="zh-CN" altLang="en-US" sz="2000" b="1" dirty="0"/>
              <a:t>首页点击进入“</a:t>
            </a:r>
            <a:r>
              <a:rPr lang="en-US" altLang="zh-CN" sz="2000" b="1" dirty="0"/>
              <a:t>L2</a:t>
            </a:r>
            <a:r>
              <a:rPr lang="zh-CN" altLang="en-US" sz="2000" b="1" dirty="0"/>
              <a:t>基础版”</a:t>
            </a:r>
            <a:br>
              <a:rPr lang="en-US" altLang="zh-CN" sz="2000" b="1" dirty="0"/>
            </a:br>
            <a:br>
              <a:rPr lang="en-US" altLang="zh-CN" sz="2000" b="1" dirty="0"/>
            </a:br>
            <a:r>
              <a:rPr lang="en-US" altLang="zh-CN" sz="2000" b="1" dirty="0"/>
              <a:t>②</a:t>
            </a:r>
            <a:r>
              <a:rPr lang="zh-CN" altLang="en-US" sz="2000" b="1" dirty="0"/>
              <a:t>勾选“四线开花”筛选</a:t>
            </a:r>
            <a:br>
              <a:rPr lang="en-US" altLang="zh-CN" sz="2000" b="1" dirty="0"/>
            </a:br>
            <a:br>
              <a:rPr lang="en-US" altLang="zh-CN" sz="2000" b="1" dirty="0"/>
            </a:br>
            <a:r>
              <a:rPr lang="en-US" altLang="zh-CN" sz="2000" b="1" dirty="0"/>
              <a:t>③</a:t>
            </a:r>
            <a:r>
              <a:rPr lang="zh-CN" altLang="en-US" sz="2000" b="1" dirty="0"/>
              <a:t>点击“大额净买”排序</a:t>
            </a:r>
            <a:endParaRPr lang="en-US" altLang="zh-CN" sz="2000" b="1" dirty="0"/>
          </a:p>
          <a:p>
            <a:endParaRPr lang="en-US" altLang="zh-CN" sz="2000" b="1" dirty="0"/>
          </a:p>
          <a:p>
            <a:r>
              <a:rPr lang="en-US" altLang="zh-CN" sz="2000" b="1" dirty="0"/>
              <a:t>④</a:t>
            </a:r>
            <a:r>
              <a:rPr lang="zh-CN" altLang="en-US" sz="2000" b="1" dirty="0"/>
              <a:t>得到全市场当日主力最青睐的个股</a:t>
            </a:r>
            <a:br>
              <a:rPr lang="en-US" altLang="zh-CN" sz="2000" b="1" dirty="0"/>
            </a:br>
            <a:br>
              <a:rPr lang="en-US" altLang="zh-CN" sz="2000" b="1" dirty="0"/>
            </a:br>
            <a:r>
              <a:rPr lang="zh-CN" altLang="en-US" sz="2000" b="1" dirty="0"/>
              <a:t>优点：全市场个股一览无遗</a:t>
            </a:r>
            <a:br>
              <a:rPr lang="en-US" altLang="zh-CN" sz="2000" b="1" dirty="0"/>
            </a:br>
            <a:r>
              <a:rPr lang="zh-CN" altLang="en-US" sz="2000" b="1" dirty="0"/>
              <a:t>缺点：个股太多，无从下手</a:t>
            </a:r>
            <a:br>
              <a:rPr lang="en-US" altLang="zh-CN" sz="2000" b="1" dirty="0"/>
            </a:br>
            <a:endParaRPr lang="en-US" altLang="zh-CN" sz="2000" b="1" dirty="0"/>
          </a:p>
        </p:txBody>
      </p:sp>
      <p:pic>
        <p:nvPicPr>
          <p:cNvPr id="10" name="图片 9"/>
          <p:cNvPicPr>
            <a:picLocks noChangeAspect="1"/>
          </p:cNvPicPr>
          <p:nvPr/>
        </p:nvPicPr>
        <p:blipFill>
          <a:blip r:embed="rId1"/>
          <a:stretch>
            <a:fillRect/>
          </a:stretch>
        </p:blipFill>
        <p:spPr>
          <a:xfrm>
            <a:off x="5210212" y="733053"/>
            <a:ext cx="5242472" cy="5499967"/>
          </a:xfrm>
          <a:prstGeom prst="rect">
            <a:avLst/>
          </a:prstGeom>
          <a:ln>
            <a:solidFill>
              <a:schemeClr val="accent1"/>
            </a:solidFill>
          </a:ln>
        </p:spPr>
      </p:pic>
    </p:spTree>
    <p:custDataLst>
      <p:tags r:id="rId2"/>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854200" y="25167"/>
            <a:ext cx="8483600" cy="707886"/>
          </a:xfrm>
          <a:prstGeom prst="rect">
            <a:avLst/>
          </a:prstGeom>
          <a:noFill/>
        </p:spPr>
        <p:txBody>
          <a:bodyPr wrap="square" rtlCol="0">
            <a:spAutoFit/>
          </a:bodyPr>
          <a:lstStyle/>
          <a:p>
            <a:pPr algn="ctr">
              <a:defRPr/>
            </a:pPr>
            <a:r>
              <a:rPr lang="en-US" altLang="zh-CN" sz="4000" dirty="0">
                <a:solidFill>
                  <a:srgbClr val="FFFFFF"/>
                </a:solidFill>
                <a:ea typeface="思源黑体 CN Medium" panose="020B0600000000000000" pitchFamily="34" charset="-122"/>
                <a:sym typeface="+mn-ea"/>
              </a:rPr>
              <a:t>L2</a:t>
            </a:r>
            <a:r>
              <a:rPr lang="zh-CN" altLang="en-US" sz="4000" dirty="0">
                <a:solidFill>
                  <a:srgbClr val="FFFFFF"/>
                </a:solidFill>
                <a:ea typeface="思源黑体 CN Medium" panose="020B0600000000000000" pitchFamily="34" charset="-122"/>
                <a:sym typeface="+mn-ea"/>
              </a:rPr>
              <a:t>基础版使用方法</a:t>
            </a:r>
            <a:endParaRPr lang="en-US" sz="4000" dirty="0">
              <a:solidFill>
                <a:srgbClr val="FFFFFF"/>
              </a:solidFill>
              <a:ea typeface="思源黑体 CN Medium" panose="020B0600000000000000" pitchFamily="34" charset="-122"/>
              <a:sym typeface="+mn-ea"/>
            </a:endParaRPr>
          </a:p>
        </p:txBody>
      </p:sp>
      <p:sp>
        <p:nvSpPr>
          <p:cNvPr id="7" name="文本框 6"/>
          <p:cNvSpPr txBox="1"/>
          <p:nvPr/>
        </p:nvSpPr>
        <p:spPr>
          <a:xfrm>
            <a:off x="293271" y="1572776"/>
            <a:ext cx="4748511" cy="4708981"/>
          </a:xfrm>
          <a:prstGeom prst="rect">
            <a:avLst/>
          </a:prstGeom>
          <a:noFill/>
        </p:spPr>
        <p:txBody>
          <a:bodyPr wrap="square">
            <a:spAutoFit/>
          </a:bodyPr>
          <a:lstStyle/>
          <a:p>
            <a:r>
              <a:rPr lang="zh-CN" altLang="en-US" sz="2000" b="1" dirty="0"/>
              <a:t>战法选股步骤（强化）：</a:t>
            </a:r>
            <a:br>
              <a:rPr lang="en-US" altLang="zh-CN" sz="2000" b="1" dirty="0"/>
            </a:br>
            <a:br>
              <a:rPr lang="en-US" altLang="zh-CN" sz="2000" b="1" dirty="0"/>
            </a:br>
            <a:r>
              <a:rPr lang="en-US" altLang="zh-CN" sz="2000" b="1" dirty="0"/>
              <a:t>①</a:t>
            </a:r>
            <a:r>
              <a:rPr lang="zh-CN" altLang="en-US" sz="2000" b="1" dirty="0"/>
              <a:t>首页点击进入“</a:t>
            </a:r>
            <a:r>
              <a:rPr lang="en-US" altLang="zh-CN" sz="2000" b="1" dirty="0"/>
              <a:t>L2</a:t>
            </a:r>
            <a:r>
              <a:rPr lang="zh-CN" altLang="en-US" sz="2000" b="1" dirty="0"/>
              <a:t>基础版”</a:t>
            </a:r>
            <a:br>
              <a:rPr lang="en-US" altLang="zh-CN" sz="2000" b="1" dirty="0"/>
            </a:br>
            <a:br>
              <a:rPr lang="en-US" altLang="zh-CN" sz="2000" b="1" dirty="0"/>
            </a:br>
            <a:r>
              <a:rPr lang="en-US" altLang="zh-CN" sz="2000" b="1" dirty="0"/>
              <a:t>②</a:t>
            </a:r>
            <a:r>
              <a:rPr lang="zh-CN" altLang="en-US" sz="2000" b="1" dirty="0"/>
              <a:t>盘中选择强势板块（消息</a:t>
            </a:r>
            <a:r>
              <a:rPr lang="en-US" altLang="zh-CN" sz="2000" b="1" dirty="0"/>
              <a:t>/</a:t>
            </a:r>
            <a:r>
              <a:rPr lang="zh-CN" altLang="en-US" sz="2000" b="1" dirty="0"/>
              <a:t>预判</a:t>
            </a:r>
            <a:r>
              <a:rPr lang="en-US" altLang="zh-CN" sz="2000" b="1" dirty="0"/>
              <a:t>/</a:t>
            </a:r>
            <a:r>
              <a:rPr lang="zh-CN" altLang="en-US" sz="2000" b="1" dirty="0"/>
              <a:t>看好）</a:t>
            </a:r>
            <a:endParaRPr lang="en-US" altLang="zh-CN" sz="2000" b="1" dirty="0"/>
          </a:p>
          <a:p>
            <a:endParaRPr lang="en-US" altLang="zh-CN" sz="2000" b="1" dirty="0"/>
          </a:p>
          <a:p>
            <a:r>
              <a:rPr lang="zh-CN" altLang="en-US" sz="2000" b="1" dirty="0"/>
              <a:t>③勾选“四线开花”筛选</a:t>
            </a:r>
            <a:br>
              <a:rPr lang="en-US" altLang="zh-CN" sz="2000" b="1" dirty="0"/>
            </a:br>
            <a:br>
              <a:rPr lang="en-US" altLang="zh-CN" sz="2000" b="1" dirty="0"/>
            </a:br>
            <a:r>
              <a:rPr lang="en-US" altLang="zh-CN" sz="2000" b="1" dirty="0"/>
              <a:t>④</a:t>
            </a:r>
            <a:r>
              <a:rPr lang="zh-CN" altLang="en-US" sz="2000" b="1" dirty="0"/>
              <a:t>点击“大额净买”排序</a:t>
            </a:r>
            <a:endParaRPr lang="en-US" altLang="zh-CN" sz="2000" b="1" dirty="0"/>
          </a:p>
          <a:p>
            <a:endParaRPr lang="en-US" altLang="zh-CN" sz="2000" b="1" dirty="0"/>
          </a:p>
          <a:p>
            <a:r>
              <a:rPr lang="zh-CN" altLang="en-US" sz="2000" b="1" dirty="0"/>
              <a:t>⑤得到板块当日主力最青睐的个股</a:t>
            </a:r>
            <a:br>
              <a:rPr lang="en-US" altLang="zh-CN" sz="2000" b="1" dirty="0"/>
            </a:br>
            <a:endParaRPr lang="en-US" altLang="zh-CN" sz="2000" b="1" dirty="0"/>
          </a:p>
          <a:p>
            <a:r>
              <a:rPr lang="zh-CN" altLang="en-US" sz="2000" b="1" dirty="0"/>
              <a:t>优点：更加精准，便于捕捉主力小动向</a:t>
            </a:r>
            <a:endParaRPr lang="en-US" altLang="zh-CN" sz="2000" b="1" dirty="0"/>
          </a:p>
          <a:p>
            <a:r>
              <a:rPr lang="zh-CN" altLang="en-US" sz="2000" b="1" dirty="0"/>
              <a:t>缺点：板块容易判断错误</a:t>
            </a:r>
            <a:br>
              <a:rPr lang="en-US" altLang="zh-CN" sz="2000" b="1" dirty="0"/>
            </a:br>
            <a:endParaRPr lang="en-US" altLang="zh-CN" sz="2000" b="1" dirty="0"/>
          </a:p>
        </p:txBody>
      </p:sp>
      <p:pic>
        <p:nvPicPr>
          <p:cNvPr id="3" name="图片 2"/>
          <p:cNvPicPr>
            <a:picLocks noChangeAspect="1"/>
          </p:cNvPicPr>
          <p:nvPr/>
        </p:nvPicPr>
        <p:blipFill>
          <a:blip r:embed="rId1"/>
          <a:stretch>
            <a:fillRect/>
          </a:stretch>
        </p:blipFill>
        <p:spPr>
          <a:xfrm>
            <a:off x="5632039" y="767865"/>
            <a:ext cx="5204407" cy="5513892"/>
          </a:xfrm>
          <a:prstGeom prst="rect">
            <a:avLst/>
          </a:prstGeom>
        </p:spPr>
      </p:pic>
    </p:spTree>
    <p:custDataLst>
      <p:tags r:id="rId2"/>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171575" y="1332865"/>
            <a:ext cx="10009505" cy="3046095"/>
          </a:xfrm>
          <a:prstGeom prst="rect">
            <a:avLst/>
          </a:prstGeom>
          <a:noFill/>
        </p:spPr>
        <p:txBody>
          <a:bodyPr wrap="square" rtlCol="0">
            <a:spAutoFit/>
          </a:bodyPr>
          <a:lstStyle/>
          <a:p>
            <a:r>
              <a:rPr lang="en-US" altLang="zh-CN" sz="2400" dirty="0"/>
              <a:t>1</a:t>
            </a:r>
            <a:r>
              <a:rPr lang="zh-CN" altLang="en-US" sz="2400" dirty="0"/>
              <a:t>、三板斧：热点方向（芯片半导体、机器人、传媒等）的上升回档</a:t>
            </a:r>
            <a:endParaRPr lang="en-US" altLang="zh-CN" sz="2400" dirty="0"/>
          </a:p>
          <a:p>
            <a:endParaRPr lang="en-US" altLang="zh-CN" sz="2400" dirty="0"/>
          </a:p>
          <a:p>
            <a:r>
              <a:rPr lang="en-US" altLang="zh-CN" sz="2400" dirty="0"/>
              <a:t>2</a:t>
            </a:r>
            <a:r>
              <a:rPr lang="zh-CN" altLang="en-US" sz="2400" dirty="0"/>
              <a:t>、控盘双突破（股价突破年线、半年线），走向上的趋势</a:t>
            </a:r>
            <a:endParaRPr lang="en-US" altLang="zh-CN" sz="2400" dirty="0"/>
          </a:p>
          <a:p>
            <a:endParaRPr lang="en-US" altLang="zh-CN" sz="2400" dirty="0"/>
          </a:p>
          <a:p>
            <a:r>
              <a:rPr lang="en-US" altLang="zh-CN" sz="2400" dirty="0"/>
              <a:t>3</a:t>
            </a:r>
            <a:r>
              <a:rPr lang="zh-CN" altLang="en-US" sz="2400" dirty="0"/>
              <a:t>、主题猎手战法：结合热点、</a:t>
            </a:r>
            <a:r>
              <a:rPr lang="en-US" altLang="zh-CN" sz="2400" dirty="0"/>
              <a:t>L2</a:t>
            </a:r>
            <a:r>
              <a:rPr lang="zh-CN" altLang="en-US" sz="2400" dirty="0"/>
              <a:t>资金等指标</a:t>
            </a:r>
            <a:endParaRPr lang="en-US" altLang="zh-CN" sz="2400" dirty="0"/>
          </a:p>
          <a:p>
            <a:endParaRPr lang="en-US" altLang="zh-CN" sz="2400" dirty="0"/>
          </a:p>
          <a:p>
            <a:r>
              <a:rPr lang="en-US" altLang="zh-CN" sz="2400" dirty="0"/>
              <a:t>4</a:t>
            </a:r>
            <a:r>
              <a:rPr lang="zh-CN" altLang="en-US" sz="2400" dirty="0"/>
              <a:t>、中央经济会议定调两大核心方向（</a:t>
            </a:r>
            <a:r>
              <a:rPr lang="en-US" altLang="zh-CN" sz="2400" dirty="0"/>
              <a:t>2025</a:t>
            </a:r>
            <a:r>
              <a:rPr lang="zh-CN" altLang="en-US" sz="2400" dirty="0"/>
              <a:t>年）：</a:t>
            </a:r>
            <a:endParaRPr lang="zh-CN" altLang="en-US" sz="2400" dirty="0"/>
          </a:p>
          <a:p>
            <a:r>
              <a:rPr lang="en-US" altLang="zh-CN" sz="2400" dirty="0"/>
              <a:t>                         </a:t>
            </a:r>
            <a:r>
              <a:rPr lang="zh-CN" altLang="en-US" sz="2400" dirty="0">
                <a:solidFill>
                  <a:srgbClr val="FF0000"/>
                </a:solidFill>
              </a:rPr>
              <a:t>扩内需、科技创新引领新质生产力</a:t>
            </a:r>
            <a:endParaRPr lang="zh-CN" altLang="en-US" sz="2400" dirty="0">
              <a:solidFill>
                <a:srgbClr val="FF0000"/>
              </a:solidFill>
            </a:endParaRPr>
          </a:p>
        </p:txBody>
      </p:sp>
      <p:sp>
        <p:nvSpPr>
          <p:cNvPr id="3" name="文本框 2"/>
          <p:cNvSpPr txBox="1"/>
          <p:nvPr/>
        </p:nvSpPr>
        <p:spPr>
          <a:xfrm>
            <a:off x="4873625" y="189865"/>
            <a:ext cx="3684905" cy="460375"/>
          </a:xfrm>
          <a:prstGeom prst="rect">
            <a:avLst/>
          </a:prstGeom>
          <a:noFill/>
        </p:spPr>
        <p:txBody>
          <a:bodyPr wrap="square" rtlCol="0">
            <a:spAutoFit/>
          </a:bodyPr>
          <a:lstStyle/>
          <a:p>
            <a:r>
              <a:rPr lang="zh-CN" altLang="en-US" sz="2400" dirty="0">
                <a:solidFill>
                  <a:schemeClr val="bg1"/>
                </a:solidFill>
              </a:rPr>
              <a:t>当前的操作思路</a:t>
            </a:r>
            <a:endParaRPr lang="zh-CN" altLang="en-US" sz="2400" dirty="0">
              <a:solidFill>
                <a:schemeClr val="bg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a:blip r:embed="rId2"/>
          <a:stretch>
            <a:fillRect/>
          </a:stretch>
        </p:blipFill>
        <p:spPr>
          <a:xfrm>
            <a:off x="0" y="0"/>
            <a:ext cx="12191365" cy="6858000"/>
          </a:xfrm>
          <a:prstGeom prst="rect">
            <a:avLst/>
          </a:prstGeom>
        </p:spPr>
      </p:pic>
    </p:spTree>
    <p:custDataLst>
      <p:tags r:id="rId3"/>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052830" y="819150"/>
            <a:ext cx="10436860" cy="4686300"/>
          </a:xfrm>
          <a:prstGeom prst="rect">
            <a:avLst/>
          </a:prstGeom>
          <a:noFill/>
        </p:spPr>
        <p:txBody>
          <a:bodyPr wrap="square" rtlCol="0">
            <a:noAutofit/>
          </a:bodyPr>
          <a:lstStyle/>
          <a:p>
            <a:r>
              <a:rPr lang="en-US" altLang="zh-CN" sz="2400" dirty="0"/>
              <a:t>1</a:t>
            </a:r>
            <a:r>
              <a:rPr lang="zh-CN" altLang="en-US" sz="2400" dirty="0"/>
              <a:t>、通信：</a:t>
            </a:r>
            <a:endParaRPr lang="zh-CN" altLang="en-US" sz="2400" dirty="0"/>
          </a:p>
          <a:p>
            <a:r>
              <a:rPr lang="zh-CN" altLang="en-US" sz="2400" dirty="0"/>
              <a:t>工信部发布关于开展万兆光网试点工作的通知。通知提出，到</a:t>
            </a:r>
            <a:r>
              <a:rPr lang="en-US" altLang="zh-CN" sz="2400" dirty="0"/>
              <a:t>2025</a:t>
            </a:r>
            <a:r>
              <a:rPr lang="zh-CN" altLang="en-US" sz="2400" dirty="0"/>
              <a:t>年底，在有条件、有基础的城市和地区，聚焦小区、工厂、园区等重点场景，开展万兆光网试点。以试点工作为牵引，推动产业链各方加快协同解决目前万兆光网落地应用中的重点难点问题，带动我国万兆光网核心技术和关键设备取得突破，促进构建万兆光网成熟产业链和完备产业体系，有序引导万兆光网从技术试点逐步走向部署应用。</a:t>
            </a:r>
            <a:endParaRPr lang="zh-CN" altLang="en-US" sz="2400" dirty="0"/>
          </a:p>
          <a:p>
            <a:r>
              <a:rPr lang="en-US" altLang="zh-CN" sz="2400" dirty="0"/>
              <a:t>2</a:t>
            </a:r>
            <a:r>
              <a:rPr lang="zh-CN" altLang="en-US" sz="2400" dirty="0"/>
              <a:t>、北美算力：</a:t>
            </a:r>
            <a:endParaRPr lang="zh-CN" altLang="en-US" sz="2400" dirty="0"/>
          </a:p>
          <a:p>
            <a:r>
              <a:rPr lang="zh-CN" altLang="en-US" sz="2400" dirty="0"/>
              <a:t>特斯拉</a:t>
            </a:r>
            <a:r>
              <a:rPr lang="en-US" altLang="zh-CN" sz="2400" dirty="0"/>
              <a:t>CEO</a:t>
            </a:r>
            <a:r>
              <a:rPr lang="zh-CN" altLang="en-US" sz="2400" dirty="0"/>
              <a:t>马斯克宣布，</a:t>
            </a:r>
            <a:r>
              <a:rPr lang="en-US" altLang="zh-CN" sz="2400" dirty="0"/>
              <a:t>xAI</a:t>
            </a:r>
            <a:r>
              <a:rPr lang="zh-CN" altLang="en-US" sz="2400" dirty="0"/>
              <a:t>公司的下一代</a:t>
            </a:r>
            <a:r>
              <a:rPr lang="en-US" altLang="zh-CN" sz="2400" dirty="0"/>
              <a:t>AI</a:t>
            </a:r>
            <a:r>
              <a:rPr lang="zh-CN" altLang="en-US" sz="2400" dirty="0"/>
              <a:t>模型</a:t>
            </a:r>
            <a:r>
              <a:rPr lang="en-US" altLang="zh-CN" sz="2400" dirty="0"/>
              <a:t>Grok 3</a:t>
            </a:r>
            <a:r>
              <a:rPr lang="zh-CN" altLang="en-US" sz="2400" dirty="0"/>
              <a:t>即将推出，其预训练现已完成，计算量比</a:t>
            </a:r>
            <a:r>
              <a:rPr lang="en-US" altLang="zh-CN" sz="2400" dirty="0"/>
              <a:t>Grok 2</a:t>
            </a:r>
            <a:r>
              <a:rPr lang="zh-CN" altLang="en-US" sz="2400" dirty="0"/>
              <a:t>高</a:t>
            </a:r>
            <a:r>
              <a:rPr lang="en-US" altLang="zh-CN" sz="2400" dirty="0"/>
              <a:t>10</a:t>
            </a:r>
            <a:r>
              <a:rPr lang="zh-CN" altLang="en-US" sz="2400" dirty="0"/>
              <a:t>倍。该消息引发全球</a:t>
            </a:r>
            <a:r>
              <a:rPr lang="en-US" altLang="zh-CN" sz="2400" dirty="0"/>
              <a:t>AI</a:t>
            </a:r>
            <a:r>
              <a:rPr lang="zh-CN" altLang="en-US" sz="2400" dirty="0"/>
              <a:t>领域的高度关注。有分析称，这一成果或将成为全球</a:t>
            </a:r>
            <a:r>
              <a:rPr lang="en-US" altLang="zh-CN" sz="2400" dirty="0"/>
              <a:t>AI</a:t>
            </a:r>
            <a:r>
              <a:rPr lang="zh-CN" altLang="en-US" sz="2400" dirty="0"/>
              <a:t>发展历程中的又一重要节点。另外，微软</a:t>
            </a:r>
            <a:r>
              <a:rPr lang="en-US" altLang="zh-CN" sz="2400" dirty="0"/>
              <a:t>2025</a:t>
            </a:r>
            <a:r>
              <a:rPr lang="zh-CN" altLang="en-US" sz="2400" dirty="0"/>
              <a:t>财年将在</a:t>
            </a:r>
            <a:r>
              <a:rPr lang="en-US" altLang="zh-CN" sz="2400" dirty="0"/>
              <a:t>AI</a:t>
            </a:r>
            <a:r>
              <a:rPr lang="zh-CN" altLang="en-US" sz="2400" dirty="0"/>
              <a:t>数据中心方面投入</a:t>
            </a:r>
            <a:r>
              <a:rPr lang="en-US" altLang="zh-CN" sz="2400" dirty="0"/>
              <a:t>800</a:t>
            </a:r>
            <a:r>
              <a:rPr lang="zh-CN" altLang="en-US" sz="2400" dirty="0"/>
              <a:t>亿美元（投资金额超此前市场预期），微软副董事长兼总裁布拉德</a:t>
            </a:r>
            <a:r>
              <a:rPr lang="en-US" altLang="zh-CN" sz="2400" dirty="0"/>
              <a:t>·</a:t>
            </a:r>
            <a:r>
              <a:rPr lang="zh-CN" altLang="en-US" sz="2400" dirty="0"/>
              <a:t>史密斯（</a:t>
            </a:r>
            <a:r>
              <a:rPr lang="en-US" altLang="zh-CN" sz="2400" dirty="0"/>
              <a:t>Brad Smith</a:t>
            </a:r>
            <a:r>
              <a:rPr lang="zh-CN" altLang="en-US" sz="2400" dirty="0"/>
              <a:t>）写道，在微软的</a:t>
            </a:r>
            <a:r>
              <a:rPr lang="en-US" altLang="zh-CN" sz="2400" dirty="0"/>
              <a:t>800</a:t>
            </a:r>
            <a:r>
              <a:rPr lang="zh-CN" altLang="en-US" sz="2400" dirty="0"/>
              <a:t>亿美元支出中，超过一半将用于美国，微软</a:t>
            </a:r>
            <a:r>
              <a:rPr lang="en-US" altLang="zh-CN" sz="2400" dirty="0"/>
              <a:t>2025</a:t>
            </a:r>
            <a:r>
              <a:rPr lang="zh-CN" altLang="en-US" sz="2400" dirty="0"/>
              <a:t>财年将于今年</a:t>
            </a:r>
            <a:r>
              <a:rPr lang="en-US" altLang="zh-CN" sz="2400" dirty="0"/>
              <a:t>6</a:t>
            </a:r>
            <a:r>
              <a:rPr lang="zh-CN" altLang="en-US" sz="2400" dirty="0"/>
              <a:t>月结束。</a:t>
            </a:r>
            <a:endParaRPr lang="zh-CN" altLang="en-US" sz="2400" dirty="0"/>
          </a:p>
        </p:txBody>
      </p:sp>
      <p:sp>
        <p:nvSpPr>
          <p:cNvPr id="3" name="文本框 2"/>
          <p:cNvSpPr txBox="1"/>
          <p:nvPr/>
        </p:nvSpPr>
        <p:spPr>
          <a:xfrm>
            <a:off x="4873625" y="189865"/>
            <a:ext cx="4566285" cy="460375"/>
          </a:xfrm>
          <a:prstGeom prst="rect">
            <a:avLst/>
          </a:prstGeom>
          <a:noFill/>
        </p:spPr>
        <p:txBody>
          <a:bodyPr wrap="square" rtlCol="0">
            <a:spAutoFit/>
          </a:bodyPr>
          <a:lstStyle/>
          <a:p>
            <a:r>
              <a:rPr lang="zh-CN" altLang="en-US" sz="2400" dirty="0">
                <a:solidFill>
                  <a:schemeClr val="bg1"/>
                </a:solidFill>
              </a:rPr>
              <a:t>今日热门消息解读</a:t>
            </a:r>
            <a:endParaRPr lang="zh-CN" altLang="en-US" sz="2400" dirty="0">
              <a:solidFill>
                <a:schemeClr val="bg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099820" y="911225"/>
            <a:ext cx="10436225" cy="4636135"/>
          </a:xfrm>
          <a:prstGeom prst="rect">
            <a:avLst/>
          </a:prstGeom>
          <a:noFill/>
        </p:spPr>
        <p:txBody>
          <a:bodyPr wrap="square" rtlCol="0">
            <a:noAutofit/>
          </a:bodyPr>
          <a:lstStyle/>
          <a:p>
            <a:r>
              <a:rPr lang="en-US" altLang="zh-CN" sz="2000" dirty="0"/>
              <a:t>3</a:t>
            </a:r>
            <a:r>
              <a:rPr lang="zh-CN" altLang="en-US" sz="2000" dirty="0"/>
              <a:t>、银发经济：</a:t>
            </a:r>
            <a:endParaRPr lang="zh-CN" altLang="en-US" sz="2000" dirty="0"/>
          </a:p>
          <a:p>
            <a:r>
              <a:rPr lang="zh-CN" altLang="en-US" sz="2000" dirty="0"/>
              <a:t>《中共中央国务院关于深化养老服务改革发展的意见》发布。意见提出，到</a:t>
            </a:r>
            <a:r>
              <a:rPr lang="en-US" altLang="zh-CN" sz="2000" dirty="0"/>
              <a:t>2029</a:t>
            </a:r>
            <a:r>
              <a:rPr lang="zh-CN" altLang="en-US" sz="2000" dirty="0"/>
              <a:t>年，养老服务网络基本建成，服务能力和水平显著增强，扩容提质增效取得明显进展，基本养老服务供给不断优化；到</a:t>
            </a:r>
            <a:r>
              <a:rPr lang="en-US" altLang="zh-CN" sz="2000" dirty="0"/>
              <a:t>2035</a:t>
            </a:r>
            <a:r>
              <a:rPr lang="zh-CN" altLang="en-US" sz="2000" dirty="0"/>
              <a:t>年，养老服务网络更加健全，服务供给与需求更加协调适配</a:t>
            </a:r>
            <a:endParaRPr lang="zh-CN" altLang="en-US" sz="2000" dirty="0"/>
          </a:p>
          <a:p>
            <a:endParaRPr lang="zh-CN" altLang="en-US" sz="2000" dirty="0"/>
          </a:p>
          <a:p>
            <a:r>
              <a:rPr lang="en-US" altLang="zh-CN" sz="2000" dirty="0"/>
              <a:t>4</a:t>
            </a:r>
            <a:r>
              <a:rPr lang="zh-CN" altLang="en-US" sz="2000" dirty="0"/>
              <a:t>、算力</a:t>
            </a:r>
            <a:r>
              <a:rPr lang="en-US" altLang="zh-CN" sz="2000" dirty="0"/>
              <a:t> </a:t>
            </a:r>
            <a:r>
              <a:rPr lang="zh-CN" altLang="en-US" sz="2000" dirty="0"/>
              <a:t>：</a:t>
            </a:r>
            <a:endParaRPr lang="zh-CN" altLang="en-US" sz="2000" dirty="0"/>
          </a:p>
          <a:p>
            <a:r>
              <a:rPr lang="zh-CN" altLang="en-US" sz="2000" dirty="0"/>
              <a:t>在于美国拉斯维加斯举行的</a:t>
            </a:r>
            <a:r>
              <a:rPr lang="en-US" altLang="zh-CN" sz="2000" dirty="0"/>
              <a:t>CES</a:t>
            </a:r>
            <a:r>
              <a:rPr lang="zh-CN" altLang="en-US" sz="2000" dirty="0"/>
              <a:t>开幕主题演讲上，英伟达</a:t>
            </a:r>
            <a:r>
              <a:rPr lang="en-US" altLang="zh-CN" sz="2000" dirty="0"/>
              <a:t>CEO</a:t>
            </a:r>
            <a:r>
              <a:rPr lang="zh-CN" altLang="en-US" sz="2000" dirty="0"/>
              <a:t>黄仁勋宣布推出用于人工智能开发的台式电脑，售价</a:t>
            </a:r>
            <a:r>
              <a:rPr lang="en-US" altLang="zh-CN" sz="2000" dirty="0"/>
              <a:t>3000</a:t>
            </a:r>
            <a:r>
              <a:rPr lang="zh-CN" altLang="en-US" sz="2000" dirty="0"/>
              <a:t>美元。新电脑可能在</a:t>
            </a:r>
            <a:r>
              <a:rPr lang="en-US" altLang="zh-CN" sz="2000" dirty="0"/>
              <a:t>5</a:t>
            </a:r>
            <a:r>
              <a:rPr lang="zh-CN" altLang="en-US" sz="2000" dirty="0"/>
              <a:t>月左右上市。与常规的台式电脑所不同，这台产品主要面向</a:t>
            </a:r>
            <a:r>
              <a:rPr lang="en-US" altLang="zh-CN" sz="2000" dirty="0"/>
              <a:t>AI</a:t>
            </a:r>
            <a:r>
              <a:rPr lang="zh-CN" altLang="en-US" sz="2000" dirty="0"/>
              <a:t>研究员、数据科学家和学生等群体，英伟达称其为个人</a:t>
            </a:r>
            <a:r>
              <a:rPr lang="en-US" altLang="zh-CN" sz="2000" dirty="0"/>
              <a:t>AI</a:t>
            </a:r>
            <a:r>
              <a:rPr lang="zh-CN" altLang="en-US" sz="2000" dirty="0"/>
              <a:t>超级计算机</a:t>
            </a:r>
            <a:r>
              <a:rPr lang="en-US" altLang="zh-CN" sz="2000" dirty="0"/>
              <a:t>Project DIGITS</a:t>
            </a:r>
            <a:r>
              <a:rPr lang="zh-CN" altLang="en-US" sz="2000" dirty="0"/>
              <a:t>。其体积不过手掌大小，可以放在桌子上并使用标准电源插座供电。</a:t>
            </a:r>
            <a:endParaRPr lang="zh-CN" altLang="en-US" sz="2000" dirty="0"/>
          </a:p>
        </p:txBody>
      </p:sp>
      <p:sp>
        <p:nvSpPr>
          <p:cNvPr id="3" name="文本框 2"/>
          <p:cNvSpPr txBox="1"/>
          <p:nvPr/>
        </p:nvSpPr>
        <p:spPr>
          <a:xfrm>
            <a:off x="4873625" y="189865"/>
            <a:ext cx="4566285" cy="460375"/>
          </a:xfrm>
          <a:prstGeom prst="rect">
            <a:avLst/>
          </a:prstGeom>
          <a:noFill/>
        </p:spPr>
        <p:txBody>
          <a:bodyPr wrap="square" rtlCol="0">
            <a:spAutoFit/>
          </a:bodyPr>
          <a:lstStyle/>
          <a:p>
            <a:r>
              <a:rPr lang="zh-CN" altLang="en-US" sz="2400" dirty="0">
                <a:solidFill>
                  <a:schemeClr val="bg1"/>
                </a:solidFill>
              </a:rPr>
              <a:t>今日热门消息解读</a:t>
            </a:r>
            <a:endParaRPr lang="zh-CN" altLang="en-US" sz="2400" dirty="0">
              <a:solidFill>
                <a:schemeClr val="bg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44880" y="977900"/>
            <a:ext cx="10517505" cy="4707890"/>
          </a:xfrm>
          <a:prstGeom prst="rect">
            <a:avLst/>
          </a:prstGeom>
          <a:noFill/>
        </p:spPr>
        <p:txBody>
          <a:bodyPr wrap="square" rtlCol="0">
            <a:spAutoFit/>
          </a:bodyPr>
          <a:lstStyle/>
          <a:p>
            <a:r>
              <a:rPr lang="en-US" altLang="zh-CN" sz="2000" dirty="0"/>
              <a:t>1</a:t>
            </a:r>
            <a:r>
              <a:rPr lang="zh-CN" altLang="en-US" sz="2000" dirty="0"/>
              <a:t>、固态电池：</a:t>
            </a:r>
            <a:endParaRPr lang="zh-CN" altLang="en-US" sz="2000" dirty="0"/>
          </a:p>
          <a:p>
            <a:endParaRPr lang="en-US" altLang="zh-CN" sz="2000" dirty="0"/>
          </a:p>
          <a:p>
            <a:r>
              <a:rPr lang="en-US" altLang="zh-CN" sz="2000" dirty="0"/>
              <a:t>11</a:t>
            </a:r>
            <a:r>
              <a:rPr lang="zh-CN" altLang="en-US" sz="2000" dirty="0"/>
              <a:t>月</a:t>
            </a:r>
            <a:r>
              <a:rPr lang="en-US" altLang="zh-CN" sz="2000" dirty="0"/>
              <a:t>15</a:t>
            </a:r>
            <a:r>
              <a:rPr lang="zh-CN" altLang="en-US" sz="2000" dirty="0"/>
              <a:t>日，国家知识产权局披露，华为公开了硅基负极材料的专利，名称为《硅基负极材料及其制备方法、电池和终端》。该专利主要解决了硅基材料因膨胀效应过大导致电池循环性能低的问题，提高负极的循环稳定性。</a:t>
            </a:r>
            <a:endParaRPr lang="zh-CN" altLang="en-US" sz="2000" dirty="0"/>
          </a:p>
          <a:p>
            <a:endParaRPr lang="zh-CN" altLang="en-US" sz="2000" dirty="0"/>
          </a:p>
          <a:p>
            <a:endParaRPr lang="en-US" altLang="zh-CN" sz="2000" dirty="0"/>
          </a:p>
          <a:p>
            <a:r>
              <a:rPr lang="en-US" altLang="zh-CN" sz="2000" dirty="0"/>
              <a:t>2</a:t>
            </a:r>
            <a:r>
              <a:rPr lang="zh-CN" altLang="en-US" sz="2000" dirty="0"/>
              <a:t>、机器人：</a:t>
            </a:r>
            <a:endParaRPr lang="zh-CN" altLang="en-US" sz="2000" dirty="0"/>
          </a:p>
          <a:p>
            <a:endParaRPr lang="zh-CN" altLang="en-US" sz="2000" dirty="0"/>
          </a:p>
          <a:p>
            <a:r>
              <a:rPr lang="en-US" altLang="zh-CN" sz="2000" dirty="0"/>
              <a:t>11</a:t>
            </a:r>
            <a:r>
              <a:rPr lang="zh-CN" altLang="en-US" sz="2000" dirty="0"/>
              <a:t>月、</a:t>
            </a:r>
            <a:r>
              <a:rPr lang="en-US" altLang="zh-CN" sz="2000" dirty="0"/>
              <a:t>23</a:t>
            </a:r>
            <a:r>
              <a:rPr lang="zh-CN" altLang="en-US" sz="2000" dirty="0"/>
              <a:t>日，黄仁勋：</a:t>
            </a:r>
            <a:r>
              <a:rPr lang="en-US" altLang="zh-CN" sz="2000" dirty="0"/>
              <a:t>AI</a:t>
            </a:r>
            <a:r>
              <a:rPr lang="zh-CN" altLang="en-US" sz="2000" dirty="0"/>
              <a:t>正掀起科学革命</a:t>
            </a:r>
            <a:r>
              <a:rPr lang="en-US" altLang="zh-CN" sz="2000" dirty="0"/>
              <a:t> </a:t>
            </a:r>
            <a:r>
              <a:rPr lang="zh-CN" altLang="en-US" sz="2000" dirty="0"/>
              <a:t>机器人时代正在到来；</a:t>
            </a:r>
            <a:endParaRPr lang="zh-CN" altLang="en-US" sz="2000" dirty="0"/>
          </a:p>
          <a:p>
            <a:endParaRPr lang="zh-CN" altLang="en-US" sz="2000" dirty="0"/>
          </a:p>
          <a:p>
            <a:r>
              <a:rPr lang="zh-CN" altLang="en-US" sz="2000" dirty="0"/>
              <a:t>全球巨头投资入局：华为、宁德时代、特斯拉、英伟达、微软纷纷巨资投资机器人</a:t>
            </a:r>
            <a:endParaRPr lang="zh-CN" altLang="en-US" sz="2000" dirty="0"/>
          </a:p>
          <a:p>
            <a:endParaRPr lang="zh-CN" altLang="en-US" sz="2000" dirty="0"/>
          </a:p>
          <a:p>
            <a:endParaRPr lang="zh-CN" altLang="en-US" sz="2000" dirty="0"/>
          </a:p>
          <a:p>
            <a:endParaRPr lang="zh-CN" altLang="en-US" sz="2000" dirty="0"/>
          </a:p>
        </p:txBody>
      </p:sp>
      <p:sp>
        <p:nvSpPr>
          <p:cNvPr id="3" name="文本框 2"/>
          <p:cNvSpPr txBox="1"/>
          <p:nvPr/>
        </p:nvSpPr>
        <p:spPr>
          <a:xfrm>
            <a:off x="4873625" y="189865"/>
            <a:ext cx="3684905" cy="460375"/>
          </a:xfrm>
          <a:prstGeom prst="rect">
            <a:avLst/>
          </a:prstGeom>
          <a:noFill/>
        </p:spPr>
        <p:txBody>
          <a:bodyPr wrap="square" rtlCol="0">
            <a:spAutoFit/>
          </a:bodyPr>
          <a:lstStyle/>
          <a:p>
            <a:r>
              <a:rPr lang="zh-CN" altLang="en-US" sz="2400" dirty="0">
                <a:solidFill>
                  <a:schemeClr val="bg1"/>
                </a:solidFill>
              </a:rPr>
              <a:t>关注热点板块</a:t>
            </a:r>
            <a:endParaRPr lang="zh-CN" altLang="en-US" sz="2400" dirty="0">
              <a:solidFill>
                <a:schemeClr val="bg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73455" y="960120"/>
            <a:ext cx="10753725" cy="5151755"/>
          </a:xfrm>
          <a:prstGeom prst="rect">
            <a:avLst/>
          </a:prstGeom>
          <a:noFill/>
        </p:spPr>
        <p:txBody>
          <a:bodyPr wrap="square" rtlCol="0">
            <a:noAutofit/>
          </a:bodyPr>
          <a:lstStyle/>
          <a:p>
            <a:r>
              <a:rPr lang="en-US" altLang="zh-CN" sz="2000" dirty="0"/>
              <a:t>3</a:t>
            </a:r>
            <a:r>
              <a:rPr lang="zh-CN" altLang="en-US" sz="2000" dirty="0"/>
              <a:t>、芯片半导体：</a:t>
            </a:r>
            <a:endParaRPr lang="zh-CN" altLang="en-US" sz="2000" dirty="0"/>
          </a:p>
          <a:p>
            <a:r>
              <a:rPr lang="zh-CN" altLang="en-US" sz="2000" dirty="0"/>
              <a:t>周末消息，美国商会在周四的一封电子邮件中告诉会员，拜登政府将于下周尽快公布对中国新的出口限制。据看到的摘录显示，总部位于华盛顿的强大游说团体在电子邮件中表示，新规定可能会将多达</a:t>
            </a:r>
            <a:r>
              <a:rPr lang="en-US" altLang="zh-CN" sz="2000" dirty="0">
                <a:solidFill>
                  <a:srgbClr val="FF0000"/>
                </a:solidFill>
              </a:rPr>
              <a:t>200</a:t>
            </a:r>
            <a:r>
              <a:rPr lang="zh-CN" altLang="en-US" sz="2000" dirty="0">
                <a:solidFill>
                  <a:srgbClr val="FF0000"/>
                </a:solidFill>
              </a:rPr>
              <a:t>家中国芯片公司</a:t>
            </a:r>
            <a:r>
              <a:rPr lang="zh-CN" altLang="en-US" sz="2000" dirty="0"/>
              <a:t>列入贸易限制名单，禁止大多数美国供应商向目标公司发货。</a:t>
            </a:r>
            <a:endParaRPr lang="zh-CN" altLang="en-US" sz="2000" dirty="0"/>
          </a:p>
          <a:p>
            <a:r>
              <a:rPr lang="zh-CN" altLang="en-US" sz="2000" dirty="0"/>
              <a:t>自主可控势必提速，大基金三期需要加快投入。</a:t>
            </a:r>
            <a:endParaRPr lang="zh-CN" altLang="en-US" sz="2000" dirty="0"/>
          </a:p>
          <a:p>
            <a:endParaRPr lang="zh-CN" altLang="en-US" sz="2000" dirty="0"/>
          </a:p>
          <a:p>
            <a:endParaRPr lang="en-US" altLang="zh-CN" sz="2000" dirty="0"/>
          </a:p>
          <a:p>
            <a:r>
              <a:rPr lang="en-US" altLang="zh-CN" sz="2000" dirty="0"/>
              <a:t>4</a:t>
            </a:r>
            <a:r>
              <a:rPr lang="zh-CN" altLang="en-US" sz="2000" dirty="0"/>
              <a:t>、数字经济、</a:t>
            </a:r>
            <a:r>
              <a:rPr lang="en-US" altLang="zh-CN" sz="2000" dirty="0"/>
              <a:t>AI </a:t>
            </a:r>
            <a:r>
              <a:rPr lang="zh-CN" altLang="en-US" sz="2000" dirty="0"/>
              <a:t>应用：</a:t>
            </a:r>
            <a:endParaRPr lang="zh-CN" altLang="en-US" sz="2000" dirty="0"/>
          </a:p>
          <a:p>
            <a:r>
              <a:rPr lang="zh-CN" altLang="en-US" sz="2000" dirty="0"/>
              <a:t>国常会会议提出，发展平台经济事关扩内需、稳就业、惠民生，事关赋能实体经济、发展新质生产力。要加大政策支持力度，壮大工业互联网平台体系，支持消费互联网平台企业挖掘市场潜力，</a:t>
            </a:r>
            <a:r>
              <a:rPr lang="zh-CN" altLang="en-US" sz="2000" dirty="0">
                <a:solidFill>
                  <a:srgbClr val="FF0000"/>
                </a:solidFill>
              </a:rPr>
              <a:t>强化平台经济领域数据要素供给</a:t>
            </a:r>
            <a:r>
              <a:rPr lang="zh-CN" altLang="en-US" sz="2000" dirty="0"/>
              <a:t>，促进数据依法有序跨境流动，增强平台经济领域政策与宏观政策取向一致性。</a:t>
            </a:r>
            <a:endParaRPr lang="zh-CN" altLang="en-US" sz="2000" dirty="0"/>
          </a:p>
          <a:p>
            <a:endParaRPr lang="zh-CN" altLang="en-US" sz="2000" dirty="0"/>
          </a:p>
          <a:p>
            <a:r>
              <a:rPr lang="en-US" altLang="zh-CN" sz="2000" dirty="0"/>
              <a:t>AI</a:t>
            </a:r>
            <a:r>
              <a:rPr lang="zh-CN" altLang="en-US" sz="2000" dirty="0"/>
              <a:t>应用、</a:t>
            </a:r>
            <a:r>
              <a:rPr lang="en-US" altLang="zh-CN" sz="2000" dirty="0"/>
              <a:t>AI</a:t>
            </a:r>
            <a:r>
              <a:rPr lang="zh-CN" altLang="en-US" sz="2000" dirty="0"/>
              <a:t>营销、</a:t>
            </a:r>
            <a:r>
              <a:rPr lang="en-US" altLang="zh-CN" sz="2000" dirty="0"/>
              <a:t>AI</a:t>
            </a:r>
            <a:r>
              <a:rPr lang="zh-CN" altLang="en-US" sz="2000" dirty="0"/>
              <a:t>广告开始逐渐爆发</a:t>
            </a:r>
            <a:endParaRPr lang="zh-CN" altLang="en-US" sz="2000" dirty="0"/>
          </a:p>
          <a:p>
            <a:endParaRPr lang="zh-CN" altLang="en-US" sz="2000" dirty="0"/>
          </a:p>
          <a:p>
            <a:endParaRPr lang="zh-CN" altLang="en-US" sz="2000" dirty="0"/>
          </a:p>
        </p:txBody>
      </p:sp>
      <p:sp>
        <p:nvSpPr>
          <p:cNvPr id="3" name="文本框 2"/>
          <p:cNvSpPr txBox="1"/>
          <p:nvPr/>
        </p:nvSpPr>
        <p:spPr>
          <a:xfrm>
            <a:off x="4873625" y="189865"/>
            <a:ext cx="3684905" cy="460375"/>
          </a:xfrm>
          <a:prstGeom prst="rect">
            <a:avLst/>
          </a:prstGeom>
          <a:noFill/>
        </p:spPr>
        <p:txBody>
          <a:bodyPr wrap="square" rtlCol="0">
            <a:spAutoFit/>
          </a:bodyPr>
          <a:lstStyle/>
          <a:p>
            <a:r>
              <a:rPr lang="zh-CN" altLang="en-US" sz="2400" dirty="0">
                <a:solidFill>
                  <a:schemeClr val="bg1"/>
                </a:solidFill>
              </a:rPr>
              <a:t>关注热点板块</a:t>
            </a:r>
            <a:endParaRPr lang="zh-CN" altLang="en-US" sz="2400" dirty="0">
              <a:solidFill>
                <a:schemeClr val="bg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670685" y="1214755"/>
            <a:ext cx="9865360" cy="3655695"/>
          </a:xfrm>
          <a:prstGeom prst="rect">
            <a:avLst/>
          </a:prstGeom>
          <a:noFill/>
        </p:spPr>
        <p:txBody>
          <a:bodyPr wrap="square" rtlCol="0">
            <a:noAutofit/>
          </a:bodyPr>
          <a:lstStyle/>
          <a:p>
            <a:r>
              <a:rPr lang="zh-CN" sz="2400" dirty="0"/>
              <a:t>仓位：五成</a:t>
            </a:r>
            <a:endParaRPr lang="zh-CN" sz="2400" dirty="0"/>
          </a:p>
          <a:p>
            <a:endParaRPr lang="zh-CN" altLang="en-US" sz="2400" dirty="0"/>
          </a:p>
          <a:p>
            <a:r>
              <a:rPr lang="zh-CN" altLang="en-US" sz="2400" dirty="0"/>
              <a:t>策略：两个中线个股，两个短线个股</a:t>
            </a:r>
            <a:endParaRPr lang="zh-CN" altLang="en-US" sz="2400" dirty="0"/>
          </a:p>
          <a:p>
            <a:r>
              <a:rPr lang="zh-CN" altLang="en-US" sz="2400" dirty="0"/>
              <a:t> </a:t>
            </a:r>
            <a:r>
              <a:rPr lang="en-US" altLang="zh-CN" sz="2400" dirty="0"/>
              <a:t>            </a:t>
            </a:r>
            <a:endParaRPr lang="en-US" altLang="zh-CN" sz="2400" dirty="0"/>
          </a:p>
          <a:p>
            <a:r>
              <a:rPr lang="en-US" altLang="zh-CN" sz="2400" dirty="0"/>
              <a:t>             </a:t>
            </a:r>
            <a:r>
              <a:rPr lang="zh-CN" altLang="en-US" sz="2400" dirty="0"/>
              <a:t>或者，三个中线、吃波段收益，一个短线</a:t>
            </a:r>
            <a:endParaRPr lang="zh-CN" altLang="en-US" sz="2400" dirty="0"/>
          </a:p>
          <a:p>
            <a:endParaRPr lang="zh-CN" altLang="en-US" sz="2400" dirty="0"/>
          </a:p>
          <a:p>
            <a:r>
              <a:rPr lang="en-US" altLang="zh-CN" sz="2400" dirty="0"/>
              <a:t>             </a:t>
            </a:r>
            <a:r>
              <a:rPr lang="zh-CN" altLang="en-US" sz="2400" dirty="0"/>
              <a:t>剩余资金灵活做</a:t>
            </a:r>
            <a:r>
              <a:rPr lang="en-US" altLang="zh-CN" sz="2400" dirty="0"/>
              <a:t>T</a:t>
            </a:r>
            <a:endParaRPr lang="zh-CN" altLang="en-US" sz="2400" dirty="0"/>
          </a:p>
          <a:p>
            <a:endParaRPr lang="zh-CN" altLang="en-US" sz="2400" dirty="0"/>
          </a:p>
          <a:p>
            <a:endParaRPr lang="zh-CN" altLang="en-US" sz="2400" dirty="0"/>
          </a:p>
          <a:p>
            <a:endParaRPr lang="zh-CN" altLang="en-US" sz="2400" dirty="0"/>
          </a:p>
          <a:p>
            <a:endParaRPr lang="en-US" altLang="zh-CN" sz="2400" dirty="0"/>
          </a:p>
          <a:p>
            <a:endParaRPr lang="zh-CN" altLang="en-US" sz="2400" dirty="0"/>
          </a:p>
        </p:txBody>
      </p:sp>
      <p:sp>
        <p:nvSpPr>
          <p:cNvPr id="3" name="文本框 2"/>
          <p:cNvSpPr txBox="1"/>
          <p:nvPr/>
        </p:nvSpPr>
        <p:spPr>
          <a:xfrm>
            <a:off x="4873625" y="189865"/>
            <a:ext cx="3684905" cy="460375"/>
          </a:xfrm>
          <a:prstGeom prst="rect">
            <a:avLst/>
          </a:prstGeom>
          <a:noFill/>
        </p:spPr>
        <p:txBody>
          <a:bodyPr wrap="square" rtlCol="0">
            <a:spAutoFit/>
          </a:bodyPr>
          <a:lstStyle/>
          <a:p>
            <a:r>
              <a:rPr lang="zh-CN" altLang="en-US" sz="2400" dirty="0">
                <a:solidFill>
                  <a:schemeClr val="bg1"/>
                </a:solidFill>
              </a:rPr>
              <a:t>操作策略</a:t>
            </a:r>
            <a:endParaRPr lang="zh-CN" altLang="en-US" sz="2400" dirty="0">
              <a:solidFill>
                <a:schemeClr val="bg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p:cNvPicPr/>
          <p:nvPr/>
        </p:nvPicPr>
        <p:blipFill>
          <a:blip r:embed="rId1"/>
          <a:stretch>
            <a:fillRect/>
          </a:stretch>
        </p:blipFill>
        <p:spPr>
          <a:xfrm>
            <a:off x="382270" y="690880"/>
            <a:ext cx="11499850" cy="5476875"/>
          </a:xfrm>
          <a:prstGeom prst="rect">
            <a:avLst/>
          </a:prstGeom>
        </p:spPr>
      </p:pic>
    </p:spTree>
    <p:custDataLst>
      <p:tags r:id="rId2"/>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p:cNvPicPr/>
          <p:nvPr/>
        </p:nvPicPr>
        <p:blipFill>
          <a:blip r:embed="rId1"/>
          <a:stretch>
            <a:fillRect/>
          </a:stretch>
        </p:blipFill>
        <p:spPr>
          <a:xfrm>
            <a:off x="1129030" y="628650"/>
            <a:ext cx="10225405" cy="5600700"/>
          </a:xfrm>
          <a:prstGeom prst="rect">
            <a:avLst/>
          </a:prstGeom>
        </p:spPr>
      </p:pic>
    </p:spTree>
    <p:custDataLst>
      <p:tags r:id="rId2"/>
    </p:custDataLst>
  </p:cSld>
  <p:clrMapOvr>
    <a:masterClrMapping/>
  </p:clrMapOvr>
</p:sld>
</file>

<file path=ppt/tags/tag1.xml><?xml version="1.0" encoding="utf-8"?>
<p:tagLst xmlns:p="http://schemas.openxmlformats.org/presentationml/2006/main">
  <p:tag name="KSO_WM_UNIT_PLACING_PICTURE_USER_VIEWPORT" val="{&quot;height&quot;:10168,&quot;width&quot;:18489}"/>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15.xml><?xml version="1.0" encoding="utf-8"?>
<p:tagLst xmlns:p="http://schemas.openxmlformats.org/presentationml/2006/main">
  <p:tag name="KSO_WM_BEAUTIFY_FLAG" val="#wm#"/>
  <p:tag name="KSO_WM_TEMPLATE_CATEGORY" val="custom"/>
  <p:tag name="KSO_WM_TEMPLATE_INDEX" val="20205081"/>
</p:tagLst>
</file>

<file path=ppt/tags/tag16.xml><?xml version="1.0" encoding="utf-8"?>
<p:tagLst xmlns:p="http://schemas.openxmlformats.org/presentationml/2006/main">
  <p:tag name="KSO_WM_BEAUTIFY_FLAG" val="#wm#"/>
  <p:tag name="KSO_WM_TEMPLATE_CATEGORY" val="custom"/>
  <p:tag name="KSO_WM_TEMPLATE_INDEX" val="20205081"/>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UNIT_PLACING_PICTURE_USER_VIEWPORT" val="{&quot;height&quot;:520,&quot;width&quot;:2400}"/>
</p:tagLst>
</file>

<file path=ppt/tags/tag20.xml><?xml version="1.0" encoding="utf-8"?>
<p:tagLst xmlns:p="http://schemas.openxmlformats.org/presentationml/2006/main">
  <p:tag name="KSO_WM_BEAUTIFY_FLAG" val="#wm#"/>
  <p:tag name="KSO_WM_TEMPLATE_CATEGORY" val="custom"/>
  <p:tag name="KSO_WM_TEMPLATE_INDEX" val="20205081"/>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24.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25.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26.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wm#"/>
  <p:tag name="KSO_WM_TEMPLATE_CATEGORY" val="custom"/>
  <p:tag name="KSO_WM_TEMPLATE_INDEX" val="20205081"/>
</p:tagLst>
</file>

<file path=ppt/tags/tag29.xml><?xml version="1.0" encoding="utf-8"?>
<p:tagLst xmlns:p="http://schemas.openxmlformats.org/presentationml/2006/main">
  <p:tag name="COMMONDATA" val="eyJoZGlkIjoiOTAzOTQ3MTIxNjU3MzE4MjhmYTQyMTMwMmMzMTJiOWQifQ=="/>
  <p:tag name="commondata" val="eyJoZGlkIjoiNjMzMjYwMjkzODUxNmM2MmM0YjA0NGU5OGU1OGIwOGMifQ=="/>
</p:tagLst>
</file>

<file path=ppt/tags/tag3.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WPS">
  <a:themeElements>
    <a:clrScheme name="WPS">
      <a:dk1>
        <a:srgbClr val="000000"/>
      </a:dk1>
      <a:lt1>
        <a:srgbClr val="FFFFFF"/>
      </a:lt1>
      <a:dk2>
        <a:srgbClr val="0F1423"/>
      </a:dk2>
      <a:lt2>
        <a:srgbClr val="FFFFFF"/>
      </a:lt2>
      <a:accent1>
        <a:srgbClr val="4874CB"/>
      </a:accent1>
      <a:accent2>
        <a:srgbClr val="E6724B"/>
      </a:accent2>
      <a:accent3>
        <a:srgbClr val="EFBB1F"/>
      </a:accent3>
      <a:accent4>
        <a:srgbClr val="75BD42"/>
      </a:accent4>
      <a:accent5>
        <a:srgbClr val="30C0B4"/>
      </a:accent5>
      <a:accent6>
        <a:srgbClr val="E05269"/>
      </a:accent6>
      <a:hlink>
        <a:srgbClr val="0026E5"/>
      </a:hlink>
      <a:folHlink>
        <a:srgbClr val="7E1FAD"/>
      </a:folHlink>
    </a:clrScheme>
    <a:fontScheme name="WPS">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2025</Words>
  <Application>WPS 演示</Application>
  <PresentationFormat>宽屏</PresentationFormat>
  <Paragraphs>122</Paragraphs>
  <Slides>20</Slides>
  <Notes>0</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20</vt:i4>
      </vt:variant>
    </vt:vector>
  </HeadingPairs>
  <TitlesOfParts>
    <vt:vector size="34" baseType="lpstr">
      <vt:lpstr>Arial</vt:lpstr>
      <vt:lpstr>宋体</vt:lpstr>
      <vt:lpstr>Wingdings</vt:lpstr>
      <vt:lpstr>思源黑体 CN Medium</vt:lpstr>
      <vt:lpstr>黑体</vt:lpstr>
      <vt:lpstr>思源黑体 CN Heavy</vt:lpstr>
      <vt:lpstr>思源黑体 CN Bold</vt:lpstr>
      <vt:lpstr>微软雅黑</vt:lpstr>
      <vt:lpstr>Calibri</vt:lpstr>
      <vt:lpstr>Arial Unicode MS</vt:lpstr>
      <vt:lpstr>等线</vt:lpstr>
      <vt:lpstr>思源黑体 CN Normal</vt:lpstr>
      <vt:lpstr>Wingdings</vt:lpstr>
      <vt:lpstr>WPS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风口阻击二维码</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A陈小渊</cp:lastModifiedBy>
  <cp:revision>90</cp:revision>
  <dcterms:created xsi:type="dcterms:W3CDTF">2024-06-11T06:30:00Z</dcterms:created>
  <dcterms:modified xsi:type="dcterms:W3CDTF">2025-01-08T00:52:57Z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C7704E933E1A4A679033E90DEAB49B71_12</vt:lpwstr>
  </property>
  <property fmtid="{D5CDD505-2E9C-101B-9397-08002B2CF9AE}" pid="3" name="KSOProductBuildVer">
    <vt:lpwstr>2052-12.1.0.19770</vt:lpwstr>
  </property>
</Properties>
</file>