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44" r:id="rId10"/>
    <p:sldId id="4452" r:id="rId11"/>
    <p:sldId id="1341" r:id="rId12"/>
    <p:sldId id="4456" r:id="rId13"/>
    <p:sldId id="4455" r:id="rId14"/>
    <p:sldId id="4269" r:id="rId15"/>
    <p:sldId id="4278" r:id="rId16"/>
    <p:sldId id="4272" r:id="rId17"/>
    <p:sldId id="4270" r:id="rId18"/>
    <p:sldId id="444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3.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6.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牛市延续</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3805" y="189865"/>
            <a:ext cx="3514725" cy="460375"/>
          </a:xfrm>
          <a:prstGeom prst="rect">
            <a:avLst/>
          </a:prstGeom>
          <a:noFill/>
        </p:spPr>
        <p:txBody>
          <a:bodyPr wrap="square" rtlCol="0">
            <a:spAutoFit/>
          </a:bodyPr>
          <a:lstStyle/>
          <a:p>
            <a:r>
              <a:rPr lang="zh-CN" altLang="en-US" sz="2400" dirty="0">
                <a:solidFill>
                  <a:schemeClr val="bg1"/>
                </a:solidFill>
              </a:rPr>
              <a:t>风口</a:t>
            </a:r>
            <a:r>
              <a:rPr lang="zh-CN" sz="2400" dirty="0">
                <a:solidFill>
                  <a:schemeClr val="bg1"/>
                </a:solidFill>
              </a:rPr>
              <a:t>彩蛋</a:t>
            </a:r>
            <a:endParaRPr lang="zh-CN" sz="2400" dirty="0">
              <a:solidFill>
                <a:schemeClr val="bg1"/>
              </a:solidFill>
            </a:endParaRPr>
          </a:p>
        </p:txBody>
      </p:sp>
      <p:pic>
        <p:nvPicPr>
          <p:cNvPr id="4" name="图片 3"/>
          <p:cNvPicPr>
            <a:picLocks noChangeAspect="1"/>
          </p:cNvPicPr>
          <p:nvPr/>
        </p:nvPicPr>
        <p:blipFill>
          <a:blip r:embed="rId1"/>
          <a:stretch>
            <a:fillRect/>
          </a:stretch>
        </p:blipFill>
        <p:spPr>
          <a:xfrm>
            <a:off x="832485" y="845820"/>
            <a:ext cx="10800715" cy="5307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800" y="1137920"/>
            <a:ext cx="10309860" cy="4269105"/>
          </a:xfrm>
          <a:prstGeom prst="rect">
            <a:avLst/>
          </a:prstGeom>
          <a:noFill/>
        </p:spPr>
        <p:txBody>
          <a:bodyPr wrap="square" rtlCol="0">
            <a:noAutofit/>
          </a:bodyPr>
          <a:lstStyle/>
          <a:p>
            <a:r>
              <a:rPr lang="zh-CN" altLang="en-US" sz="2000" dirty="0"/>
              <a:t>《</a:t>
            </a:r>
            <a:r>
              <a:rPr lang="en-US" altLang="zh-CN" sz="2000" dirty="0"/>
              <a:t>2025</a:t>
            </a:r>
            <a:r>
              <a:rPr lang="zh-CN" altLang="en-US" sz="2000" dirty="0"/>
              <a:t>年年报风口</a:t>
            </a:r>
            <a:r>
              <a:rPr lang="en-US" altLang="zh-CN" sz="2000" dirty="0"/>
              <a:t>“</a:t>
            </a:r>
            <a:r>
              <a:rPr lang="zh-CN" altLang="en-US" sz="2000" dirty="0"/>
              <a:t>寻宝</a:t>
            </a:r>
            <a:r>
              <a:rPr lang="en-US" altLang="zh-CN" sz="2000" dirty="0"/>
              <a:t>”</a:t>
            </a:r>
            <a:r>
              <a:rPr lang="zh-CN" altLang="en-US" sz="2000" dirty="0"/>
              <a:t>》</a:t>
            </a:r>
            <a:endParaRPr lang="zh-CN" altLang="en-US" sz="2000" dirty="0"/>
          </a:p>
          <a:p>
            <a:endParaRPr lang="en-US" altLang="zh-CN" sz="2000" dirty="0"/>
          </a:p>
          <a:p>
            <a:r>
              <a:rPr lang="zh-CN" altLang="en-US" sz="2000" dirty="0"/>
              <a:t>上架时间：</a:t>
            </a:r>
            <a:r>
              <a:rPr lang="en-US" altLang="zh-CN" sz="2000" dirty="0"/>
              <a:t>1</a:t>
            </a:r>
            <a:r>
              <a:rPr lang="zh-CN" altLang="en-US" sz="2000" dirty="0"/>
              <a:t>月</a:t>
            </a:r>
            <a:r>
              <a:rPr lang="en-US" altLang="zh-CN" sz="2000" dirty="0"/>
              <a:t>28</a:t>
            </a:r>
            <a:r>
              <a:rPr lang="zh-CN" altLang="en-US" sz="2000" dirty="0"/>
              <a:t>日</a:t>
            </a:r>
            <a:endParaRPr lang="zh-CN" altLang="en-US" sz="2000" dirty="0"/>
          </a:p>
          <a:p>
            <a:endParaRPr lang="en-US" altLang="zh-CN" sz="2000" dirty="0"/>
          </a:p>
          <a:p>
            <a:r>
              <a:rPr lang="zh-CN" altLang="en-US" sz="2000" dirty="0"/>
              <a:t>精选八家</a:t>
            </a:r>
            <a:r>
              <a:rPr lang="en-US" altLang="zh-CN" sz="2000" dirty="0"/>
              <a:t>2025</a:t>
            </a:r>
            <a:r>
              <a:rPr lang="zh-CN" altLang="en-US" sz="2000" dirty="0"/>
              <a:t>年年报预告超预期、优质的公司，未来充满潜力的公司</a:t>
            </a:r>
            <a:endParaRPr lang="zh-CN" altLang="en-US" sz="2000" dirty="0"/>
          </a:p>
          <a:p>
            <a:endParaRPr lang="zh-CN" altLang="en-US" sz="2000" dirty="0"/>
          </a:p>
          <a:p>
            <a:r>
              <a:rPr lang="zh-CN" altLang="en-US" sz="2000" dirty="0"/>
              <a:t>凡是</a:t>
            </a:r>
            <a:r>
              <a:rPr lang="en-US" altLang="zh-CN" sz="2000" dirty="0"/>
              <a:t>1</a:t>
            </a:r>
            <a:r>
              <a:rPr lang="zh-CN" altLang="en-US" sz="2000" dirty="0"/>
              <a:t>月份购买风口狙击栏目，一个月、一个季度以上的都赠送这份报告</a:t>
            </a:r>
            <a:endParaRPr lang="zh-CN" altLang="en-US" sz="2000"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寻宝</a:t>
            </a:r>
            <a:r>
              <a:rPr lang="en-US" altLang="zh-CN" sz="2400" dirty="0">
                <a:solidFill>
                  <a:schemeClr val="bg1"/>
                </a:solidFill>
              </a:rPr>
              <a:t>”——</a:t>
            </a:r>
            <a:r>
              <a:rPr lang="zh-CN" altLang="en-US" sz="2400" dirty="0">
                <a:solidFill>
                  <a:schemeClr val="bg1"/>
                </a:solidFill>
              </a:rPr>
              <a:t>年报掘金</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1280795" y="714375"/>
            <a:ext cx="9884410" cy="5429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、商业航天：</a:t>
            </a:r>
            <a:endParaRPr lang="zh-CN" altLang="en-US" sz="2000" dirty="0"/>
          </a:p>
          <a:p>
            <a:r>
              <a:rPr lang="en-US" altLang="zh-CN" sz="2000" dirty="0"/>
              <a:t>1</a:t>
            </a:r>
            <a:r>
              <a:rPr lang="zh-CN" altLang="en-US" sz="2000" dirty="0"/>
              <a:t>月</a:t>
            </a:r>
            <a:r>
              <a:rPr lang="en-US" altLang="zh-CN" sz="2000" dirty="0"/>
              <a:t>12</a:t>
            </a:r>
            <a:r>
              <a:rPr lang="zh-CN" altLang="en-US" sz="2000" dirty="0"/>
              <a:t>日，力鸿一号遥一飞行器在我国酒泉卫星发射中心圆满完成亚轨道飞行试验任务，返回式载荷舱通过伞降回收系统顺利着陆完成回收。本次飞行试验圆满完成返回式载荷舱的再入大气层返回减速与回收验证，同时开展了飞行器子级返回精确落点控制技术验证，为未来进一步开展太空旅游等积累了相关技术。力鸿一号总设计师、总指挥史晓宁表示，目前力鸿系列飞行器正在开展大量可靠性试验，并拓展载人生命保障和高可靠逃逸等技术，计划在</a:t>
            </a:r>
            <a:r>
              <a:rPr lang="en-US" altLang="zh-CN" sz="2000" dirty="0"/>
              <a:t>2027</a:t>
            </a:r>
            <a:r>
              <a:rPr lang="zh-CN" altLang="en-US" sz="2000" dirty="0"/>
              <a:t>年具备低成本亚轨道科学实验和商业太空旅游的能力。</a:t>
            </a:r>
            <a:endParaRPr lang="zh-CN" altLang="en-US" sz="2000" dirty="0"/>
          </a:p>
          <a:p>
            <a:endParaRPr lang="en-US" altLang="zh-CN" sz="2000" dirty="0"/>
          </a:p>
          <a:p>
            <a:r>
              <a:rPr lang="en-US" altLang="zh-CN" sz="2000" dirty="0"/>
              <a:t>2</a:t>
            </a:r>
            <a:r>
              <a:rPr lang="zh-CN" altLang="en-US" sz="2000" dirty="0"/>
              <a:t>、</a:t>
            </a:r>
            <a:r>
              <a:rPr lang="en-US" altLang="zh-CN" sz="2000" dirty="0"/>
              <a:t>ai </a:t>
            </a:r>
            <a:r>
              <a:rPr lang="zh-CN" altLang="en-US" sz="2000" dirty="0"/>
              <a:t>应用：</a:t>
            </a:r>
            <a:endParaRPr lang="zh-CN" altLang="en-US" sz="2000" dirty="0"/>
          </a:p>
          <a:p>
            <a:r>
              <a:rPr lang="en-US" altLang="zh-CN" sz="2000" dirty="0"/>
              <a:t>AI</a:t>
            </a:r>
            <a:r>
              <a:rPr lang="zh-CN" altLang="en-US" sz="2000" dirty="0"/>
              <a:t>应用周一</a:t>
            </a:r>
            <a:r>
              <a:rPr lang="en-US" altLang="zh-CN" sz="2000" dirty="0"/>
              <a:t>(1</a:t>
            </a:r>
            <a:r>
              <a:rPr lang="zh-CN" altLang="en-US" sz="2000" dirty="0"/>
              <a:t>月</a:t>
            </a:r>
            <a:r>
              <a:rPr lang="en-US" altLang="zh-CN" sz="2000" dirty="0"/>
              <a:t>12</a:t>
            </a:r>
            <a:r>
              <a:rPr lang="zh-CN" altLang="en-US" sz="2000" dirty="0"/>
              <a:t>日</a:t>
            </a:r>
            <a:r>
              <a:rPr lang="en-US" altLang="zh-CN" sz="2000" dirty="0"/>
              <a:t>)</a:t>
            </a:r>
            <a:r>
              <a:rPr lang="zh-CN" altLang="en-US" sz="2000" dirty="0"/>
              <a:t>延续强势，多股</a:t>
            </a:r>
            <a:r>
              <a:rPr lang="en-US" altLang="zh-CN" sz="2000" dirty="0"/>
              <a:t>20cm</a:t>
            </a:r>
            <a:r>
              <a:rPr lang="zh-CN" altLang="en-US" sz="2000" dirty="0"/>
              <a:t>涨停。消息面上，清华大学基础模型北京市重点实验室发起</a:t>
            </a:r>
            <a:r>
              <a:rPr lang="en-US" altLang="zh-CN" sz="2000" dirty="0"/>
              <a:t>AGI-Next</a:t>
            </a:r>
            <a:r>
              <a:rPr lang="zh-CN" altLang="en-US" sz="2000" dirty="0"/>
              <a:t>前沿峰会，引发业界关注。会议认为，大模型竞争已从</a:t>
            </a:r>
            <a:r>
              <a:rPr lang="en-US" altLang="zh-CN" sz="2000" dirty="0"/>
              <a:t>“Chat”</a:t>
            </a:r>
            <a:r>
              <a:rPr lang="zh-CN" altLang="en-US" sz="2000" dirty="0"/>
              <a:t>转向</a:t>
            </a:r>
            <a:r>
              <a:rPr lang="en-US" altLang="zh-CN" sz="2000" dirty="0"/>
              <a:t>“Agent”</a:t>
            </a:r>
            <a:r>
              <a:rPr lang="zh-CN" altLang="en-US" sz="2000" dirty="0"/>
              <a:t>阶段，重心从榜单分数位移至真实环境的复杂任务执行。行业预判</a:t>
            </a:r>
            <a:r>
              <a:rPr lang="en-US" altLang="zh-CN" sz="2000" dirty="0"/>
              <a:t>2026</a:t>
            </a:r>
            <a:r>
              <a:rPr lang="zh-CN" altLang="en-US" sz="2000" dirty="0"/>
              <a:t>年为商业价值落地元年，技术路径正向可验证强化学习（</a:t>
            </a:r>
            <a:r>
              <a:rPr lang="en-US" altLang="zh-CN" sz="2000" dirty="0"/>
              <a:t>RLVR</a:t>
            </a:r>
            <a:r>
              <a:rPr lang="zh-CN" altLang="en-US" sz="2000" dirty="0"/>
              <a:t>）演进。方正证券表示，</a:t>
            </a:r>
            <a:r>
              <a:rPr lang="en-US" altLang="zh-CN" sz="2000" dirty="0"/>
              <a:t>2026</a:t>
            </a:r>
            <a:r>
              <a:rPr lang="zh-CN" altLang="en-US" sz="2000" dirty="0"/>
              <a:t>年将成为</a:t>
            </a:r>
            <a:r>
              <a:rPr lang="en-US" altLang="zh-CN" sz="2000" dirty="0"/>
              <a:t>AI</a:t>
            </a:r>
            <a:r>
              <a:rPr lang="zh-CN" altLang="en-US" sz="2000" dirty="0"/>
              <a:t>应用的投资元年，理由在于模型能力的持续提升，算力成本的持续下降，以及</a:t>
            </a:r>
            <a:r>
              <a:rPr lang="en-US" altLang="zh-CN" sz="2000" dirty="0"/>
              <a:t>AI</a:t>
            </a:r>
            <a:r>
              <a:rPr lang="zh-CN" altLang="en-US" sz="2000" dirty="0"/>
              <a:t>应用货币化进程的加速；中信建投则认为，</a:t>
            </a:r>
            <a:r>
              <a:rPr lang="en-US" altLang="zh-CN" sz="2000" dirty="0"/>
              <a:t>AI</a:t>
            </a:r>
            <a:r>
              <a:rPr lang="zh-CN" altLang="en-US" sz="2000" dirty="0"/>
              <a:t>下游应用场景正加速进入商业化验证阶段，重点关注搜索</a:t>
            </a:r>
            <a:r>
              <a:rPr lang="en-US" altLang="zh-CN" sz="2000" dirty="0"/>
              <a:t>&amp;</a:t>
            </a:r>
            <a:r>
              <a:rPr lang="zh-CN" altLang="en-US" sz="2000" dirty="0"/>
              <a:t>营销、</a:t>
            </a:r>
            <a:r>
              <a:rPr lang="en-US" altLang="zh-CN" sz="2000" dirty="0"/>
              <a:t>Coding</a:t>
            </a:r>
            <a:r>
              <a:rPr lang="zh-CN" altLang="en-US" sz="2000" dirty="0"/>
              <a:t>、多模态、</a:t>
            </a:r>
            <a:r>
              <a:rPr lang="en-US" altLang="zh-CN" sz="2000" dirty="0"/>
              <a:t>Agent</a:t>
            </a:r>
            <a:r>
              <a:rPr lang="zh-CN" altLang="en-US" sz="2000" dirty="0"/>
              <a:t>、</a:t>
            </a:r>
            <a:r>
              <a:rPr lang="en-US" altLang="zh-CN" sz="2000" dirty="0"/>
              <a:t>AI for Science</a:t>
            </a:r>
            <a:r>
              <a:rPr lang="zh-CN" altLang="en-US" sz="2000" dirty="0"/>
              <a:t>领域，相关公司商业化进程有望进一步加速。</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、脑机接口：</a:t>
            </a:r>
            <a:endParaRPr lang="zh-CN" altLang="en-US" sz="2000" dirty="0"/>
          </a:p>
          <a:p>
            <a:endParaRPr lang="zh-CN" altLang="en-US" sz="2000" dirty="0"/>
          </a:p>
          <a:p>
            <a:r>
              <a:rPr lang="zh-CN" altLang="en-US" sz="2000" dirty="0"/>
              <a:t>有消息称，脑机接口公司强脑科技据悉以保密形式提交香港</a:t>
            </a:r>
            <a:r>
              <a:rPr lang="en-US" altLang="zh-CN" sz="2000" dirty="0"/>
              <a:t>IPO</a:t>
            </a:r>
            <a:r>
              <a:rPr lang="zh-CN" altLang="en-US" sz="2000" dirty="0"/>
              <a:t>申请。此前，国家药监局发布关于《采用脑机接口技术的医疗器械侵入式设备可靠性验证方法》等</a:t>
            </a:r>
            <a:r>
              <a:rPr lang="en-US" altLang="zh-CN" sz="2000" dirty="0"/>
              <a:t>2</a:t>
            </a:r>
            <a:r>
              <a:rPr lang="zh-CN" altLang="en-US" sz="2000" dirty="0"/>
              <a:t>项推荐性医疗器械行业标准立项的公示。西南证券表示，强脑科技此前已完成约</a:t>
            </a:r>
            <a:r>
              <a:rPr lang="en-US" altLang="zh-CN" sz="2000" dirty="0"/>
              <a:t>20</a:t>
            </a:r>
            <a:r>
              <a:rPr lang="zh-CN" altLang="en-US" sz="2000" dirty="0"/>
              <a:t>亿元融资，投资方包括</a:t>
            </a:r>
            <a:r>
              <a:rPr lang="en-US" altLang="zh-CN" sz="2000" dirty="0"/>
              <a:t>IDG</a:t>
            </a:r>
            <a:r>
              <a:rPr lang="zh-CN" altLang="en-US" sz="2000" dirty="0"/>
              <a:t>、华登国际、蓝思科技、领益智造、韦尔股份等产业资本，规模仅次于</a:t>
            </a:r>
            <a:r>
              <a:rPr lang="en-US" altLang="zh-CN" sz="2000" dirty="0"/>
              <a:t>Neuralink</a:t>
            </a:r>
            <a:r>
              <a:rPr lang="zh-CN" altLang="en-US" sz="2000" dirty="0"/>
              <a:t>，凸显非侵入式脑机接口商业化龙头的资本认同与产业协同预期。</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313180" y="906780"/>
            <a:ext cx="10055860" cy="52603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5875" y="737870"/>
            <a:ext cx="9620250" cy="538162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1652</Words>
  <Application>WPS 演示</Application>
  <PresentationFormat>宽屏</PresentationFormat>
  <Paragraphs>123</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374</cp:revision>
  <dcterms:created xsi:type="dcterms:W3CDTF">2024-06-11T06:30:00Z</dcterms:created>
  <dcterms:modified xsi:type="dcterms:W3CDTF">2026-01-13T00:53:27Z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2052-12.1.0.24034</vt:lpwstr>
  </property>
</Properties>
</file>