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44" r:id="rId10"/>
    <p:sldId id="4452" r:id="rId11"/>
    <p:sldId id="1341" r:id="rId12"/>
    <p:sldId id="4456" r:id="rId13"/>
    <p:sldId id="4455" r:id="rId14"/>
    <p:sldId id="4269" r:id="rId15"/>
    <p:sldId id="4278" r:id="rId16"/>
    <p:sldId id="4272" r:id="rId17"/>
    <p:sldId id="4270" r:id="rId18"/>
    <p:sldId id="444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6.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牛市延续</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3805" y="189865"/>
            <a:ext cx="3514725" cy="460375"/>
          </a:xfrm>
          <a:prstGeom prst="rect">
            <a:avLst/>
          </a:prstGeom>
          <a:noFill/>
        </p:spPr>
        <p:txBody>
          <a:bodyPr wrap="square" rtlCol="0">
            <a:spAutoFit/>
          </a:bodyPr>
          <a:lstStyle/>
          <a:p>
            <a:r>
              <a:rPr lang="zh-CN" altLang="en-US" sz="2400" dirty="0">
                <a:solidFill>
                  <a:schemeClr val="bg1"/>
                </a:solidFill>
              </a:rPr>
              <a:t>风口</a:t>
            </a:r>
            <a:r>
              <a:rPr lang="zh-CN" sz="2400" dirty="0">
                <a:solidFill>
                  <a:schemeClr val="bg1"/>
                </a:solidFill>
              </a:rPr>
              <a:t>彩蛋</a:t>
            </a:r>
            <a:endParaRPr lang="zh-CN" sz="2400" dirty="0">
              <a:solidFill>
                <a:schemeClr val="bg1"/>
              </a:solidFill>
            </a:endParaRPr>
          </a:p>
        </p:txBody>
      </p:sp>
      <p:pic>
        <p:nvPicPr>
          <p:cNvPr id="4" name="图片 3"/>
          <p:cNvPicPr>
            <a:picLocks noChangeAspect="1"/>
          </p:cNvPicPr>
          <p:nvPr/>
        </p:nvPicPr>
        <p:blipFill>
          <a:blip r:embed="rId1"/>
          <a:stretch>
            <a:fillRect/>
          </a:stretch>
        </p:blipFill>
        <p:spPr>
          <a:xfrm>
            <a:off x="832485" y="845820"/>
            <a:ext cx="10800715" cy="5307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3800" y="1137920"/>
            <a:ext cx="10309860" cy="4269105"/>
          </a:xfrm>
          <a:prstGeom prst="rect">
            <a:avLst/>
          </a:prstGeom>
          <a:noFill/>
        </p:spPr>
        <p:txBody>
          <a:bodyPr wrap="square" rtlCol="0">
            <a:noAutofit/>
          </a:bodyPr>
          <a:lstStyle/>
          <a:p>
            <a:r>
              <a:rPr lang="zh-CN" altLang="en-US" sz="2000" dirty="0"/>
              <a:t>《</a:t>
            </a:r>
            <a:r>
              <a:rPr lang="en-US" altLang="zh-CN" sz="2000" dirty="0"/>
              <a:t>2025</a:t>
            </a:r>
            <a:r>
              <a:rPr lang="zh-CN" altLang="en-US" sz="2000" dirty="0"/>
              <a:t>年年报风口</a:t>
            </a:r>
            <a:r>
              <a:rPr lang="en-US" altLang="zh-CN" sz="2000" dirty="0"/>
              <a:t>“</a:t>
            </a:r>
            <a:r>
              <a:rPr lang="zh-CN" altLang="en-US" sz="2000" dirty="0"/>
              <a:t>寻宝</a:t>
            </a:r>
            <a:r>
              <a:rPr lang="en-US" altLang="zh-CN" sz="2000" dirty="0"/>
              <a:t>”</a:t>
            </a:r>
            <a:r>
              <a:rPr lang="zh-CN" altLang="en-US" sz="2000" dirty="0"/>
              <a:t>》</a:t>
            </a:r>
            <a:endParaRPr lang="zh-CN" altLang="en-US" sz="2000" dirty="0"/>
          </a:p>
          <a:p>
            <a:endParaRPr lang="en-US" altLang="zh-CN" sz="2000" dirty="0"/>
          </a:p>
          <a:p>
            <a:r>
              <a:rPr lang="zh-CN" altLang="en-US" sz="2000" dirty="0"/>
              <a:t>上架时间：</a:t>
            </a:r>
            <a:r>
              <a:rPr lang="en-US" altLang="zh-CN" sz="2000" dirty="0"/>
              <a:t>1</a:t>
            </a:r>
            <a:r>
              <a:rPr lang="zh-CN" altLang="en-US" sz="2000" dirty="0"/>
              <a:t>月</a:t>
            </a:r>
            <a:r>
              <a:rPr lang="en-US" altLang="zh-CN" sz="2000" dirty="0"/>
              <a:t>28</a:t>
            </a:r>
            <a:r>
              <a:rPr lang="zh-CN" altLang="en-US" sz="2000" dirty="0"/>
              <a:t>日</a:t>
            </a:r>
            <a:endParaRPr lang="zh-CN" altLang="en-US" sz="2000" dirty="0"/>
          </a:p>
          <a:p>
            <a:endParaRPr lang="en-US" altLang="zh-CN" sz="2000" dirty="0"/>
          </a:p>
          <a:p>
            <a:r>
              <a:rPr lang="zh-CN" altLang="en-US" sz="2000" dirty="0"/>
              <a:t>精选八家</a:t>
            </a:r>
            <a:r>
              <a:rPr lang="en-US" altLang="zh-CN" sz="2000" dirty="0"/>
              <a:t>2025</a:t>
            </a:r>
            <a:r>
              <a:rPr lang="zh-CN" altLang="en-US" sz="2000" dirty="0"/>
              <a:t>年年报预告超预期、优质的公司，未来充满潜力的公司</a:t>
            </a:r>
            <a:endParaRPr lang="zh-CN" altLang="en-US" sz="2000" dirty="0"/>
          </a:p>
          <a:p>
            <a:endParaRPr lang="zh-CN" altLang="en-US" sz="2000" dirty="0"/>
          </a:p>
          <a:p>
            <a:r>
              <a:rPr lang="zh-CN" altLang="en-US" sz="2000" dirty="0"/>
              <a:t>凡是</a:t>
            </a:r>
            <a:r>
              <a:rPr lang="en-US" altLang="zh-CN" sz="2000" dirty="0"/>
              <a:t>1</a:t>
            </a:r>
            <a:r>
              <a:rPr lang="zh-CN" altLang="en-US" sz="2000" dirty="0"/>
              <a:t>月份购买风口狙击栏目，一个月、一个季度以上的都赠送这份报告</a:t>
            </a:r>
            <a:endParaRPr lang="zh-CN" altLang="en-US" sz="2000"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寻宝</a:t>
            </a:r>
            <a:r>
              <a:rPr lang="en-US" altLang="zh-CN" sz="2400" dirty="0">
                <a:solidFill>
                  <a:schemeClr val="bg1"/>
                </a:solidFill>
              </a:rPr>
              <a:t>”——</a:t>
            </a:r>
            <a:r>
              <a:rPr lang="zh-CN" altLang="en-US" sz="2400" dirty="0">
                <a:solidFill>
                  <a:schemeClr val="bg1"/>
                </a:solidFill>
              </a:rPr>
              <a:t>年报掘金</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1280795" y="714375"/>
            <a:ext cx="9884410" cy="5429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、工业互联网：</a:t>
            </a:r>
            <a:endParaRPr lang="zh-CN" altLang="en-US" sz="2000" dirty="0"/>
          </a:p>
          <a:p>
            <a:r>
              <a:rPr lang="zh-CN" altLang="en-US" sz="2000" dirty="0"/>
              <a:t>工业和信息化部印发《推动工业互联网平台高质量发展行动方案（</a:t>
            </a:r>
            <a:r>
              <a:rPr lang="en-US" altLang="zh-CN" sz="2000" dirty="0"/>
              <a:t>2026—2028</a:t>
            </a:r>
            <a:r>
              <a:rPr lang="zh-CN" altLang="en-US" sz="2000" dirty="0"/>
              <a:t>年）》。其中提出到</a:t>
            </a:r>
            <a:r>
              <a:rPr lang="en-US" altLang="zh-CN" sz="2000" dirty="0"/>
              <a:t>2028</a:t>
            </a:r>
            <a:r>
              <a:rPr lang="zh-CN" altLang="en-US" sz="2000" dirty="0"/>
              <a:t>年，具有一定影响力的平台超</a:t>
            </a:r>
            <a:r>
              <a:rPr lang="en-US" altLang="zh-CN" sz="2000" dirty="0"/>
              <a:t>450</a:t>
            </a:r>
            <a:r>
              <a:rPr lang="zh-CN" altLang="en-US" sz="2000" dirty="0"/>
              <a:t>家，工业设备连接数突破</a:t>
            </a:r>
            <a:r>
              <a:rPr lang="en-US" altLang="zh-CN" sz="2000" dirty="0"/>
              <a:t>1.2</a:t>
            </a:r>
            <a:r>
              <a:rPr lang="zh-CN" altLang="en-US" sz="2000" dirty="0"/>
              <a:t>亿台（套），平台普及率达到</a:t>
            </a:r>
            <a:r>
              <a:rPr lang="en-US" altLang="zh-CN" sz="2000" dirty="0"/>
              <a:t>55%</a:t>
            </a:r>
            <a:r>
              <a:rPr lang="zh-CN" altLang="en-US" sz="2000" dirty="0"/>
              <a:t>以上。实施工业互联网与人工智能融合赋能行动，引导平台企业加快提升全员人工智能素养与技能，推动人工智能技术在工业全链条渗透，在生产控制、风险识别等规则相对明确的场景推广判别式人工智能应用，在工艺优化、方案设计等需求相对复杂的场景探索生成式人工智能实践。</a:t>
            </a:r>
            <a:endParaRPr lang="zh-CN" altLang="en-US" sz="2000" dirty="0"/>
          </a:p>
          <a:p>
            <a:endParaRPr lang="en-US" altLang="zh-CN" sz="2000" dirty="0"/>
          </a:p>
          <a:p>
            <a:r>
              <a:rPr lang="en-US" altLang="zh-CN" sz="2000" dirty="0"/>
              <a:t>2</a:t>
            </a:r>
            <a:r>
              <a:rPr lang="zh-CN" altLang="en-US" sz="2000" dirty="0"/>
              <a:t>、</a:t>
            </a:r>
            <a:r>
              <a:rPr lang="en-US" altLang="zh-CN" sz="2000" dirty="0"/>
              <a:t>ai </a:t>
            </a:r>
            <a:r>
              <a:rPr lang="zh-CN" altLang="en-US" sz="2000" dirty="0"/>
              <a:t>医疗：</a:t>
            </a:r>
            <a:endParaRPr lang="zh-CN" altLang="en-US" sz="2000" dirty="0"/>
          </a:p>
          <a:p>
            <a:r>
              <a:rPr lang="en-US" altLang="zh-CN" sz="2000" dirty="0"/>
              <a:t>1</a:t>
            </a:r>
            <a:r>
              <a:rPr lang="zh-CN" altLang="en-US" sz="2000" dirty="0"/>
              <a:t>月</a:t>
            </a:r>
            <a:r>
              <a:rPr lang="en-US" altLang="zh-CN" sz="2000" dirty="0"/>
              <a:t>12</a:t>
            </a:r>
            <a:r>
              <a:rPr lang="zh-CN" altLang="en-US" sz="2000" dirty="0"/>
              <a:t>日，摩根大通医疗健康大会在旧金山正式召开。大会首日，全球市值最大的科技公司英伟达与全球市值最大的制药公司礼来宣布，将在五年内斥资</a:t>
            </a:r>
            <a:r>
              <a:rPr lang="en-US" altLang="zh-CN" sz="2000" dirty="0"/>
              <a:t>10</a:t>
            </a:r>
            <a:r>
              <a:rPr lang="zh-CN" altLang="en-US" sz="2000" dirty="0"/>
              <a:t>亿美元在旧金山湾区建立一个新的联合研究实验室，以加速</a:t>
            </a:r>
            <a:r>
              <a:rPr lang="en-US" altLang="zh-CN" sz="2000" dirty="0"/>
              <a:t>AI</a:t>
            </a:r>
            <a:r>
              <a:rPr lang="zh-CN" altLang="en-US" sz="2000" dirty="0"/>
              <a:t>药物研发进程。</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、半导体：</a:t>
            </a:r>
            <a:endParaRPr lang="zh-CN" altLang="en-US" sz="2000" dirty="0"/>
          </a:p>
          <a:p>
            <a:endParaRPr lang="zh-CN" altLang="en-US" sz="2000" dirty="0"/>
          </a:p>
          <a:p>
            <a:r>
              <a:rPr lang="zh-CN" altLang="en-US" sz="2000" dirty="0"/>
              <a:t>韩国芯片制造商</a:t>
            </a:r>
            <a:r>
              <a:rPr lang="en-US" altLang="zh-CN" sz="2000" dirty="0"/>
              <a:t>SK</a:t>
            </a:r>
            <a:r>
              <a:rPr lang="zh-CN" altLang="en-US" sz="2000" dirty="0"/>
              <a:t>海力士周二宣布，计划投资</a:t>
            </a:r>
            <a:r>
              <a:rPr lang="en-US" altLang="zh-CN" sz="2000" dirty="0"/>
              <a:t>19</a:t>
            </a:r>
            <a:r>
              <a:rPr lang="zh-CN" altLang="en-US" sz="2000" dirty="0"/>
              <a:t>万亿韩元（约合</a:t>
            </a:r>
            <a:r>
              <a:rPr lang="en-US" altLang="zh-CN" sz="2000" dirty="0"/>
              <a:t>129</a:t>
            </a:r>
            <a:r>
              <a:rPr lang="zh-CN" altLang="en-US" sz="2000" dirty="0"/>
              <a:t>亿美元）新建一座先进封装工厂，以应对人工智能技术蓬勃发展所引发的高带宽内存（</a:t>
            </a:r>
            <a:r>
              <a:rPr lang="en-US" altLang="zh-CN" sz="2000" dirty="0"/>
              <a:t>HBM</a:t>
            </a:r>
            <a:r>
              <a:rPr lang="zh-CN" altLang="en-US" sz="2000" dirty="0"/>
              <a:t>）需求激增。</a:t>
            </a:r>
            <a:r>
              <a:rPr lang="en-US" altLang="zh-CN" sz="2000" dirty="0"/>
              <a:t>SK</a:t>
            </a:r>
            <a:r>
              <a:rPr lang="zh-CN" altLang="en-US" sz="2000" dirty="0"/>
              <a:t>海力士表示，建设计划于今年</a:t>
            </a:r>
            <a:r>
              <a:rPr lang="en-US" altLang="zh-CN" sz="2000" dirty="0"/>
              <a:t>4</a:t>
            </a:r>
            <a:r>
              <a:rPr lang="zh-CN" altLang="en-US" sz="2000" dirty="0"/>
              <a:t>月启动，预计在</a:t>
            </a:r>
            <a:r>
              <a:rPr lang="en-US" altLang="zh-CN" sz="2000" dirty="0"/>
              <a:t>2027</a:t>
            </a:r>
            <a:r>
              <a:rPr lang="zh-CN" altLang="en-US" sz="2000" dirty="0"/>
              <a:t>年底完工投产。</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313180" y="906780"/>
            <a:ext cx="10055860" cy="52603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5875" y="737870"/>
            <a:ext cx="9620250" cy="538162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1356</Words>
  <Application>WPS 演示</Application>
  <PresentationFormat>宽屏</PresentationFormat>
  <Paragraphs>123</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375</cp:revision>
  <dcterms:created xsi:type="dcterms:W3CDTF">2024-06-11T06:30:00Z</dcterms:created>
  <dcterms:modified xsi:type="dcterms:W3CDTF">2026-01-14T00:56:55Z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