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3" r:id="rId3"/>
    <p:sldId id="4274" r:id="rId5"/>
    <p:sldId id="4451" r:id="rId6"/>
    <p:sldId id="4391" r:id="rId7"/>
    <p:sldId id="4440" r:id="rId8"/>
    <p:sldId id="4442" r:id="rId9"/>
    <p:sldId id="4444" r:id="rId10"/>
    <p:sldId id="4452" r:id="rId11"/>
    <p:sldId id="1341" r:id="rId12"/>
    <p:sldId id="4456" r:id="rId13"/>
    <p:sldId id="4455" r:id="rId14"/>
    <p:sldId id="4269" r:id="rId15"/>
    <p:sldId id="4278" r:id="rId16"/>
    <p:sldId id="4272" r:id="rId17"/>
    <p:sldId id="4270" r:id="rId18"/>
    <p:sldId id="4448" r:id="rId19"/>
    <p:sldId id="270" r:id="rId20"/>
  </p:sldIdLst>
  <p:sldSz cx="12192000" cy="6858000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5" Type="http://schemas.openxmlformats.org/officeDocument/2006/relationships/tags" Target="tags/tag21.xml"/><Relationship Id="rId24" Type="http://schemas.openxmlformats.org/officeDocument/2006/relationships/commentAuthors" Target="commentAuthors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E97641-2152-4774-8360-44780691E8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4F2145-BD71-46EC-B4BE-F31170F96B1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tags" Target="../tags/tag1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 descr="组 2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39395" y="271780"/>
            <a:ext cx="11740515" cy="64566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image" Target="../media/image4.png"/><Relationship Id="rId16" Type="http://schemas.openxmlformats.org/officeDocument/2006/relationships/notesSlide" Target="../notesSlides/notesSlide1.xml"/><Relationship Id="rId15" Type="http://schemas.openxmlformats.org/officeDocument/2006/relationships/slideLayout" Target="../slideLayouts/slideLayout12.xml"/><Relationship Id="rId14" Type="http://schemas.openxmlformats.org/officeDocument/2006/relationships/tags" Target="../tags/tag14.xml"/><Relationship Id="rId13" Type="http://schemas.openxmlformats.org/officeDocument/2006/relationships/tags" Target="../tags/tag13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0.png"/><Relationship Id="rId1" Type="http://schemas.openxmlformats.org/officeDocument/2006/relationships/tags" Target="../tags/tag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1.png"/><Relationship Id="rId1" Type="http://schemas.openxmlformats.org/officeDocument/2006/relationships/tags" Target="../tags/tag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20.xml"/><Relationship Id="rId2" Type="http://schemas.openxmlformats.org/officeDocument/2006/relationships/image" Target="../media/image13.png"/><Relationship Id="rId1" Type="http://schemas.openxmlformats.org/officeDocument/2006/relationships/tags" Target="../tags/tag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16.xml"/><Relationship Id="rId2" Type="http://schemas.openxmlformats.org/officeDocument/2006/relationships/image" Target="../media/image6.png"/><Relationship Id="rId1" Type="http://schemas.openxmlformats.org/officeDocument/2006/relationships/tags" Target="../tags/tag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56225" y="776605"/>
            <a:ext cx="1524000" cy="3302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79792" y="1951887"/>
            <a:ext cx="1058100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6000" dirty="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2026</a:t>
            </a:r>
            <a:r>
              <a:rPr lang="zh-CN" altLang="en-US" sz="6000" dirty="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牛市延续</a:t>
            </a:r>
            <a:endParaRPr lang="zh-CN" altLang="en-US" sz="6000" dirty="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891915" y="3981450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898265" y="3981450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853815" y="3988435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902835" y="3976370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陈灼基</a:t>
            </a:r>
            <a:endParaRPr lang="zh-CN" altLang="en-US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3891915" y="4490348"/>
            <a:ext cx="5094178" cy="1552132"/>
            <a:chOff x="7093" y="6622"/>
            <a:chExt cx="8109" cy="1978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7859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4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22"/>
              <a:ext cx="5732" cy="197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投顾从业：</a:t>
              </a:r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A1120620030004</a:t>
              </a:r>
              <a:endParaRPr lang="en-US" altLang="zh-CN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  <a:p>
              <a:endPara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  <a:p>
              <a:r>
                <a:rPr lang="zh-CN" altLang="en-US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基金从业编号：</a:t>
              </a:r>
              <a:r>
                <a:rPr lang="en-US" altLang="zh-CN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P1069558100002</a:t>
              </a:r>
              <a:endPara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  <a:p>
              <a:endPara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170295" y="3982720"/>
            <a:ext cx="3074373" cy="381327"/>
            <a:chOff x="10918" y="5734"/>
            <a:chExt cx="5059" cy="668"/>
          </a:xfrm>
        </p:grpSpPr>
        <p:sp>
          <p:nvSpPr>
            <p:cNvPr id="27" name="矩形 26"/>
            <p:cNvSpPr/>
            <p:nvPr>
              <p:custDataLst>
                <p:tags r:id="rId10"/>
              </p:custDataLst>
            </p:nvPr>
          </p:nvSpPr>
          <p:spPr>
            <a:xfrm>
              <a:off x="10940" y="5734"/>
              <a:ext cx="3832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>
              <p:custDataLst>
                <p:tags r:id="rId11"/>
              </p:custDataLst>
            </p:nvPr>
          </p:nvSpPr>
          <p:spPr>
            <a:xfrm>
              <a:off x="10952" y="5734"/>
              <a:ext cx="1750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文本框 28"/>
            <p:cNvSpPr txBox="1"/>
            <p:nvPr>
              <p:custDataLst>
                <p:tags r:id="rId12"/>
              </p:custDataLst>
            </p:nvPr>
          </p:nvSpPr>
          <p:spPr>
            <a:xfrm>
              <a:off x="10918" y="575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课程日期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30" name="文本框 29"/>
            <p:cNvSpPr txBox="1"/>
            <p:nvPr>
              <p:custDataLst>
                <p:tags r:id="rId13"/>
              </p:custDataLst>
            </p:nvPr>
          </p:nvSpPr>
          <p:spPr>
            <a:xfrm>
              <a:off x="12700" y="5745"/>
              <a:ext cx="3277" cy="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700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2025.09</a:t>
              </a:r>
              <a:endParaRPr lang="en-US" altLang="zh-CN" sz="17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</p:spTree>
    <p:custDataLst>
      <p:tags r:id="rId1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043805" y="189865"/>
            <a:ext cx="35147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风口</a:t>
            </a:r>
            <a:r>
              <a:rPr lang="zh-CN" sz="2400" dirty="0">
                <a:solidFill>
                  <a:schemeClr val="bg1"/>
                </a:solidFill>
              </a:rPr>
              <a:t>彩蛋</a:t>
            </a:r>
            <a:endParaRPr lang="zh-CN" sz="2400" dirty="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2485" y="845820"/>
            <a:ext cx="10800715" cy="530733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93800" y="1137920"/>
            <a:ext cx="10309860" cy="42691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2000" dirty="0"/>
              <a:t>《</a:t>
            </a:r>
            <a:r>
              <a:rPr lang="en-US" altLang="zh-CN" sz="2000" dirty="0"/>
              <a:t>2025</a:t>
            </a:r>
            <a:r>
              <a:rPr lang="zh-CN" altLang="en-US" sz="2000" dirty="0"/>
              <a:t>年年报风口</a:t>
            </a:r>
            <a:r>
              <a:rPr lang="en-US" altLang="zh-CN" sz="2000" dirty="0"/>
              <a:t>“</a:t>
            </a:r>
            <a:r>
              <a:rPr lang="zh-CN" altLang="en-US" sz="2000" dirty="0"/>
              <a:t>寻宝</a:t>
            </a:r>
            <a:r>
              <a:rPr lang="en-US" altLang="zh-CN" sz="2000" dirty="0"/>
              <a:t>”</a:t>
            </a:r>
            <a:r>
              <a:rPr lang="zh-CN" altLang="en-US" sz="2000" dirty="0"/>
              <a:t>》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上架时间：</a:t>
            </a:r>
            <a:r>
              <a:rPr lang="en-US" altLang="zh-CN" sz="2000" dirty="0"/>
              <a:t>1</a:t>
            </a:r>
            <a:r>
              <a:rPr lang="zh-CN" altLang="en-US" sz="2000" dirty="0"/>
              <a:t>月</a:t>
            </a:r>
            <a:r>
              <a:rPr lang="en-US" altLang="zh-CN" sz="2000" dirty="0"/>
              <a:t>28</a:t>
            </a:r>
            <a:r>
              <a:rPr lang="zh-CN" altLang="en-US" sz="2000" dirty="0"/>
              <a:t>日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精选八家</a:t>
            </a:r>
            <a:r>
              <a:rPr lang="en-US" altLang="zh-CN" sz="2000" dirty="0"/>
              <a:t>2025</a:t>
            </a:r>
            <a:r>
              <a:rPr lang="zh-CN" altLang="en-US" sz="2000" dirty="0"/>
              <a:t>年年报预告超预期、优质的公司，未来充满潜力的公司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zh-CN" altLang="en-US" sz="2000" dirty="0"/>
              <a:t>凡是</a:t>
            </a:r>
            <a:r>
              <a:rPr lang="en-US" altLang="zh-CN" sz="2000" dirty="0"/>
              <a:t>1</a:t>
            </a:r>
            <a:r>
              <a:rPr lang="zh-CN" altLang="en-US" sz="2000" dirty="0"/>
              <a:t>月份购买风口狙击栏目，一个月、一个季度以上的都赠送这份报告</a:t>
            </a:r>
            <a:endParaRPr lang="zh-CN" altLang="en-US" sz="2000" dirty="0"/>
          </a:p>
          <a:p>
            <a:endParaRPr lang="zh-CN" altLang="en-US" dirty="0"/>
          </a:p>
          <a:p>
            <a:endParaRPr lang="zh-CN" altLang="en-US" sz="2400" dirty="0"/>
          </a:p>
          <a:p>
            <a:endParaRPr lang="en-US" altLang="zh-CN" sz="2400" dirty="0"/>
          </a:p>
          <a:p>
            <a:endParaRPr lang="zh-CN" altLang="en-US" sz="2400" dirty="0"/>
          </a:p>
        </p:txBody>
      </p:sp>
      <p:sp>
        <p:nvSpPr>
          <p:cNvPr id="3" name="文本框 2"/>
          <p:cNvSpPr txBox="1"/>
          <p:nvPr/>
        </p:nvSpPr>
        <p:spPr>
          <a:xfrm>
            <a:off x="4101465" y="189865"/>
            <a:ext cx="44570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风口</a:t>
            </a:r>
            <a:r>
              <a:rPr lang="en-US" altLang="zh-CN" sz="2400" dirty="0">
                <a:solidFill>
                  <a:schemeClr val="bg1"/>
                </a:solidFill>
              </a:rPr>
              <a:t>“</a:t>
            </a:r>
            <a:r>
              <a:rPr lang="zh-CN" altLang="en-US" sz="2400" dirty="0">
                <a:solidFill>
                  <a:schemeClr val="bg1"/>
                </a:solidFill>
              </a:rPr>
              <a:t>寻宝</a:t>
            </a:r>
            <a:r>
              <a:rPr lang="en-US" altLang="zh-CN" sz="2400" dirty="0">
                <a:solidFill>
                  <a:schemeClr val="bg1"/>
                </a:solidFill>
              </a:rPr>
              <a:t>”——</a:t>
            </a:r>
            <a:r>
              <a:rPr lang="zh-CN" altLang="en-US" sz="2400" dirty="0">
                <a:solidFill>
                  <a:schemeClr val="bg1"/>
                </a:solidFill>
              </a:rPr>
              <a:t>年报掘金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855845" y="86275"/>
            <a:ext cx="4064000" cy="521970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2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rPr>
              <a:t>脱水策略</a:t>
            </a:r>
            <a:endParaRPr lang="zh-CN" altLang="en-US" sz="280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0795" y="714375"/>
            <a:ext cx="9884410" cy="542925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3090" y="802640"/>
            <a:ext cx="11099800" cy="531050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485735" y="163902"/>
            <a:ext cx="3424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第三个“国九条”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74015" y="164465"/>
            <a:ext cx="11600180" cy="602678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6515" y="160020"/>
            <a:ext cx="12342495" cy="645033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525770" y="189865"/>
            <a:ext cx="30327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经传好课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6735" y="860425"/>
            <a:ext cx="11184255" cy="511746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50595" y="1021715"/>
            <a:ext cx="10290810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400" dirty="0"/>
              <a:t>1</a:t>
            </a:r>
            <a:r>
              <a:rPr lang="zh-CN" altLang="en-US" sz="2400" dirty="0"/>
              <a:t>、控盘双突破（智能辅助线、</a:t>
            </a:r>
            <a:r>
              <a:rPr lang="en-US" altLang="zh-CN" sz="2400" dirty="0"/>
              <a:t>20</a:t>
            </a:r>
            <a:r>
              <a:rPr lang="zh-CN" altLang="en-US" sz="2400" dirty="0"/>
              <a:t>日、</a:t>
            </a:r>
            <a:r>
              <a:rPr lang="en-US" altLang="zh-CN" sz="2400" dirty="0"/>
              <a:t>10</a:t>
            </a:r>
            <a:r>
              <a:rPr lang="zh-CN" altLang="en-US" sz="2400" dirty="0"/>
              <a:t>日、</a:t>
            </a:r>
            <a:r>
              <a:rPr lang="en-US" altLang="zh-CN" sz="2400" dirty="0"/>
              <a:t>5</a:t>
            </a:r>
            <a:r>
              <a:rPr lang="zh-CN" altLang="en-US" sz="2400" dirty="0"/>
              <a:t>日均线），走向上的趋势</a:t>
            </a:r>
            <a:endParaRPr lang="en-US" altLang="zh-CN" sz="2400" dirty="0"/>
          </a:p>
          <a:p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400" dirty="0"/>
              <a:t>2</a:t>
            </a:r>
            <a:r>
              <a:rPr lang="zh-CN" altLang="en-US" sz="2400" dirty="0"/>
              <a:t>、主题猎手战法：结合热点、</a:t>
            </a:r>
            <a:r>
              <a:rPr lang="en-US" altLang="zh-CN" sz="2400" dirty="0"/>
              <a:t>L2</a:t>
            </a:r>
            <a:r>
              <a:rPr lang="zh-CN" altLang="en-US" sz="2400" dirty="0"/>
              <a:t>资金等指标</a:t>
            </a:r>
            <a:endParaRPr lang="zh-CN" altLang="en-US" sz="2400" dirty="0"/>
          </a:p>
          <a:p>
            <a:endParaRPr lang="zh-CN" altLang="en-US" sz="2400" dirty="0"/>
          </a:p>
          <a:p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当前的操作思路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001770" y="736600"/>
            <a:ext cx="5784850" cy="538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400" dirty="0"/>
          </a:p>
          <a:p>
            <a:r>
              <a:rPr lang="zh-CN" altLang="en-US" sz="2000" dirty="0">
                <a:solidFill>
                  <a:srgbClr val="FF0000"/>
                </a:solidFill>
              </a:rPr>
              <a:t>当你理解人心，你才理解市场。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你会发现：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大家很兴奋的时候，就是短线顶部附近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大家很绝望的时候，就离短期底部不远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大家都在喊风险的时候，其实风险不大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大家都在喊机会的时候，其实机会较少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行情从来不是</a:t>
            </a:r>
            <a:r>
              <a:rPr lang="en-US" altLang="zh-CN" sz="2000" dirty="0"/>
              <a:t> K </a:t>
            </a:r>
            <a:r>
              <a:rPr lang="zh-CN" altLang="en-US" sz="2000" dirty="0"/>
              <a:t>线里的秘密，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而是大众情绪的</a:t>
            </a:r>
            <a:r>
              <a:rPr lang="en-US" altLang="zh-CN" sz="2000" dirty="0"/>
              <a:t>“</a:t>
            </a:r>
            <a:r>
              <a:rPr lang="zh-CN" altLang="en-US" sz="2000" dirty="0"/>
              <a:t>平均值</a:t>
            </a:r>
            <a:r>
              <a:rPr lang="en-US" altLang="zh-CN" sz="2000" dirty="0"/>
              <a:t>”</a:t>
            </a:r>
            <a:r>
              <a:rPr lang="zh-CN" altLang="en-US" sz="2000" dirty="0"/>
              <a:t>。</a:t>
            </a:r>
            <a:endParaRPr lang="zh-CN" altLang="en-US" sz="2000" dirty="0"/>
          </a:p>
          <a:p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精辟投资格言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55955" y="911225"/>
            <a:ext cx="11066780" cy="51447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 dirty="0"/>
              <a:t>1</a:t>
            </a:r>
            <a:r>
              <a:rPr lang="zh-CN" altLang="en-US" sz="2000" dirty="0"/>
              <a:t>、智能电网：</a:t>
            </a:r>
            <a:endParaRPr lang="zh-CN" altLang="en-US" sz="2000" dirty="0"/>
          </a:p>
          <a:p>
            <a:r>
              <a:rPr lang="zh-CN" altLang="en-US" sz="2000" dirty="0"/>
              <a:t>据央视新闻等媒体</a:t>
            </a:r>
            <a:r>
              <a:rPr lang="en-US" altLang="zh-CN" sz="2000" dirty="0"/>
              <a:t>1</a:t>
            </a:r>
            <a:r>
              <a:rPr lang="zh-CN" altLang="en-US" sz="2000" dirty="0"/>
              <a:t>月</a:t>
            </a:r>
            <a:r>
              <a:rPr lang="en-US" altLang="zh-CN" sz="2000" dirty="0"/>
              <a:t>15</a:t>
            </a:r>
            <a:r>
              <a:rPr lang="zh-CN" altLang="en-US" sz="2000" dirty="0"/>
              <a:t>日消息，</a:t>
            </a:r>
            <a:r>
              <a:rPr lang="en-US" altLang="zh-CN" sz="2000" dirty="0"/>
              <a:t>“</a:t>
            </a:r>
            <a:r>
              <a:rPr lang="zh-CN" altLang="en-US" sz="2000" dirty="0"/>
              <a:t>十五五</a:t>
            </a:r>
            <a:r>
              <a:rPr lang="en-US" altLang="zh-CN" sz="2000" dirty="0"/>
              <a:t>”</a:t>
            </a:r>
            <a:r>
              <a:rPr lang="zh-CN" altLang="en-US" sz="2000" dirty="0"/>
              <a:t>期间，国家电网固定资产投资预计达到</a:t>
            </a:r>
            <a:r>
              <a:rPr lang="en-US" altLang="zh-CN" sz="2000" dirty="0"/>
              <a:t>4</a:t>
            </a:r>
            <a:r>
              <a:rPr lang="zh-CN" altLang="en-US" sz="2000" dirty="0"/>
              <a:t>万亿元，创下历史新高。这一数字较</a:t>
            </a:r>
            <a:r>
              <a:rPr lang="en-US" altLang="zh-CN" sz="2000" dirty="0"/>
              <a:t>“</a:t>
            </a:r>
            <a:r>
              <a:rPr lang="zh-CN" altLang="en-US" sz="2000" dirty="0"/>
              <a:t>十四五</a:t>
            </a:r>
            <a:r>
              <a:rPr lang="en-US" altLang="zh-CN" sz="2000" dirty="0"/>
              <a:t>”</a:t>
            </a:r>
            <a:r>
              <a:rPr lang="zh-CN" altLang="en-US" sz="2000" dirty="0"/>
              <a:t>投资增长</a:t>
            </a:r>
            <a:r>
              <a:rPr lang="en-US" altLang="zh-CN" sz="2000" dirty="0"/>
              <a:t>40%</a:t>
            </a:r>
            <a:r>
              <a:rPr lang="zh-CN" altLang="en-US" sz="2000" dirty="0"/>
              <a:t>，增幅也为近年新高。国家电网此前公布的数据显示，</a:t>
            </a:r>
            <a:r>
              <a:rPr lang="en-US" altLang="zh-CN" sz="2000" dirty="0"/>
              <a:t>“</a:t>
            </a:r>
            <a:r>
              <a:rPr lang="zh-CN" altLang="en-US" sz="2000" dirty="0"/>
              <a:t>十四五</a:t>
            </a:r>
            <a:r>
              <a:rPr lang="en-US" altLang="zh-CN" sz="2000" dirty="0"/>
              <a:t>”</a:t>
            </a:r>
            <a:r>
              <a:rPr lang="zh-CN" altLang="en-US" sz="2000" dirty="0"/>
              <a:t>期间，其固定资产投资预计完成</a:t>
            </a:r>
            <a:r>
              <a:rPr lang="en-US" altLang="zh-CN" sz="2000" dirty="0"/>
              <a:t>2.85</a:t>
            </a:r>
            <a:r>
              <a:rPr lang="zh-CN" altLang="en-US" sz="2000" dirty="0"/>
              <a:t>万亿元以上，较</a:t>
            </a:r>
            <a:r>
              <a:rPr lang="en-US" altLang="zh-CN" sz="2000" dirty="0"/>
              <a:t>“</a:t>
            </a:r>
            <a:r>
              <a:rPr lang="zh-CN" altLang="en-US" sz="2000" dirty="0"/>
              <a:t>十三五</a:t>
            </a:r>
            <a:r>
              <a:rPr lang="en-US" altLang="zh-CN" sz="2000" dirty="0"/>
              <a:t>”</a:t>
            </a:r>
            <a:r>
              <a:rPr lang="zh-CN" altLang="en-US" sz="2000" dirty="0"/>
              <a:t>增长约</a:t>
            </a:r>
            <a:r>
              <a:rPr lang="en-US" altLang="zh-CN" sz="2000" dirty="0"/>
              <a:t>18%</a:t>
            </a:r>
            <a:r>
              <a:rPr lang="zh-CN" altLang="en-US" sz="2000" dirty="0"/>
              <a:t>。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2</a:t>
            </a:r>
            <a:r>
              <a:rPr lang="zh-CN" altLang="en-US" sz="2000" dirty="0"/>
              <a:t>、半导体：</a:t>
            </a:r>
            <a:endParaRPr lang="zh-CN" altLang="en-US" sz="2000" dirty="0"/>
          </a:p>
          <a:p>
            <a:r>
              <a:rPr lang="zh-CN" altLang="en-US" sz="2000" dirty="0"/>
              <a:t>周四下午，全球最大的芯片代工制造商台积电公司公布第四季度财报。财报显示，在人工智能芯片强劲需求的推动下，台积电第四季度利润增长了</a:t>
            </a:r>
            <a:r>
              <a:rPr lang="en-US" altLang="zh-CN" sz="2000" dirty="0"/>
              <a:t>35%</a:t>
            </a:r>
            <a:r>
              <a:rPr lang="zh-CN" altLang="en-US" sz="2000" dirty="0"/>
              <a:t>，超出预期并创下新高，并且这是台积电连续第八个季度实现利润同比增长。在财报会上，台积电高管表示，未来三年资本支出将显著增加，预计</a:t>
            </a:r>
            <a:r>
              <a:rPr lang="en-US" altLang="zh-CN" sz="2000" dirty="0"/>
              <a:t>2026</a:t>
            </a:r>
            <a:r>
              <a:rPr lang="zh-CN" altLang="en-US" sz="2000" dirty="0"/>
              <a:t>年资本支出</a:t>
            </a:r>
            <a:r>
              <a:rPr lang="en-US" altLang="zh-CN" sz="2000" dirty="0"/>
              <a:t>520</a:t>
            </a:r>
            <a:r>
              <a:rPr lang="zh-CN" altLang="en-US" sz="2000" dirty="0"/>
              <a:t>亿美元至</a:t>
            </a:r>
            <a:r>
              <a:rPr lang="en-US" altLang="zh-CN" sz="2000" dirty="0"/>
              <a:t>560</a:t>
            </a:r>
            <a:r>
              <a:rPr lang="zh-CN" altLang="en-US" sz="2000" dirty="0"/>
              <a:t>亿美元。台积电</a:t>
            </a:r>
            <a:r>
              <a:rPr lang="en-US" altLang="zh-CN" sz="2000" dirty="0"/>
              <a:t>2025</a:t>
            </a:r>
            <a:r>
              <a:rPr lang="zh-CN" altLang="en-US" sz="2000" dirty="0"/>
              <a:t>年资本支出总计</a:t>
            </a:r>
            <a:r>
              <a:rPr lang="en-US" altLang="zh-CN" sz="2000" dirty="0"/>
              <a:t>409</a:t>
            </a:r>
            <a:r>
              <a:rPr lang="zh-CN" altLang="en-US" sz="2000" dirty="0"/>
              <a:t>亿美元。</a:t>
            </a:r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今日热门消息解读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27760" y="974725"/>
            <a:ext cx="10701655" cy="46361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 dirty="0"/>
              <a:t>3</a:t>
            </a:r>
            <a:r>
              <a:rPr lang="zh-CN" altLang="en-US" sz="2000" dirty="0"/>
              <a:t>、有色：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1</a:t>
            </a:r>
            <a:r>
              <a:rPr lang="zh-CN" altLang="en-US" sz="2000" dirty="0"/>
              <a:t>月</a:t>
            </a:r>
            <a:r>
              <a:rPr lang="en-US" altLang="zh-CN" sz="2000" dirty="0"/>
              <a:t>15</a:t>
            </a:r>
            <a:r>
              <a:rPr lang="zh-CN" altLang="en-US" sz="2000" dirty="0"/>
              <a:t>日，沪锡、沪锌、沪镍、沪银等集体创出近期新高。银河证券指出，全球冲突加剧支撑铜、钨、钼、钴、稀土磁材等关键战略有色金属价格上涨的逻辑有望延续。此外，美国劳动力市场动能已显著衰退，这或将提升市场当前对美联储</a:t>
            </a:r>
            <a:r>
              <a:rPr lang="en-US" altLang="zh-CN" sz="2000" dirty="0"/>
              <a:t>2026</a:t>
            </a:r>
            <a:r>
              <a:rPr lang="zh-CN" altLang="en-US" sz="2000" dirty="0"/>
              <a:t>年降息</a:t>
            </a:r>
            <a:r>
              <a:rPr lang="en-US" altLang="zh-CN" sz="2000" dirty="0"/>
              <a:t>2</a:t>
            </a:r>
            <a:r>
              <a:rPr lang="zh-CN" altLang="en-US" sz="2000" dirty="0"/>
              <a:t>次的预期。</a:t>
            </a:r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今日热门消息解读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34745" y="960755"/>
            <a:ext cx="10610215" cy="3655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sz="2000" dirty="0"/>
              <a:t>仓位：五成</a:t>
            </a:r>
            <a:r>
              <a:rPr lang="en-US" altLang="zh-CN" sz="2000" dirty="0"/>
              <a:t>——</a:t>
            </a:r>
            <a:r>
              <a:rPr lang="zh-CN" altLang="en-US" sz="2000" dirty="0"/>
              <a:t>七成</a:t>
            </a:r>
            <a:endParaRPr lang="zh-CN" sz="2000" dirty="0"/>
          </a:p>
          <a:p>
            <a:endParaRPr lang="zh-CN" altLang="en-US" sz="2000" dirty="0"/>
          </a:p>
          <a:p>
            <a:r>
              <a:rPr lang="zh-CN" altLang="en-US" sz="2000" dirty="0"/>
              <a:t>策略：两个中线个股，两个短线个股</a:t>
            </a:r>
            <a:endParaRPr lang="zh-CN" altLang="en-US" sz="2000" dirty="0"/>
          </a:p>
          <a:p>
            <a:r>
              <a:rPr lang="zh-CN" altLang="en-US" sz="2000" dirty="0"/>
              <a:t> </a:t>
            </a:r>
            <a:r>
              <a:rPr lang="en-US" altLang="zh-CN" sz="2000" dirty="0"/>
              <a:t>            </a:t>
            </a:r>
            <a:endParaRPr lang="en-US" altLang="zh-CN" sz="2000" dirty="0"/>
          </a:p>
          <a:p>
            <a:r>
              <a:rPr lang="en-US" altLang="zh-CN" sz="2000" dirty="0"/>
              <a:t>             </a:t>
            </a:r>
            <a:r>
              <a:rPr lang="zh-CN" altLang="en-US" sz="2000" dirty="0"/>
              <a:t>或者，三个中线、吃波段收益，一个短线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             </a:t>
            </a:r>
            <a:r>
              <a:rPr lang="zh-CN" altLang="en-US" sz="2000" dirty="0"/>
              <a:t>剩余资金灵活做</a:t>
            </a:r>
            <a:r>
              <a:rPr lang="en-US" altLang="zh-CN" sz="2000" dirty="0"/>
              <a:t>T</a:t>
            </a:r>
            <a:endParaRPr lang="zh-CN" altLang="en-US" sz="2000" dirty="0"/>
          </a:p>
          <a:p>
            <a:endParaRPr lang="zh-CN" altLang="en-US" sz="2400" dirty="0"/>
          </a:p>
          <a:p>
            <a:r>
              <a:rPr lang="zh-CN" altLang="en-US" sz="2400" dirty="0"/>
              <a:t>持续拉升连板股、极致抱团趋势股、低吸高活跃强势股、</a:t>
            </a:r>
            <a:endParaRPr lang="zh-CN" altLang="en-US" sz="2400" dirty="0"/>
          </a:p>
          <a:p>
            <a:endParaRPr lang="zh-CN" altLang="en-US" sz="2400" dirty="0"/>
          </a:p>
          <a:p>
            <a:r>
              <a:rPr lang="zh-CN" altLang="en-US" sz="2400" dirty="0"/>
              <a:t>潜伏利好消息政策个股、耐心持有优质个股、平铺首板个股</a:t>
            </a:r>
            <a:endParaRPr lang="zh-CN" altLang="en-US" sz="2400" dirty="0"/>
          </a:p>
          <a:p>
            <a:endParaRPr lang="zh-CN" altLang="en-US" sz="2400" dirty="0"/>
          </a:p>
          <a:p>
            <a:endParaRPr lang="zh-CN" altLang="en-US" sz="2400" dirty="0"/>
          </a:p>
          <a:p>
            <a:endParaRPr lang="en-US" altLang="zh-CN" sz="2400" dirty="0"/>
          </a:p>
          <a:p>
            <a:endParaRPr lang="zh-CN" altLang="en-US" sz="24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操作策略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54710" y="1033780"/>
            <a:ext cx="10536555" cy="43732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zh-CN" sz="2000" dirty="0"/>
          </a:p>
          <a:p>
            <a:r>
              <a:rPr lang="en-US" altLang="zh-CN" sz="2000" dirty="0"/>
              <a:t>1</a:t>
            </a:r>
            <a:r>
              <a:rPr lang="zh-CN" altLang="en-US" sz="2000" dirty="0"/>
              <a:t>、周一</a:t>
            </a:r>
            <a:r>
              <a:rPr lang="zh-CN" altLang="en-US" sz="2000" dirty="0">
                <a:solidFill>
                  <a:srgbClr val="FF0000"/>
                </a:solidFill>
              </a:rPr>
              <a:t>最强风口</a:t>
            </a:r>
            <a:r>
              <a:rPr lang="zh-CN" altLang="en-US" sz="2000" dirty="0"/>
              <a:t>：选择当日涨停板个股最多的板块，当日最强的风口</a:t>
            </a:r>
            <a:endParaRPr lang="zh-CN" altLang="en-US" sz="2000" dirty="0"/>
          </a:p>
          <a:p>
            <a:r>
              <a:rPr lang="en-US" altLang="zh-CN" sz="2000" dirty="0"/>
              <a:t>2</a:t>
            </a:r>
            <a:r>
              <a:rPr lang="zh-CN" altLang="en-US" sz="2000" dirty="0"/>
              <a:t>、周二</a:t>
            </a:r>
            <a:r>
              <a:rPr lang="zh-CN" altLang="en-US" sz="2000" dirty="0">
                <a:solidFill>
                  <a:srgbClr val="FF0000"/>
                </a:solidFill>
              </a:rPr>
              <a:t>主题风口</a:t>
            </a:r>
            <a:r>
              <a:rPr lang="zh-CN" altLang="en-US" sz="2000" dirty="0"/>
              <a:t>：选择当日主题猎手最强的主题，挖掘最强的两个股票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3</a:t>
            </a:r>
            <a:r>
              <a:rPr lang="zh-CN" altLang="en-US" sz="2000" dirty="0"/>
              <a:t>、周三</a:t>
            </a:r>
            <a:r>
              <a:rPr lang="zh-CN" altLang="en-US" sz="2000" dirty="0">
                <a:solidFill>
                  <a:srgbClr val="FF0000"/>
                </a:solidFill>
              </a:rPr>
              <a:t>资金风口</a:t>
            </a:r>
            <a:r>
              <a:rPr lang="zh-CN" altLang="en-US" sz="2000" dirty="0"/>
              <a:t>：选择当日行业板块，主力净买额第一名或第二名的板块</a:t>
            </a:r>
            <a:endParaRPr lang="zh-CN" altLang="en-US" sz="2000" dirty="0"/>
          </a:p>
          <a:p>
            <a:r>
              <a:rPr lang="en-US" altLang="zh-CN" sz="2000" dirty="0"/>
              <a:t>4</a:t>
            </a:r>
            <a:r>
              <a:rPr lang="zh-CN" altLang="en-US" sz="2000" dirty="0"/>
              <a:t>、周四</a:t>
            </a:r>
            <a:r>
              <a:rPr lang="zh-CN" altLang="en-US" sz="2000" dirty="0">
                <a:solidFill>
                  <a:srgbClr val="FF0000"/>
                </a:solidFill>
              </a:rPr>
              <a:t>逻辑风口</a:t>
            </a:r>
            <a:r>
              <a:rPr lang="zh-CN" altLang="en-US" sz="2000" dirty="0"/>
              <a:t>：结合当日或近几日逻辑逐渐发酵的风口，博弈周末发酵</a:t>
            </a:r>
            <a:endParaRPr lang="zh-CN" altLang="en-US" sz="2000" dirty="0"/>
          </a:p>
          <a:p>
            <a:r>
              <a:rPr lang="zh-CN" altLang="en-US" sz="2000" dirty="0"/>
              <a:t>四个不同维度的逻辑，每天筛选出强风口、强个股，为投资保驾护航，助力</a:t>
            </a:r>
            <a:r>
              <a:rPr lang="zh-CN" altLang="en-US" sz="2000" dirty="0">
                <a:solidFill>
                  <a:srgbClr val="FF0000"/>
                </a:solidFill>
              </a:rPr>
              <a:t>账户长虹</a:t>
            </a:r>
            <a:endParaRPr lang="zh-CN" altLang="en-US" sz="2000" dirty="0">
              <a:solidFill>
                <a:srgbClr val="FF0000"/>
              </a:solidFill>
            </a:endParaRPr>
          </a:p>
          <a:p>
            <a:endParaRPr lang="zh-CN" altLang="en-US" sz="2000" dirty="0">
              <a:solidFill>
                <a:srgbClr val="FF0000"/>
              </a:solidFill>
            </a:endParaRPr>
          </a:p>
          <a:p>
            <a:r>
              <a:rPr lang="zh-CN" altLang="en-US" dirty="0"/>
              <a:t>用户收益案例：以上为特定客户、特定时间区间的历史业绩，个别情况不代表普遍现象，个股历史涨幅不预示其未来表现，过往收益亦不代表未来收益承诺。市场有风险，投资需谨慎！</a:t>
            </a:r>
            <a:endParaRPr lang="zh-CN" altLang="en-US" dirty="0"/>
          </a:p>
          <a:p>
            <a:endParaRPr lang="en-US" altLang="zh-CN" dirty="0"/>
          </a:p>
          <a:p>
            <a:r>
              <a:rPr lang="zh-CN" altLang="en-US" dirty="0"/>
              <a:t>个股案例涨幅回访：以上为特定条件、特定时间区间下的部分案例展示，不代表普遍现象，个股历史涨幅不预示其未来表现，过往收益亦不代表未来收益承诺。市场有风险，投资需谨慎！</a:t>
            </a:r>
            <a:endParaRPr lang="zh-CN" altLang="en-US" dirty="0"/>
          </a:p>
          <a:p>
            <a:endParaRPr lang="zh-CN" altLang="en-US" dirty="0"/>
          </a:p>
          <a:p>
            <a:endParaRPr lang="zh-CN" altLang="en-US" sz="2400" dirty="0"/>
          </a:p>
          <a:p>
            <a:endParaRPr lang="en-US" altLang="zh-CN" sz="2400" dirty="0"/>
          </a:p>
          <a:p>
            <a:endParaRPr lang="zh-CN" altLang="en-US" sz="2400" dirty="0"/>
          </a:p>
        </p:txBody>
      </p:sp>
      <p:sp>
        <p:nvSpPr>
          <p:cNvPr id="3" name="文本框 2"/>
          <p:cNvSpPr txBox="1"/>
          <p:nvPr/>
        </p:nvSpPr>
        <p:spPr>
          <a:xfrm>
            <a:off x="4101465" y="189865"/>
            <a:ext cx="44570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风口狙击</a:t>
            </a:r>
            <a:r>
              <a:rPr lang="en-US" altLang="zh-CN" sz="2400" dirty="0">
                <a:solidFill>
                  <a:schemeClr val="bg1"/>
                </a:solidFill>
              </a:rPr>
              <a:t>——</a:t>
            </a:r>
            <a:r>
              <a:rPr lang="zh-CN" altLang="en-US" sz="2400" dirty="0">
                <a:solidFill>
                  <a:schemeClr val="bg1"/>
                </a:solidFill>
              </a:rPr>
              <a:t>为投资保驾护航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风口狙击</a:t>
            </a:r>
            <a:endParaRPr lang="en-US" altLang="zh-CN" sz="2400" dirty="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13180" y="906780"/>
            <a:ext cx="10055860" cy="526034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875915" y="0"/>
            <a:ext cx="644017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00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风口狙击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75" y="737870"/>
            <a:ext cx="9620250" cy="538162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0168,&quot;width&quot;:18489}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520,&quot;width&quot;:2400}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1.xml><?xml version="1.0" encoding="utf-8"?>
<p:tagLst xmlns:p="http://schemas.openxmlformats.org/presentationml/2006/main">
  <p:tag name="COMMONDATA" val="eyJoZGlkIjoiOTAzOTQ3MTIxNjU3MzE4MjhmYTQyMTMwMmMzMTJiOWQifQ=="/>
  <p:tag name="commondata" val="eyJoZGlkIjoiNjMzMjYwMjkzODUxNmM2MmM0YjA0NGU5OGU1OGIwOGMifQ==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1338</Words>
  <Application>WPS 演示</Application>
  <PresentationFormat>宽屏</PresentationFormat>
  <Paragraphs>123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37" baseType="lpstr">
      <vt:lpstr>Arial</vt:lpstr>
      <vt:lpstr>宋体</vt:lpstr>
      <vt:lpstr>Wingdings</vt:lpstr>
      <vt:lpstr>思源黑体 CN Medium</vt:lpstr>
      <vt:lpstr>黑体</vt:lpstr>
      <vt:lpstr>思源黑体 CN Heavy</vt:lpstr>
      <vt:lpstr>思源黑体 CN Bold</vt:lpstr>
      <vt:lpstr>微软雅黑</vt:lpstr>
      <vt:lpstr>思源黑体 CN Normal</vt:lpstr>
      <vt:lpstr>Calibri</vt:lpstr>
      <vt:lpstr>Arial Unicode MS</vt:lpstr>
      <vt:lpstr>等线</vt:lpstr>
      <vt:lpstr>思源黑体 CN Bold</vt:lpstr>
      <vt:lpstr>思源黑体 CN Heavy</vt:lpstr>
      <vt:lpstr>思源黑体 CN Medium</vt:lpstr>
      <vt:lpstr>思源黑体 CN Normal</vt:lpstr>
      <vt:lpstr>方正宝黑体 简 Medium</vt:lpstr>
      <vt:lpstr>文道潮黑体</vt:lpstr>
      <vt:lpstr>方正大黑体_GBK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A陈小渊</cp:lastModifiedBy>
  <cp:revision>377</cp:revision>
  <dcterms:created xsi:type="dcterms:W3CDTF">2024-06-11T06:30:00Z</dcterms:created>
  <dcterms:modified xsi:type="dcterms:W3CDTF">2026-01-16T00:57:45Z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C7704E933E1A4A679033E90DEAB49B71_12</vt:lpwstr>
  </property>
  <property fmtid="{D5CDD505-2E9C-101B-9397-08002B2CF9AE}" pid="3" name="KSOProductBuildVer">
    <vt:lpwstr>2052-12.1.0.24034</vt:lpwstr>
  </property>
</Properties>
</file>