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7" r:id="rId6"/>
    <p:sldId id="4451" r:id="rId7"/>
    <p:sldId id="4391" r:id="rId8"/>
    <p:sldId id="4440" r:id="rId9"/>
    <p:sldId id="4442" r:id="rId10"/>
    <p:sldId id="4444" r:id="rId11"/>
    <p:sldId id="4452" r:id="rId12"/>
    <p:sldId id="1341" r:id="rId13"/>
    <p:sldId id="4455" r:id="rId14"/>
    <p:sldId id="4269" r:id="rId15"/>
    <p:sldId id="4278" r:id="rId16"/>
    <p:sldId id="4272" r:id="rId17"/>
    <p:sldId id="4270" r:id="rId18"/>
    <p:sldId id="444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维持慢牛趋势</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37870"/>
            <a:ext cx="9620250" cy="538162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0" y="1137920"/>
            <a:ext cx="10309860" cy="4269105"/>
          </a:xfrm>
          <a:prstGeom prst="rect">
            <a:avLst/>
          </a:prstGeom>
          <a:noFill/>
        </p:spPr>
        <p:txBody>
          <a:bodyPr wrap="square" rtlCol="0">
            <a:noAutofit/>
          </a:bodyPr>
          <a:lstStyle/>
          <a:p>
            <a:r>
              <a:rPr lang="zh-CN" altLang="en-US" sz="2000" dirty="0"/>
              <a:t>《</a:t>
            </a:r>
            <a:r>
              <a:rPr lang="en-US" altLang="zh-CN" sz="2000" dirty="0"/>
              <a:t>2025</a:t>
            </a:r>
            <a:r>
              <a:rPr lang="zh-CN" altLang="en-US" sz="2000" dirty="0"/>
              <a:t>年年报风口</a:t>
            </a:r>
            <a:r>
              <a:rPr lang="en-US" altLang="zh-CN" sz="2000" dirty="0"/>
              <a:t>“</a:t>
            </a:r>
            <a:r>
              <a:rPr lang="zh-CN" altLang="en-US" sz="2000" dirty="0"/>
              <a:t>寻宝</a:t>
            </a:r>
            <a:r>
              <a:rPr lang="en-US" altLang="zh-CN" sz="2000" dirty="0"/>
              <a:t>”</a:t>
            </a:r>
            <a:r>
              <a:rPr lang="zh-CN" altLang="en-US" sz="2000" dirty="0"/>
              <a:t>》</a:t>
            </a:r>
            <a:endParaRPr lang="zh-CN" altLang="en-US" sz="2000" dirty="0"/>
          </a:p>
          <a:p>
            <a:endParaRPr lang="en-US" altLang="zh-CN" sz="2000" dirty="0"/>
          </a:p>
          <a:p>
            <a:r>
              <a:rPr lang="zh-CN" altLang="en-US" sz="2000" dirty="0"/>
              <a:t>上架时间：</a:t>
            </a:r>
            <a:r>
              <a:rPr lang="en-US" altLang="zh-CN" sz="2000" dirty="0"/>
              <a:t>1</a:t>
            </a:r>
            <a:r>
              <a:rPr lang="zh-CN" altLang="en-US" sz="2000" dirty="0"/>
              <a:t>月</a:t>
            </a:r>
            <a:r>
              <a:rPr lang="en-US" altLang="zh-CN" sz="2000" dirty="0"/>
              <a:t>28</a:t>
            </a:r>
            <a:r>
              <a:rPr lang="zh-CN" altLang="en-US" sz="2000" dirty="0"/>
              <a:t>日</a:t>
            </a:r>
            <a:endParaRPr lang="zh-CN" altLang="en-US" sz="2000" dirty="0"/>
          </a:p>
          <a:p>
            <a:endParaRPr lang="en-US" altLang="zh-CN" sz="2000" dirty="0"/>
          </a:p>
          <a:p>
            <a:r>
              <a:rPr lang="zh-CN" altLang="en-US" sz="2000" dirty="0"/>
              <a:t>精选八家</a:t>
            </a:r>
            <a:r>
              <a:rPr lang="en-US" altLang="zh-CN" sz="2000" dirty="0"/>
              <a:t>2025</a:t>
            </a:r>
            <a:r>
              <a:rPr lang="zh-CN" altLang="en-US" sz="2000" dirty="0"/>
              <a:t>年年报预告超预期、优质的公司，未来充满潜力的公司</a:t>
            </a:r>
            <a:endParaRPr lang="zh-CN" altLang="en-US" sz="2000" dirty="0"/>
          </a:p>
          <a:p>
            <a:endParaRPr lang="zh-CN" altLang="en-US" sz="2000" dirty="0"/>
          </a:p>
          <a:p>
            <a:r>
              <a:rPr lang="zh-CN" altLang="en-US" sz="2000" dirty="0"/>
              <a:t>凡是</a:t>
            </a:r>
            <a:r>
              <a:rPr lang="en-US" altLang="zh-CN" sz="2000" dirty="0"/>
              <a:t>1</a:t>
            </a:r>
            <a:r>
              <a:rPr lang="zh-CN" altLang="en-US" sz="2000" dirty="0"/>
              <a:t>月份购买风口狙击栏目，一个月、一个季度以上的都赠送这份报告</a:t>
            </a:r>
            <a:endParaRPr lang="zh-CN" altLang="en-US" sz="2000"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寻宝</a:t>
            </a:r>
            <a:r>
              <a:rPr lang="en-US" altLang="zh-CN" sz="2400" dirty="0">
                <a:solidFill>
                  <a:schemeClr val="bg1"/>
                </a:solidFill>
              </a:rPr>
              <a:t>”——</a:t>
            </a:r>
            <a:r>
              <a:rPr lang="zh-CN" altLang="en-US" sz="2400" dirty="0">
                <a:solidFill>
                  <a:schemeClr val="bg1"/>
                </a:solidFill>
              </a:rPr>
              <a:t>年报掘金</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1280795" y="714375"/>
            <a:ext cx="9884410" cy="5429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当前思路</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171825" y="899795"/>
            <a:ext cx="5848350" cy="49555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、机器人：</a:t>
            </a:r>
            <a:endParaRPr lang="zh-CN" altLang="en-US" sz="2000" dirty="0"/>
          </a:p>
          <a:p>
            <a:r>
              <a:rPr lang="zh-CN" altLang="en-US" sz="2000" dirty="0"/>
              <a:t>据中国轻工业联合会消息，全国机器人标准化技术委员会商业社区服务机器人工作组日前正式成立，标志着我国在商业社区服务机器人领域的标准化工作进入协同发力、规范发展的新阶段。工作组组长、中国轻工业联合会秘书长郭永新介绍，工作组将秉持</a:t>
            </a:r>
            <a:r>
              <a:rPr lang="en-US" altLang="zh-CN" sz="2000" dirty="0"/>
              <a:t>“</a:t>
            </a:r>
            <a:r>
              <a:rPr lang="zh-CN" altLang="en-US" sz="2000" dirty="0"/>
              <a:t>立足产业、服务应用、前瞻布局、务实推进</a:t>
            </a:r>
            <a:r>
              <a:rPr lang="en-US" altLang="zh-CN" sz="2000" dirty="0"/>
              <a:t>”</a:t>
            </a:r>
            <a:r>
              <a:rPr lang="zh-CN" altLang="en-US" sz="2000" dirty="0"/>
              <a:t>的原则，计划于</a:t>
            </a:r>
            <a:r>
              <a:rPr lang="en-US" altLang="zh-CN" sz="2000" dirty="0"/>
              <a:t>2026</a:t>
            </a:r>
            <a:r>
              <a:rPr lang="zh-CN" altLang="en-US" sz="2000" dirty="0"/>
              <a:t>年内完成《服务机器人社区服务适老化设计指南》等一批国家标准申报制定工作。</a:t>
            </a:r>
            <a:endParaRPr lang="zh-CN" altLang="en-US" sz="2000" dirty="0"/>
          </a:p>
          <a:p>
            <a:endParaRPr lang="zh-CN" altLang="en-US" sz="2000" dirty="0"/>
          </a:p>
          <a:p>
            <a:r>
              <a:rPr lang="en-US" altLang="zh-CN" sz="2000" dirty="0"/>
              <a:t>2</a:t>
            </a:r>
            <a:r>
              <a:rPr lang="zh-CN" altLang="en-US" sz="2000" dirty="0"/>
              <a:t>、半导体：</a:t>
            </a:r>
            <a:endParaRPr lang="zh-CN" altLang="en-US" sz="2000" dirty="0"/>
          </a:p>
          <a:p>
            <a:r>
              <a:rPr lang="zh-CN" altLang="en-US" sz="2000" dirty="0"/>
              <a:t>中核集团</a:t>
            </a:r>
            <a:r>
              <a:rPr lang="en-US" altLang="zh-CN" sz="2000" dirty="0"/>
              <a:t>1</a:t>
            </a:r>
            <a:r>
              <a:rPr lang="zh-CN" altLang="en-US" sz="2000" dirty="0"/>
              <a:t>月</a:t>
            </a:r>
            <a:r>
              <a:rPr lang="en-US" altLang="zh-CN" sz="2000" dirty="0"/>
              <a:t>17</a:t>
            </a:r>
            <a:r>
              <a:rPr lang="zh-CN" altLang="en-US" sz="2000" dirty="0"/>
              <a:t>日透露，由中核集团中国原子能科学研究院自主研制的我国首台串列型高能氢离子注入机（</a:t>
            </a:r>
            <a:r>
              <a:rPr lang="en-US" altLang="zh-CN" sz="2000" dirty="0"/>
              <a:t>POWER-750H</a:t>
            </a:r>
            <a:r>
              <a:rPr lang="zh-CN" altLang="en-US" sz="2000" dirty="0"/>
              <a:t>）近日成功出束，核心指标达到国际先进水平。这标志着我国已全面掌握串列型高能氢离子注入机的全链路研发技术，攻克了功率半导体制造链关键环节，为推动高端制造装备自主可控、保障产业链安全奠定坚实基础。</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、商业航天：</a:t>
            </a:r>
            <a:endParaRPr lang="zh-CN" altLang="en-US" sz="2000" dirty="0"/>
          </a:p>
          <a:p>
            <a:endParaRPr lang="zh-CN" altLang="en-US" sz="2000" dirty="0"/>
          </a:p>
          <a:p>
            <a:r>
              <a:rPr lang="zh-CN" altLang="en-US" sz="2000" dirty="0"/>
              <a:t>北京穿越者载人航天科技有限公司自主研制的穿越者壹号（</a:t>
            </a:r>
            <a:r>
              <a:rPr lang="en-US" altLang="zh-CN" sz="2000" dirty="0"/>
              <a:t>CYZ1</a:t>
            </a:r>
            <a:r>
              <a:rPr lang="zh-CN" altLang="en-US" sz="2000" dirty="0"/>
              <a:t>）载人飞船试验舱，</a:t>
            </a:r>
            <a:r>
              <a:rPr lang="en-US" altLang="zh-CN" sz="2000" dirty="0"/>
              <a:t>1</a:t>
            </a:r>
            <a:r>
              <a:rPr lang="zh-CN" altLang="en-US" sz="2000" dirty="0"/>
              <a:t>月</a:t>
            </a:r>
            <a:r>
              <a:rPr lang="en-US" altLang="zh-CN" sz="2000" dirty="0"/>
              <a:t>18</a:t>
            </a:r>
            <a:r>
              <a:rPr lang="zh-CN" altLang="en-US" sz="2000" dirty="0"/>
              <a:t>日完成着陆缓冲系统的综合验证试验。穿越者称，本次试验各项指标均达到预期目标，其中关键指标超出预期。这是我国商业航天领域首个载人飞船全尺寸试验舱着陆缓冲关键技术验证项目，此次成功标志着穿越者已成为全球第三家研发并验证了载人飞船着陆缓冲技术的商业航天企业。</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313180" y="906780"/>
            <a:ext cx="10055860" cy="526034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1417</Words>
  <Application>WPS 演示</Application>
  <PresentationFormat>宽屏</PresentationFormat>
  <Paragraphs>123</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380</cp:revision>
  <dcterms:created xsi:type="dcterms:W3CDTF">2024-06-11T06:30:00Z</dcterms:created>
  <dcterms:modified xsi:type="dcterms:W3CDTF">2026-01-19T00:32:25Z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2052-12.1.0.24657</vt:lpwstr>
  </property>
</Properties>
</file>