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6" r:id="rId11"/>
    <p:sldId id="4452" r:id="rId12"/>
    <p:sldId id="1341" r:id="rId13"/>
    <p:sldId id="4455" r:id="rId14"/>
    <p:sldId id="4269" r:id="rId15"/>
    <p:sldId id="4278" r:id="rId16"/>
    <p:sldId id="4272" r:id="rId17"/>
    <p:sldId id="4270" r:id="rId18"/>
    <p:sldId id="444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37870"/>
            <a:ext cx="9620250" cy="5381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0" y="1137920"/>
            <a:ext cx="10309860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年年报风口</a:t>
            </a:r>
            <a:r>
              <a:rPr lang="en-US" altLang="zh-CN" sz="2000" dirty="0"/>
              <a:t>“</a:t>
            </a:r>
            <a:r>
              <a:rPr lang="zh-CN" altLang="en-US" sz="2000" dirty="0"/>
              <a:t>寻宝</a:t>
            </a:r>
            <a:r>
              <a:rPr lang="en-US" altLang="zh-CN" sz="2000" dirty="0"/>
              <a:t>”</a:t>
            </a:r>
            <a:r>
              <a:rPr lang="zh-CN" altLang="en-US" sz="2000" dirty="0"/>
              <a:t>》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上架时间：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精选八家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年年报预告超预期、优质的公司，未来充满潜力的公司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凡是</a:t>
            </a:r>
            <a:r>
              <a:rPr lang="en-US" altLang="zh-CN" sz="2000" dirty="0"/>
              <a:t>1</a:t>
            </a:r>
            <a:r>
              <a:rPr lang="zh-CN" altLang="en-US" sz="2000" dirty="0"/>
              <a:t>月份购买风口狙击栏目，一个月、一个季度以上的都赠送这份报告</a:t>
            </a:r>
            <a:endParaRPr lang="zh-CN" altLang="en-US" sz="2000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</a:rPr>
              <a:t>寻宝</a:t>
            </a:r>
            <a:r>
              <a:rPr lang="en-US" altLang="zh-CN" sz="2400" dirty="0">
                <a:solidFill>
                  <a:schemeClr val="bg1"/>
                </a:solidFill>
              </a:rPr>
              <a:t>”——</a:t>
            </a:r>
            <a:r>
              <a:rPr lang="zh-CN" altLang="en-US" sz="2400" dirty="0">
                <a:solidFill>
                  <a:schemeClr val="bg1"/>
                </a:solidFill>
              </a:rPr>
              <a:t>年报掘金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714375"/>
            <a:ext cx="988441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应用：</a:t>
            </a:r>
            <a:endParaRPr lang="zh-CN" altLang="en-US" sz="2000" dirty="0"/>
          </a:p>
          <a:p>
            <a:r>
              <a:rPr lang="zh-CN" altLang="en-US" sz="2000" dirty="0"/>
              <a:t>近期</a:t>
            </a:r>
            <a:r>
              <a:rPr lang="en-US" altLang="zh-CN" sz="2000" dirty="0"/>
              <a:t>AI</a:t>
            </a:r>
            <a:r>
              <a:rPr lang="zh-CN" altLang="en-US" sz="2000" dirty="0"/>
              <a:t>产业消息催化不断。</a:t>
            </a:r>
            <a:r>
              <a:rPr lang="en-US" altLang="zh-CN" sz="2000" dirty="0"/>
              <a:t>DeepSeek-OCR2</a:t>
            </a:r>
            <a:r>
              <a:rPr lang="zh-CN" altLang="en-US" sz="2000" dirty="0"/>
              <a:t>模型、月之暗面</a:t>
            </a:r>
            <a:r>
              <a:rPr lang="en-US" altLang="zh-CN" sz="2000" dirty="0"/>
              <a:t>Kimi K2.5</a:t>
            </a:r>
            <a:r>
              <a:rPr lang="zh-CN" altLang="en-US" sz="2000" dirty="0"/>
              <a:t>大模型先后发布，在这之前的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26</a:t>
            </a:r>
            <a:r>
              <a:rPr lang="zh-CN" altLang="en-US" sz="2000" dirty="0"/>
              <a:t>日深夜，阿里千问旗舰推理模型</a:t>
            </a:r>
            <a:r>
              <a:rPr lang="en-US" altLang="zh-CN" sz="2000" dirty="0"/>
              <a:t>Qwen3-Max-Thinking</a:t>
            </a:r>
            <a:r>
              <a:rPr lang="zh-CN" altLang="en-US" sz="2000" dirty="0"/>
              <a:t>正式发布，而在一周前，百度发布并上线原生全模态大模型文心</a:t>
            </a:r>
            <a:r>
              <a:rPr lang="en-US" altLang="zh-CN" sz="2000" dirty="0"/>
              <a:t>5.0</a:t>
            </a:r>
            <a:r>
              <a:rPr lang="zh-CN" altLang="en-US" sz="2000" dirty="0"/>
              <a:t>正式版，海外方面，</a:t>
            </a:r>
            <a:r>
              <a:rPr lang="en-US" altLang="zh-CN" sz="2000" dirty="0"/>
              <a:t>AI</a:t>
            </a:r>
            <a:r>
              <a:rPr lang="zh-CN" altLang="en-US" sz="2000" dirty="0"/>
              <a:t>智能体</a:t>
            </a:r>
            <a:r>
              <a:rPr lang="en-US" altLang="zh-CN" sz="2000" dirty="0"/>
              <a:t>Clawdbot</a:t>
            </a:r>
            <a:r>
              <a:rPr lang="zh-CN" altLang="en-US" sz="2000" dirty="0"/>
              <a:t>全网爆火，被部分观点视为</a:t>
            </a:r>
            <a:r>
              <a:rPr lang="en-US" altLang="zh-CN" sz="2000" dirty="0"/>
              <a:t>2026</a:t>
            </a:r>
            <a:r>
              <a:rPr lang="zh-CN" altLang="en-US" sz="2000" dirty="0"/>
              <a:t>年的</a:t>
            </a:r>
            <a:r>
              <a:rPr lang="en-US" altLang="zh-CN" sz="2000" dirty="0"/>
              <a:t>“ChatGPT</a:t>
            </a:r>
            <a:r>
              <a:rPr lang="zh-CN" altLang="en-US" sz="2000" dirty="0"/>
              <a:t>时刻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、稀土：</a:t>
            </a:r>
            <a:endParaRPr lang="zh-CN" altLang="en-US" sz="2000" dirty="0"/>
          </a:p>
          <a:p>
            <a:r>
              <a:rPr lang="zh-CN" altLang="en-US" sz="2000" dirty="0"/>
              <a:t>据媒体报道，供应链上，地缘避险情绪与美元信用担忧共振，驱动有色金属价格上涨；消息面上，近期美国政府宣布拟向美国稀土公司注资</a:t>
            </a:r>
            <a:r>
              <a:rPr lang="en-US" altLang="zh-CN" sz="2000" dirty="0"/>
              <a:t>16</a:t>
            </a:r>
            <a:r>
              <a:rPr lang="zh-CN" altLang="en-US" sz="2000" dirty="0"/>
              <a:t>亿美元，此举虽不直接影响中国稀土市场，但显著强化了全球对稀土战略资源稀缺性的预期，提振投资者风险偏好，间接推动</a:t>
            </a:r>
            <a:r>
              <a:rPr lang="en-US" altLang="zh-CN" sz="2000" dirty="0"/>
              <a:t>A</a:t>
            </a:r>
            <a:r>
              <a:rPr lang="zh-CN" altLang="en-US" sz="2000" dirty="0"/>
              <a:t>股稀土板块估值修复。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、数据中心：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OpenAI</a:t>
            </a:r>
            <a:r>
              <a:rPr lang="zh-CN" altLang="en-US" sz="2000" dirty="0"/>
              <a:t>或迎来新一轮的投资天团。据报道，英伟达、亚马逊和微软正在洽谈向</a:t>
            </a:r>
            <a:r>
              <a:rPr lang="en-US" altLang="zh-CN" sz="2000" dirty="0"/>
              <a:t>OpenAI</a:t>
            </a:r>
            <a:r>
              <a:rPr lang="zh-CN" altLang="en-US" sz="2000" dirty="0"/>
              <a:t>投资高达</a:t>
            </a:r>
            <a:r>
              <a:rPr lang="en-US" altLang="zh-CN" sz="2000" dirty="0"/>
              <a:t>600</a:t>
            </a:r>
            <a:r>
              <a:rPr lang="zh-CN" altLang="en-US" sz="2000" dirty="0"/>
              <a:t>亿美元。知情人士透露，英伟达可能将向</a:t>
            </a:r>
            <a:r>
              <a:rPr lang="en-US" altLang="zh-CN" sz="2000" dirty="0"/>
              <a:t>OpenAI</a:t>
            </a:r>
            <a:r>
              <a:rPr lang="zh-CN" altLang="en-US" sz="2000" dirty="0"/>
              <a:t>投资高达</a:t>
            </a:r>
            <a:r>
              <a:rPr lang="en-US" altLang="zh-CN" sz="2000" dirty="0"/>
              <a:t>300</a:t>
            </a:r>
            <a:r>
              <a:rPr lang="zh-CN" altLang="en-US" sz="2000" dirty="0"/>
              <a:t>亿美元，微软的投资金额则预计低于</a:t>
            </a:r>
            <a:r>
              <a:rPr lang="en-US" altLang="zh-CN" sz="2000" dirty="0"/>
              <a:t>100</a:t>
            </a:r>
            <a:r>
              <a:rPr lang="zh-CN" altLang="en-US" sz="2000" dirty="0"/>
              <a:t>亿美元。而作为新晋投资者的亚马逊正在考虑投资超过</a:t>
            </a:r>
            <a:r>
              <a:rPr lang="en-US" altLang="zh-CN" sz="2000" dirty="0"/>
              <a:t>100</a:t>
            </a:r>
            <a:r>
              <a:rPr lang="zh-CN" altLang="en-US" sz="2000" dirty="0"/>
              <a:t>亿美元，甚至高于</a:t>
            </a:r>
            <a:r>
              <a:rPr lang="en-US" altLang="zh-CN" sz="2000" dirty="0"/>
              <a:t>200</a:t>
            </a:r>
            <a:r>
              <a:rPr lang="zh-CN" altLang="en-US" sz="2000" dirty="0"/>
              <a:t>亿美元。日本财团软银也在洽谈向</a:t>
            </a:r>
            <a:r>
              <a:rPr lang="en-US" altLang="zh-CN" sz="2000" dirty="0"/>
              <a:t>OpenAI</a:t>
            </a:r>
            <a:r>
              <a:rPr lang="zh-CN" altLang="en-US" sz="2000" dirty="0"/>
              <a:t>追加高达</a:t>
            </a:r>
            <a:r>
              <a:rPr lang="en-US" altLang="zh-CN" sz="2000" dirty="0"/>
              <a:t>300</a:t>
            </a:r>
            <a:r>
              <a:rPr lang="zh-CN" altLang="en-US" sz="2000" dirty="0"/>
              <a:t>亿美元的投资。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掘金报告查看方法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7930" y="734695"/>
            <a:ext cx="4675505" cy="55295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906780"/>
            <a:ext cx="10055860" cy="52603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WPS 演示</Application>
  <PresentationFormat>宽屏</PresentationFormat>
  <Paragraphs>123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390</cp:revision>
  <dcterms:created xsi:type="dcterms:W3CDTF">2024-06-11T06:30:00Z</dcterms:created>
  <dcterms:modified xsi:type="dcterms:W3CDTF">2026-01-30T00:51:06Z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