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868" r:id="rId2"/>
    <p:sldId id="1412" r:id="rId3"/>
    <p:sldId id="1449" r:id="rId4"/>
    <p:sldId id="1442" r:id="rId5"/>
    <p:sldId id="1430" r:id="rId6"/>
    <p:sldId id="1431" r:id="rId7"/>
    <p:sldId id="1439" r:id="rId8"/>
    <p:sldId id="1432" r:id="rId9"/>
    <p:sldId id="1450" r:id="rId10"/>
    <p:sldId id="1419" r:id="rId11"/>
    <p:sldId id="1440" r:id="rId12"/>
    <p:sldId id="1201" r:id="rId13"/>
    <p:sldId id="734"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5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5510" autoAdjust="0"/>
  </p:normalViewPr>
  <p:slideViewPr>
    <p:cSldViewPr snapToGrid="0" showGuides="1">
      <p:cViewPr>
        <p:scale>
          <a:sx n="125" d="100"/>
          <a:sy n="125" d="100"/>
        </p:scale>
        <p:origin x="6" y="-588"/>
      </p:cViewPr>
      <p:guideLst>
        <p:guide pos="7401"/>
        <p:guide pos="279"/>
        <p:guide orient="horz" pos="2159"/>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2026/1/11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65022" y="1267916"/>
            <a:ext cx="904646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百亿游资</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奔腾进攻</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2026/1/11</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 y="0"/>
            <a:ext cx="12191991" cy="6857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1449" r="1449"/>
          <a:stretch>
            <a:fillRect/>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4143" b="4143"/>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两市总成交</a:t>
            </a:r>
            <a:r>
              <a:rPr lang="en-US" altLang="zh-CN" dirty="0"/>
              <a:t>3.12</a:t>
            </a:r>
            <a:r>
              <a:rPr lang="zh-CN" altLang="en-US" dirty="0"/>
              <a:t>万亿，高位有火爆量能状态，是健康的；</a:t>
            </a:r>
            <a:endParaRPr lang="en-US" altLang="zh-CN" dirty="0"/>
          </a:p>
          <a:p>
            <a:pPr marL="457200" indent="-457200">
              <a:buFont typeface="+mj-lt"/>
              <a:buAutoNum type="arabicPeriod"/>
            </a:pPr>
            <a:r>
              <a:rPr lang="zh-CN" altLang="en-US" dirty="0"/>
              <a:t>操作思路：</a:t>
            </a:r>
            <a:r>
              <a:rPr lang="en-US" altLang="zh-CN" dirty="0"/>
              <a:t>16</a:t>
            </a:r>
            <a:r>
              <a:rPr lang="zh-CN" altLang="en-US" dirty="0"/>
              <a:t>连阳，游资保持高度进攻，资金底背离，打爆空头；</a:t>
            </a:r>
            <a:endParaRPr lang="en-US" altLang="zh-CN" dirty="0"/>
          </a:p>
          <a:p>
            <a:pPr marL="457200" indent="-457200">
              <a:buFont typeface="+mj-lt"/>
              <a:buAutoNum type="arabicPeriod"/>
            </a:pPr>
            <a:r>
              <a:rPr lang="zh-CN" altLang="en-US" dirty="0"/>
              <a:t>涨停复制</a:t>
            </a:r>
            <a:r>
              <a:rPr lang="en-US" altLang="zh-CN" dirty="0"/>
              <a:t>-</a:t>
            </a:r>
            <a:r>
              <a:rPr lang="zh-CN" altLang="en-US" dirty="0"/>
              <a:t>辅助线附近布局；紫旗回档</a:t>
            </a:r>
            <a:r>
              <a:rPr lang="en-US" altLang="zh-CN" dirty="0"/>
              <a:t>-</a:t>
            </a:r>
            <a:r>
              <a:rPr lang="zh-CN" altLang="en-US" dirty="0"/>
              <a:t>破位</a:t>
            </a:r>
            <a:r>
              <a:rPr lang="en-US" altLang="zh-CN" dirty="0"/>
              <a:t>3</a:t>
            </a:r>
            <a:r>
              <a:rPr lang="zh-CN" altLang="en-US" dirty="0"/>
              <a:t>天内出金叉；追涨龙虎</a:t>
            </a:r>
            <a:r>
              <a:rPr lang="en-US" altLang="zh-CN" dirty="0"/>
              <a:t>-</a:t>
            </a:r>
            <a:r>
              <a:rPr lang="zh-CN" altLang="en-US" dirty="0"/>
              <a:t>均线</a:t>
            </a:r>
            <a:r>
              <a:rPr lang="en-US" altLang="zh-CN" dirty="0"/>
              <a:t>/</a:t>
            </a:r>
            <a:r>
              <a:rPr lang="zh-CN" altLang="en-US" dirty="0"/>
              <a:t>熊线。</a:t>
            </a:r>
          </a:p>
        </p:txBody>
      </p:sp>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8" b="198"/>
          <a:stretch/>
        </p:blipFill>
        <p:spPr>
          <a:xfrm>
            <a:off x="5404676" y="924016"/>
            <a:ext cx="6344412" cy="3554564"/>
          </a:xfrm>
          <a:prstGeom prst="rect">
            <a:avLst/>
          </a:prstGeom>
          <a:ln>
            <a:solidFill>
              <a:schemeClr val="accent1"/>
            </a:solidFill>
          </a:ln>
        </p:spPr>
      </p:pic>
      <p:pic>
        <p:nvPicPr>
          <p:cNvPr id="7" name="图片 6"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t="1941" b="1941"/>
          <a:stretch/>
        </p:blipFill>
        <p:spPr>
          <a:xfrm>
            <a:off x="442595" y="771691"/>
            <a:ext cx="3626485" cy="3706890"/>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56974" y="3501885"/>
            <a:ext cx="2956477" cy="1965826"/>
          </a:xfrm>
          <a:prstGeom prst="rect">
            <a:avLst/>
          </a:prstGeom>
          <a:ln>
            <a:solidFill>
              <a:schemeClr val="accent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417362" y="3468875"/>
            <a:ext cx="2870742" cy="1998836"/>
          </a:xfrm>
          <a:prstGeom prst="rect">
            <a:avLst/>
          </a:prstGeom>
          <a:ln>
            <a:solidFill>
              <a:schemeClr val="accent1"/>
            </a:solidFill>
          </a:ln>
        </p:spPr>
      </p:pic>
      <p:sp>
        <p:nvSpPr>
          <p:cNvPr id="9" name="矩形: 圆角 8"/>
          <p:cNvSpPr/>
          <p:nvPr/>
        </p:nvSpPr>
        <p:spPr>
          <a:xfrm>
            <a:off x="6476151"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p>
        </p:txBody>
      </p:sp>
      <p:pic>
        <p:nvPicPr>
          <p:cNvPr id="7" name="图片 6"/>
          <p:cNvPicPr>
            <a:picLocks noChangeAspect="1"/>
          </p:cNvPicPr>
          <p:nvPr/>
        </p:nvPicPr>
        <p:blipFill>
          <a:blip r:embed="rId4"/>
          <a:stretch>
            <a:fillRect/>
          </a:stretch>
        </p:blipFill>
        <p:spPr>
          <a:xfrm>
            <a:off x="5438481" y="3963503"/>
            <a:ext cx="1171429" cy="11142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27466" y="2820288"/>
            <a:ext cx="8085435" cy="3329296"/>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459040" y="1118832"/>
            <a:ext cx="2437327" cy="4818119"/>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128305655"/>
              </p:ext>
            </p:extLst>
          </p:nvPr>
        </p:nvGraphicFramePr>
        <p:xfrm>
          <a:off x="442913" y="660401"/>
          <a:ext cx="11341100" cy="706439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广州拟攻关可复用火箭技术 推动两大基地尽快落地</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广州印发广州市加快建设先进制造业强市规划（</a:t>
                      </a:r>
                      <a:r>
                        <a:rPr lang="en-US" altLang="zh-CN" sz="1400" b="0" kern="1200" dirty="0">
                          <a:solidFill>
                            <a:schemeClr val="bg1"/>
                          </a:solidFill>
                          <a:latin typeface="+mn-lt"/>
                          <a:ea typeface="+mn-ea"/>
                          <a:cs typeface="+mn-cs"/>
                        </a:rPr>
                        <a:t>2024—2035</a:t>
                      </a:r>
                      <a:r>
                        <a:rPr lang="zh-CN" altLang="en-US" sz="1400" b="0" kern="1200" dirty="0">
                          <a:solidFill>
                            <a:schemeClr val="bg1"/>
                          </a:solidFill>
                          <a:latin typeface="+mn-lt"/>
                          <a:ea typeface="+mn-ea"/>
                          <a:cs typeface="+mn-cs"/>
                        </a:rPr>
                        <a:t>年），聚焦攻关可重复使用火箭技术，依托从化商业火箭液体动力系统试验中心及总装测试产业化基地，为中大型液体火箭研制提供坚实基础。推动南沙中科宇航液体火箭总装测试基地建设和黄埔星河动力火箭总装基地尽快落地，研发大推力、可复用液体火箭，打造低成本、高密度的航天发射能力。到</a:t>
                      </a:r>
                      <a:r>
                        <a:rPr lang="en-US" altLang="zh-CN" sz="1400" b="0" kern="1200" dirty="0">
                          <a:solidFill>
                            <a:schemeClr val="bg1"/>
                          </a:solidFill>
                          <a:latin typeface="+mn-lt"/>
                          <a:ea typeface="+mn-ea"/>
                          <a:cs typeface="+mn-cs"/>
                        </a:rPr>
                        <a:t>2035</a:t>
                      </a:r>
                      <a:r>
                        <a:rPr lang="zh-CN" altLang="en-US" sz="1400" b="0" kern="1200" dirty="0">
                          <a:solidFill>
                            <a:schemeClr val="bg1"/>
                          </a:solidFill>
                          <a:latin typeface="+mn-lt"/>
                          <a:ea typeface="+mn-ea"/>
                          <a:cs typeface="+mn-cs"/>
                        </a:rPr>
                        <a:t>年 打造具有全球影响力的天空之城。</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继续利好商业航天</a:t>
                      </a:r>
                      <a:endParaRPr lang="en-US" altLang="zh-CN" sz="1400" b="1" kern="1200" dirty="0">
                        <a:solidFill>
                          <a:schemeClr val="bg1"/>
                        </a:solidFill>
                        <a:latin typeface="+mn-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中科宇航：广百股份、越秀资本</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星河动力：泰胜风能、华西股份</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何小鹏：今年将规模量产人形机器人和飞行汽车</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8</a:t>
                      </a:r>
                      <a:r>
                        <a:rPr lang="zh-CN" altLang="en-US" sz="1400" b="0" kern="1200" dirty="0">
                          <a:solidFill>
                            <a:schemeClr val="bg1"/>
                          </a:solidFill>
                          <a:latin typeface="+mn-lt"/>
                          <a:ea typeface="+mn-ea"/>
                          <a:cs typeface="+mn-cs"/>
                        </a:rPr>
                        <a:t>日下午，小鹏汽车发布四款新车。何小鹏称，这是行业首个实现</a:t>
                      </a:r>
                      <a:r>
                        <a:rPr lang="en-US" altLang="zh-CN" sz="1400" b="0" kern="1200" dirty="0">
                          <a:solidFill>
                            <a:schemeClr val="bg1"/>
                          </a:solidFill>
                          <a:latin typeface="+mn-lt"/>
                          <a:ea typeface="+mn-ea"/>
                          <a:cs typeface="+mn-cs"/>
                        </a:rPr>
                        <a:t>L4</a:t>
                      </a:r>
                      <a:r>
                        <a:rPr lang="zh-CN" altLang="en-US" sz="1400" b="0" kern="1200" dirty="0">
                          <a:solidFill>
                            <a:schemeClr val="bg1"/>
                          </a:solidFill>
                          <a:latin typeface="+mn-lt"/>
                          <a:ea typeface="+mn-ea"/>
                          <a:cs typeface="+mn-cs"/>
                        </a:rPr>
                        <a:t>级初阶能力的物理世界大模型。他同时透露，今年小鹏将迎来物理</a:t>
                      </a:r>
                      <a:r>
                        <a:rPr lang="en-US" altLang="zh-CN" sz="1400" b="0" kern="1200" dirty="0">
                          <a:solidFill>
                            <a:schemeClr val="bg1"/>
                          </a:solidFill>
                          <a:latin typeface="+mn-lt"/>
                          <a:ea typeface="+mn-ea"/>
                          <a:cs typeface="+mn-cs"/>
                        </a:rPr>
                        <a:t>AI</a:t>
                      </a:r>
                      <a:r>
                        <a:rPr lang="zh-CN" altLang="en-US" sz="1400" b="0" kern="1200" dirty="0">
                          <a:solidFill>
                            <a:schemeClr val="bg1"/>
                          </a:solidFill>
                          <a:latin typeface="+mn-lt"/>
                          <a:ea typeface="+mn-ea"/>
                          <a:cs typeface="+mn-cs"/>
                        </a:rPr>
                        <a:t>的落地和规模量产，将开始运营</a:t>
                      </a:r>
                      <a:r>
                        <a:rPr lang="en-US" altLang="zh-CN" sz="1400" b="0" kern="1200" dirty="0">
                          <a:solidFill>
                            <a:schemeClr val="bg1"/>
                          </a:solidFill>
                          <a:latin typeface="+mn-lt"/>
                          <a:ea typeface="+mn-ea"/>
                          <a:cs typeface="+mn-cs"/>
                        </a:rPr>
                        <a:t>Robotaxi</a:t>
                      </a:r>
                      <a:r>
                        <a:rPr lang="zh-CN" altLang="en-US" sz="1400" b="0" kern="1200" dirty="0">
                          <a:solidFill>
                            <a:schemeClr val="bg1"/>
                          </a:solidFill>
                          <a:latin typeface="+mn-lt"/>
                          <a:ea typeface="+mn-ea"/>
                          <a:cs typeface="+mn-cs"/>
                        </a:rPr>
                        <a:t>、并规模量产人形机器人和飞行汽车。</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港股通：小鹏汽车</a:t>
                      </a:r>
                      <a:r>
                        <a:rPr lang="en-US" altLang="zh-CN" sz="1400" b="1" kern="1200" dirty="0">
                          <a:solidFill>
                            <a:schemeClr val="bg1"/>
                          </a:solidFill>
                          <a:latin typeface="+mn-lt"/>
                          <a:ea typeface="+mn-ea"/>
                          <a:cs typeface="+mn-cs"/>
                        </a:rPr>
                        <a:t>-W</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小鹏概念：方正电机、光洋股份、东安动力、华安鑫创</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endParaRPr lang="zh-CN" altLang="en-US"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633" b="633"/>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电气设备、机械设备、建筑装饰、汽配、电气设备</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机器人、智驾、芯片、有色、化工、十五五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r>
              <a:rPr lang="en-US" altLang="zh-CN" sz="2000" spc="150" dirty="0">
                <a:solidFill>
                  <a:srgbClr val="C00000"/>
                </a:solidFill>
                <a:latin typeface="微软雅黑" panose="020B0503020204020204" charset="-122"/>
                <a:ea typeface="微软雅黑" panose="020B0503020204020204" charset="-122"/>
              </a:rPr>
              <a:t>/6G</a:t>
            </a: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l="2340" r="2340"/>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l="2431" r="2431"/>
          <a:stretch/>
        </p:blipFill>
        <p:spPr>
          <a:xfrm>
            <a:off x="6667118" y="2128488"/>
            <a:ext cx="2826132" cy="4120620"/>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a:t>
            </a:r>
            <a:r>
              <a:rPr lang="zh-CN" altLang="en-US" sz="1400" spc="300" dirty="0">
                <a:cs typeface="+mn-ea"/>
                <a:sym typeface="+mn-lt"/>
              </a:rPr>
              <a:t>月</a:t>
            </a:r>
            <a:r>
              <a:rPr lang="en-US" altLang="zh-CN" sz="1400" spc="300" dirty="0">
                <a:cs typeface="+mn-ea"/>
                <a:sym typeface="+mn-lt"/>
              </a:rPr>
              <a:t>11</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p:cNvPicPr>
            <a:picLocks noChangeAspect="1"/>
          </p:cNvPicPr>
          <p:nvPr/>
        </p:nvPicPr>
        <p:blipFill>
          <a:blip r:embed="rId7"/>
          <a:stretch>
            <a:fillRect/>
          </a:stretch>
        </p:blipFill>
        <p:spPr>
          <a:xfrm>
            <a:off x="7983453" y="1178016"/>
            <a:ext cx="1533333" cy="4095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a:xfrm>
            <a:off x="2185996" y="5664829"/>
            <a:ext cx="7820008" cy="506496"/>
          </a:xfrm>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a:t>迈向高手</a:t>
            </a:r>
            <a:endParaRPr lang="zh-CN" altLang="en-US" dirty="0"/>
          </a:p>
        </p:txBody>
      </p:sp>
      <p:pic>
        <p:nvPicPr>
          <p:cNvPr id="6" name="图片 5">
            <a:extLst>
              <a:ext uri="{FF2B5EF4-FFF2-40B4-BE49-F238E27FC236}">
                <a16:creationId xmlns:a16="http://schemas.microsoft.com/office/drawing/2014/main" id="{F3380375-1AFB-54AD-C4CD-874DE327732A}"/>
              </a:ext>
            </a:extLst>
          </p:cNvPr>
          <p:cNvPicPr>
            <a:picLocks noChangeAspect="1"/>
          </p:cNvPicPr>
          <p:nvPr/>
        </p:nvPicPr>
        <p:blipFill>
          <a:blip r:embed="rId2"/>
          <a:stretch>
            <a:fillRect/>
          </a:stretch>
        </p:blipFill>
        <p:spPr>
          <a:xfrm>
            <a:off x="442913" y="761953"/>
            <a:ext cx="4741735" cy="2775891"/>
          </a:xfrm>
          <a:prstGeom prst="rect">
            <a:avLst/>
          </a:prstGeom>
          <a:ln>
            <a:solidFill>
              <a:schemeClr val="accent1"/>
            </a:solidFill>
          </a:ln>
        </p:spPr>
      </p:pic>
      <p:pic>
        <p:nvPicPr>
          <p:cNvPr id="10" name="图片 9">
            <a:extLst>
              <a:ext uri="{FF2B5EF4-FFF2-40B4-BE49-F238E27FC236}">
                <a16:creationId xmlns:a16="http://schemas.microsoft.com/office/drawing/2014/main" id="{DD1F3CE7-B6C9-3EBF-CF06-3046EA20E668}"/>
              </a:ext>
            </a:extLst>
          </p:cNvPr>
          <p:cNvPicPr>
            <a:picLocks noChangeAspect="1"/>
          </p:cNvPicPr>
          <p:nvPr/>
        </p:nvPicPr>
        <p:blipFill>
          <a:blip r:embed="rId3"/>
          <a:stretch>
            <a:fillRect/>
          </a:stretch>
        </p:blipFill>
        <p:spPr>
          <a:xfrm>
            <a:off x="442913" y="3639397"/>
            <a:ext cx="4741735" cy="1878515"/>
          </a:xfrm>
          <a:prstGeom prst="rect">
            <a:avLst/>
          </a:prstGeom>
          <a:ln>
            <a:solidFill>
              <a:schemeClr val="accent1"/>
            </a:solidFill>
          </a:ln>
        </p:spPr>
      </p:pic>
      <p:pic>
        <p:nvPicPr>
          <p:cNvPr id="12" name="Picture 2">
            <a:extLst>
              <a:ext uri="{FF2B5EF4-FFF2-40B4-BE49-F238E27FC236}">
                <a16:creationId xmlns:a16="http://schemas.microsoft.com/office/drawing/2014/main" id="{883EE526-562B-9E98-44EA-0F07E5601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86675"/>
            <a:ext cx="2566422" cy="2001914"/>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C16BEF-627E-CB2A-6BA0-E0998A67AD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307"/>
          <a:stretch>
            <a:fillRect/>
          </a:stretch>
        </p:blipFill>
        <p:spPr bwMode="auto">
          <a:xfrm>
            <a:off x="6096000" y="2964757"/>
            <a:ext cx="5653087" cy="240931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04254C0F-7842-DE94-44EC-3FA84B0072C0}"/>
              </a:ext>
            </a:extLst>
          </p:cNvPr>
          <p:cNvPicPr>
            <a:picLocks noChangeAspect="1"/>
          </p:cNvPicPr>
          <p:nvPr/>
        </p:nvPicPr>
        <p:blipFill>
          <a:blip r:embed="rId6"/>
          <a:stretch>
            <a:fillRect/>
          </a:stretch>
        </p:blipFill>
        <p:spPr>
          <a:xfrm>
            <a:off x="9001683" y="649250"/>
            <a:ext cx="2747404" cy="2039340"/>
          </a:xfrm>
          <a:prstGeom prst="rect">
            <a:avLst/>
          </a:prstGeom>
          <a:ln>
            <a:solidFill>
              <a:schemeClr val="accent1"/>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725</Words>
  <Application>Microsoft Office PowerPoint</Application>
  <PresentationFormat>宽屏</PresentationFormat>
  <Paragraphs>87</Paragraphs>
  <Slides>13</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1863</cp:revision>
  <dcterms:created xsi:type="dcterms:W3CDTF">2019-06-19T02:08:00Z</dcterms:created>
  <dcterms:modified xsi:type="dcterms:W3CDTF">2026-01-11T10:24:23Z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EBF8DB5FD94B49F7B17BC65F9BA08668</vt:lpwstr>
  </property>
</Properties>
</file>