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68" r:id="rId2"/>
    <p:sldId id="877" r:id="rId3"/>
    <p:sldId id="1260" r:id="rId4"/>
    <p:sldId id="1252" r:id="rId5"/>
    <p:sldId id="1261" r:id="rId6"/>
    <p:sldId id="1234" r:id="rId7"/>
    <p:sldId id="1162" r:id="rId8"/>
    <p:sldId id="1173" r:id="rId9"/>
    <p:sldId id="1232" r:id="rId10"/>
    <p:sldId id="1224" r:id="rId11"/>
    <p:sldId id="1163" r:id="rId12"/>
    <p:sldId id="1259" r:id="rId13"/>
    <p:sldId id="1201" r:id="rId14"/>
    <p:sldId id="1248" r:id="rId15"/>
    <p:sldId id="1255" r:id="rId16"/>
    <p:sldId id="1256" r:id="rId17"/>
    <p:sldId id="1245" r:id="rId18"/>
    <p:sldId id="1251" r:id="rId19"/>
    <p:sldId id="1174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1"/>
            <p14:sldId id="1234"/>
            <p14:sldId id="1162"/>
            <p14:sldId id="1173"/>
            <p14:sldId id="1232"/>
            <p14:sldId id="1224"/>
            <p14:sldId id="1163"/>
            <p14:sldId id="1259"/>
            <p14:sldId id="1201"/>
            <p14:sldId id="1248"/>
          </p14:sldIdLst>
        </p14:section>
        <p14:section name="无标题节" id="{5F52EC0A-C796-4C5F-8D81-8C50DD54411E}">
          <p14:sldIdLst>
            <p14:sldId id="1255"/>
            <p14:sldId id="1256"/>
            <p14:sldId id="1245"/>
            <p14:sldId id="1251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FFA9D"/>
    <a:srgbClr val="FD263F"/>
    <a:srgbClr val="CD0318"/>
    <a:srgbClr val="C00000"/>
    <a:srgbClr val="F31BF3"/>
    <a:srgbClr val="E62D34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5558" autoAdjust="0"/>
  </p:normalViewPr>
  <p:slideViewPr>
    <p:cSldViewPr snapToGrid="0" showGuides="1">
      <p:cViewPr varScale="1">
        <p:scale>
          <a:sx n="105" d="100"/>
          <a:sy n="105" d="100"/>
        </p:scale>
        <p:origin x="1230" y="-462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6181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大增量长阳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如何看情绪锚点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2025/1/14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" b="795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679825" y="5846886"/>
            <a:ext cx="483235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14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423E3B-467B-419C-AA73-070E63145E47}"/>
              </a:ext>
            </a:extLst>
          </p:cNvPr>
          <p:cNvSpPr/>
          <p:nvPr/>
        </p:nvSpPr>
        <p:spPr>
          <a:xfrm>
            <a:off x="8210551" y="2286001"/>
            <a:ext cx="3440979" cy="2568510"/>
          </a:xfrm>
          <a:prstGeom prst="rect">
            <a:avLst/>
          </a:prstGeom>
          <a:solidFill>
            <a:srgbClr val="CD0318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EB6248-9366-41A3-B9CF-236BE2357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80"/>
          <a:stretch/>
        </p:blipFill>
        <p:spPr>
          <a:xfrm>
            <a:off x="8436792" y="2656594"/>
            <a:ext cx="2988496" cy="7724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DB550A-95B5-4333-B305-A4762CAA53E6}"/>
              </a:ext>
            </a:extLst>
          </p:cNvPr>
          <p:cNvSpPr txBox="1"/>
          <p:nvPr/>
        </p:nvSpPr>
        <p:spPr>
          <a:xfrm>
            <a:off x="8559440" y="3570027"/>
            <a:ext cx="2743200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年度版首发钜惠！买即多送一个季度版，价值</a:t>
            </a: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168</a:t>
            </a: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元！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7C40E4-4953-4A18-B753-8F38C5F1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买卖注意事项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FF8EEF-735F-40C4-9C9E-2A3242839A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提升捕捞季节成功率的方法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769614-4B8A-4FC0-A488-0260AA7EB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922984"/>
            <a:ext cx="7820008" cy="1012991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C00000"/>
                </a:solidFill>
              </a:rPr>
              <a:t>选有资金炒作或有龙虎聚集的板块，选到优质强势股概率提升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5DF62-BD89-4E11-B289-55680015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61823"/>
            <a:ext cx="4600000" cy="638095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FE44B67-2F14-4749-9817-903C21634E27}"/>
              </a:ext>
            </a:extLst>
          </p:cNvPr>
          <p:cNvSpPr/>
          <p:nvPr/>
        </p:nvSpPr>
        <p:spPr>
          <a:xfrm>
            <a:off x="6096000" y="5114575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商业零售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-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紫旗回档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675D76-71D0-4B8C-8356-53934470AA05}"/>
              </a:ext>
            </a:extLst>
          </p:cNvPr>
          <p:cNvGrpSpPr/>
          <p:nvPr/>
        </p:nvGrpSpPr>
        <p:grpSpPr>
          <a:xfrm>
            <a:off x="1872689" y="1831658"/>
            <a:ext cx="3257535" cy="3923163"/>
            <a:chOff x="1872689" y="1831658"/>
            <a:chExt cx="3257535" cy="39231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F721C7-868E-42A1-9B59-9112D3B71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689" y="2343263"/>
              <a:ext cx="3257535" cy="191755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94A701-B12E-421F-9712-B86A39BB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689" y="1831658"/>
              <a:ext cx="3257535" cy="36988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7A84BAD-9035-4AEB-93C0-A2555759B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4424"/>
            <a:stretch/>
          </p:blipFill>
          <p:spPr>
            <a:xfrm>
              <a:off x="1872689" y="4336146"/>
              <a:ext cx="3257535" cy="1046667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C7601BF-0134-4F8E-8400-44FBD44132D1}"/>
                </a:ext>
              </a:extLst>
            </p:cNvPr>
            <p:cNvSpPr/>
            <p:nvPr/>
          </p:nvSpPr>
          <p:spPr>
            <a:xfrm>
              <a:off x="1961273" y="3430629"/>
              <a:ext cx="2874678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传媒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/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机械设备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紫旗突破熊线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23ABAF7-5996-4809-97DC-6FE2EAA82412}"/>
                </a:ext>
              </a:extLst>
            </p:cNvPr>
            <p:cNvSpPr/>
            <p:nvPr/>
          </p:nvSpPr>
          <p:spPr>
            <a:xfrm>
              <a:off x="1872689" y="5382813"/>
              <a:ext cx="2158240" cy="372008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金融科技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紫旗回档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16B19A76-4B05-4DD3-B37C-8B604B98E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11622"/>
            <a:ext cx="2303282" cy="8889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1E67D1-FEBF-4735-9F13-0CB8B00BBF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874"/>
          <a:stretch/>
        </p:blipFill>
        <p:spPr>
          <a:xfrm>
            <a:off x="6096000" y="2688136"/>
            <a:ext cx="2906598" cy="372008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5407E39-1A98-4BD1-8D01-3D8C0044B58B}"/>
              </a:ext>
            </a:extLst>
          </p:cNvPr>
          <p:cNvSpPr/>
          <p:nvPr/>
        </p:nvSpPr>
        <p:spPr>
          <a:xfrm>
            <a:off x="6096000" y="3097847"/>
            <a:ext cx="2158240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机械设备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5FB3829-ABFD-43A1-A60E-7E818C8ED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369100"/>
            <a:ext cx="4546862" cy="5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2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哪些不轻易卖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351145-2EE0-4D5F-AFA3-21BAD6F47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9548" y="1834206"/>
            <a:ext cx="3634505" cy="16520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FEF8BC-4E99-47AB-86CA-0B1A506FD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2494" y="3594587"/>
            <a:ext cx="4468612" cy="2589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8ED132-ED42-43EE-B23C-0F706B84F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127" y="2136992"/>
            <a:ext cx="2038334" cy="339956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E4A81BB-C1C5-449A-A6B4-2183BB083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189" y="2168636"/>
            <a:ext cx="2038334" cy="336011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07D84AD-9B39-4511-9D5C-6D778C193040}"/>
              </a:ext>
            </a:extLst>
          </p:cNvPr>
          <p:cNvSpPr/>
          <p:nvPr/>
        </p:nvSpPr>
        <p:spPr>
          <a:xfrm>
            <a:off x="2304344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金叉初期，能不减就不减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7252380" y="5812405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不破位，不轻易交出底仓</a:t>
            </a:r>
          </a:p>
        </p:txBody>
      </p:sp>
    </p:spTree>
    <p:extLst>
      <p:ext uri="{BB962C8B-B14F-4D97-AF65-F5344CB8AC3E}">
        <p14:creationId xmlns:p14="http://schemas.microsoft.com/office/powerpoint/2010/main" val="113866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3F0912B-D6F5-41FA-A4E4-69AC9FA18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哪些要积极卖？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12818DF-5C1C-40E8-8EDE-586E12E5356F}"/>
              </a:ext>
            </a:extLst>
          </p:cNvPr>
          <p:cNvSpPr/>
          <p:nvPr/>
        </p:nvSpPr>
        <p:spPr>
          <a:xfrm>
            <a:off x="2180986" y="575393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高位死叉，多少减一减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A8E63C-086B-4384-9B60-1C78C6A8D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125" y="1884951"/>
            <a:ext cx="2201757" cy="366583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6CEEF-CB51-4E1C-BB8D-AD6DDF28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78" y="1882359"/>
            <a:ext cx="2242976" cy="367101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3F0FC8-373E-41C7-B910-AE98FD3F5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8"/>
          <a:stretch/>
        </p:blipFill>
        <p:spPr>
          <a:xfrm>
            <a:off x="6273850" y="1882359"/>
            <a:ext cx="2201758" cy="36710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20B0B4-48D1-486A-A7FC-2A2CD622B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605" y="1878016"/>
            <a:ext cx="2201758" cy="367970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6C37059-79AD-43B4-984A-03A5B30613B6}"/>
              </a:ext>
            </a:extLst>
          </p:cNvPr>
          <p:cNvSpPr/>
          <p:nvPr/>
        </p:nvSpPr>
        <p:spPr>
          <a:xfrm>
            <a:off x="7406102" y="5750276"/>
            <a:ext cx="2604912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破位，跑为上计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2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1.34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3800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多亿，虽未到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1.5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万亿，但仍给了一强心剂；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3150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（缺口）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现在仍然处于混沌预期阶段（辅助线下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节前缩量），情绪锚点为量能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龙虎炒作强度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寒武纪、中芯国际、东财等“维稳”表现。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201" y="2276805"/>
            <a:ext cx="2670010" cy="29932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行业：机械设备、电气设备、商业零售、电子制造、白色家电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主题：机器人、算力、数据中心、大消费、芯片、农业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2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084C196E-614F-479E-988F-65080A2A8E81}"/>
              </a:ext>
            </a:extLst>
          </p:cNvPr>
          <p:cNvSpPr/>
          <p:nvPr/>
        </p:nvSpPr>
        <p:spPr>
          <a:xfrm>
            <a:off x="9907930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14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32202E-6F34-C1AC-E5A4-815CDBC7BF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金融政策为大渠道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734FB42-DC7C-A8D1-2B0D-B03B85215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1831658"/>
            <a:ext cx="4968875" cy="4108282"/>
          </a:xfrm>
        </p:spPr>
        <p:txBody>
          <a:bodyPr/>
          <a:lstStyle/>
          <a:p>
            <a:r>
              <a:rPr lang="zh-CN" altLang="en-US" dirty="0"/>
              <a:t>会议重点：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经常账户连续多年保持顺差。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2024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年前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个月进出口顺差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8846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亿美元，同比增长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18.4%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金融市场开放稳步推进，跨境投融资便利化水平持续提升，吸引境外中长期资本稳定流入；</a:t>
            </a:r>
            <a:endParaRPr lang="en-US" altLang="zh-CN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zh-CN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下阶段，央行将继续综合采取措施，增强外汇市场韧性，稳定市场预期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2025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年实施更加积极的财政政策和适度宽松的货币政策，将进一步巩固中国经济回升向好态势。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7BE7C58-AE0A-7948-21FC-8205AA08C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630994"/>
            <a:ext cx="2432304" cy="20262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1EF233-74FA-6FAC-BB2D-81E4B505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564"/>
          <a:stretch/>
        </p:blipFill>
        <p:spPr>
          <a:xfrm>
            <a:off x="1127125" y="3709766"/>
            <a:ext cx="3748460" cy="24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席位颜色分类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409700" y="5724047"/>
            <a:ext cx="9372600" cy="1012991"/>
          </a:xfrm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席位主要区别：①买卖双方力量；②有无机构（机构有钱，会考虑基本面）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54368" y="1846916"/>
          <a:ext cx="9883263" cy="3577740"/>
        </p:xfrm>
        <a:graphic>
          <a:graphicData uri="http://schemas.openxmlformats.org/drawingml/2006/table">
            <a:tbl>
              <a:tblPr/>
              <a:tblGrid>
                <a:gridCol w="124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5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旗子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图示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涵义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</a:rPr>
                        <a:t>特点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红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多头较强，席位偏超短操作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紫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正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FF3DDD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多头较强，席位势大力沉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蓝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有机构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空头较强，注意波段压力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5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绿</a:t>
                      </a:r>
                      <a:endParaRPr lang="en-US" altLang="zh-CN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20000"/>
                        </a:lnSpc>
                      </a:pP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  <a:cs typeface="+mn-cs"/>
                      </a:endParaRP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买卖前五的净值是</a:t>
                      </a:r>
                      <a:r>
                        <a:rPr lang="zh-CN" altLang="en-US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负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数，</a:t>
                      </a:r>
                      <a:r>
                        <a:rPr lang="zh-CN" altLang="en-US" sz="1800" b="1" i="0" u="none" strike="noStrike" kern="1200" dirty="0">
                          <a:solidFill>
                            <a:srgbClr val="00AB27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无机构</a:t>
                      </a: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参与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charset="-122"/>
                          <a:ea typeface="等线" panose="02010600030101010101" charset="-122"/>
                          <a:cs typeface="+mn-cs"/>
                        </a:rPr>
                        <a:t>空头较强，注意超短压力</a:t>
                      </a:r>
                    </a:p>
                  </a:txBody>
                  <a:tcPr marL="14725" marR="14725" marT="14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2747932" y="2707078"/>
            <a:ext cx="202637" cy="2583903"/>
            <a:chOff x="3948752" y="3356037"/>
            <a:chExt cx="202637" cy="2583903"/>
          </a:xfrm>
        </p:grpSpPr>
        <p:grpSp>
          <p:nvGrpSpPr>
            <p:cNvPr id="6" name="组合 5"/>
            <p:cNvGrpSpPr/>
            <p:nvPr/>
          </p:nvGrpSpPr>
          <p:grpSpPr>
            <a:xfrm>
              <a:off x="3948752" y="3356037"/>
              <a:ext cx="202637" cy="417513"/>
              <a:chOff x="-1701800" y="3305476"/>
              <a:chExt cx="765476" cy="1577187"/>
            </a:xfrm>
          </p:grpSpPr>
          <p:sp>
            <p:nvSpPr>
              <p:cNvPr id="16" name="直角三角形 15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3948752" y="4072942"/>
              <a:ext cx="202637" cy="417513"/>
              <a:chOff x="-1701800" y="3305476"/>
              <a:chExt cx="765476" cy="1577187"/>
            </a:xfrm>
          </p:grpSpPr>
          <p:sp>
            <p:nvSpPr>
              <p:cNvPr id="14" name="直角三角形 13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FF3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FF3DD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3948752" y="4775200"/>
              <a:ext cx="202637" cy="417513"/>
              <a:chOff x="-1701800" y="3305476"/>
              <a:chExt cx="765476" cy="1577187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3948752" y="5522427"/>
              <a:ext cx="202637" cy="417513"/>
              <a:chOff x="-1701800" y="3305476"/>
              <a:chExt cx="765476" cy="1577187"/>
            </a:xfrm>
          </p:grpSpPr>
          <p:sp>
            <p:nvSpPr>
              <p:cNvPr id="10" name="直角三角形 9"/>
              <p:cNvSpPr/>
              <p:nvPr/>
            </p:nvSpPr>
            <p:spPr>
              <a:xfrm rot="16200000">
                <a:off x="-1719112" y="3322788"/>
                <a:ext cx="800100" cy="765476"/>
              </a:xfrm>
              <a:prstGeom prst="rtTriangle">
                <a:avLst/>
              </a:prstGeom>
              <a:solidFill>
                <a:srgbClr val="00AB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-984706" y="4047940"/>
                <a:ext cx="21925" cy="834723"/>
              </a:xfrm>
              <a:prstGeom prst="line">
                <a:avLst/>
              </a:prstGeom>
              <a:ln w="22225">
                <a:solidFill>
                  <a:srgbClr val="00AB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18829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678</Words>
  <Application>Microsoft Office PowerPoint</Application>
  <PresentationFormat>宽屏</PresentationFormat>
  <Paragraphs>84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1709</cp:revision>
  <dcterms:created xsi:type="dcterms:W3CDTF">2019-06-19T02:08:00Z</dcterms:created>
  <dcterms:modified xsi:type="dcterms:W3CDTF">2025-01-14T13:01:03Z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