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868" r:id="rId2"/>
    <p:sldId id="1412" r:id="rId3"/>
    <p:sldId id="1449" r:id="rId4"/>
    <p:sldId id="1442" r:id="rId5"/>
    <p:sldId id="1430" r:id="rId6"/>
    <p:sldId id="1431" r:id="rId7"/>
    <p:sldId id="1439" r:id="rId8"/>
    <p:sldId id="1432" r:id="rId9"/>
    <p:sldId id="1450" r:id="rId10"/>
    <p:sldId id="1419" r:id="rId11"/>
    <p:sldId id="1440" r:id="rId12"/>
    <p:sldId id="1201" r:id="rId13"/>
    <p:sldId id="734" r:id="rId14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49"/>
            <p14:sldId id="1442"/>
            <p14:sldId id="1430"/>
            <p14:sldId id="1431"/>
            <p14:sldId id="1439"/>
            <p14:sldId id="1432"/>
            <p14:sldId id="1450"/>
            <p14:sldId id="1419"/>
            <p14:sldId id="1440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59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389"/>
    <a:srgbClr val="FF4DFF"/>
    <a:srgbClr val="EC5F74"/>
    <a:srgbClr val="F2991E"/>
    <a:srgbClr val="7A5CB3"/>
    <a:srgbClr val="555452"/>
    <a:srgbClr val="FFFA9D"/>
    <a:srgbClr val="FFFFFF"/>
    <a:srgbClr val="ED000E"/>
    <a:srgbClr val="4E8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5510" autoAdjust="0"/>
  </p:normalViewPr>
  <p:slideViewPr>
    <p:cSldViewPr snapToGrid="0" showGuides="1">
      <p:cViewPr>
        <p:scale>
          <a:sx n="100" d="100"/>
          <a:sy n="100" d="100"/>
        </p:scale>
        <p:origin x="1146" y="204"/>
      </p:cViewPr>
      <p:guideLst>
        <p:guide pos="7401"/>
        <p:guide pos="279"/>
        <p:guide orient="horz" pos="2159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67916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接近</a:t>
            </a:r>
            <a:r>
              <a:rPr lang="en-US" altLang="zh-CN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4</a:t>
            </a: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万亿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屡创新高，龙虎抢筹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2026/1/14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" y="0"/>
            <a:ext cx="12191991" cy="685799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9" b="25459"/>
          <a:stretch>
            <a:fillRect/>
          </a:stretch>
        </p:blipFill>
        <p:spPr>
          <a:xfrm>
            <a:off x="922294" y="196840"/>
            <a:ext cx="3298506" cy="32284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r="1449"/>
          <a:stretch>
            <a:fillRect/>
          </a:stretch>
        </p:blipFill>
        <p:spPr>
          <a:xfrm>
            <a:off x="922294" y="3582415"/>
            <a:ext cx="3298507" cy="30787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矩形: 圆角 13"/>
          <p:cNvSpPr/>
          <p:nvPr/>
        </p:nvSpPr>
        <p:spPr>
          <a:xfrm>
            <a:off x="2847127" y="3653546"/>
            <a:ext cx="1373673" cy="5184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市场同类产品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3067528" y="205338"/>
            <a:ext cx="958760" cy="3129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龙虎金榜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rcRect l="1789" r="62858"/>
          <a:stretch>
            <a:fillRect/>
          </a:stretch>
        </p:blipFill>
        <p:spPr>
          <a:xfrm>
            <a:off x="5183745" y="5221890"/>
            <a:ext cx="1376712" cy="139465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819900" y="5257710"/>
            <a:ext cx="4449805" cy="1143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扫码订阅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龙虎金榜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，畅享一周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篇（每篇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个龙虎标的）内容策略服务，助力挖掘更多强势龙虎方向！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3" b="4143"/>
          <a:stretch>
            <a:fillRect/>
          </a:stretch>
        </p:blipFill>
        <p:spPr>
          <a:xfrm>
            <a:off x="4707358" y="1398547"/>
            <a:ext cx="7038732" cy="37679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8275" y="232657"/>
            <a:ext cx="5976902" cy="11105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2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两市量能直逼</a:t>
            </a:r>
            <a:r>
              <a:rPr lang="en-US" altLang="zh-CN" dirty="0"/>
              <a:t>4</a:t>
            </a:r>
            <a:r>
              <a:rPr lang="zh-CN" altLang="en-US" dirty="0"/>
              <a:t>万亿，再创新高，形成资金底背离趋势，健康向好的分化；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操作思路：游资保持高度进攻，跟进游资进攻票为主，多一点激进操作；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涨停复制</a:t>
            </a:r>
            <a:r>
              <a:rPr lang="en-US" altLang="zh-CN" dirty="0"/>
              <a:t>-</a:t>
            </a:r>
            <a:r>
              <a:rPr lang="zh-CN" altLang="en-US" dirty="0"/>
              <a:t>辅助线附近布局；紫旗回档</a:t>
            </a:r>
            <a:r>
              <a:rPr lang="en-US" altLang="zh-CN" dirty="0"/>
              <a:t>-</a:t>
            </a:r>
            <a:r>
              <a:rPr lang="zh-CN" altLang="en-US" dirty="0"/>
              <a:t>破位</a:t>
            </a:r>
            <a:r>
              <a:rPr lang="en-US" altLang="zh-CN" dirty="0"/>
              <a:t>3</a:t>
            </a:r>
            <a:r>
              <a:rPr lang="zh-CN" altLang="en-US" dirty="0"/>
              <a:t>天内出金叉；追涨龙虎</a:t>
            </a:r>
            <a:r>
              <a:rPr lang="en-US" altLang="zh-CN" dirty="0"/>
              <a:t>-</a:t>
            </a:r>
            <a:r>
              <a:rPr lang="zh-CN" altLang="en-US" dirty="0"/>
              <a:t>均线</a:t>
            </a:r>
            <a:r>
              <a:rPr lang="en-US" altLang="zh-CN" dirty="0"/>
              <a:t>/</a:t>
            </a:r>
            <a:r>
              <a:rPr lang="zh-CN" altLang="en-US" dirty="0"/>
              <a:t>熊线。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404676" y="924016"/>
            <a:ext cx="6344412" cy="35545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" b="995"/>
          <a:stretch/>
        </p:blipFill>
        <p:spPr>
          <a:xfrm>
            <a:off x="442595" y="771691"/>
            <a:ext cx="3626485" cy="37068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1E35060-1C01-DA6E-96D1-330C488EAF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6290" y="1219780"/>
            <a:ext cx="3569170" cy="28841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哪个部分最具价值？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3093"/>
            <a:ext cx="7820008" cy="506496"/>
          </a:xfrm>
        </p:spPr>
        <p:txBody>
          <a:bodyPr/>
          <a:lstStyle/>
          <a:p>
            <a:r>
              <a:rPr lang="zh-CN" altLang="en-US" dirty="0"/>
              <a:t>想收获远超市场平均收益？不是人云亦云，而要跟最强者走！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69464" y="781659"/>
          <a:ext cx="7053072" cy="24365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218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大多数人错误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我们错误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6974" y="3501885"/>
            <a:ext cx="2956477" cy="19658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7362" y="3468875"/>
            <a:ext cx="2870742" cy="19988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: 圆角 8"/>
          <p:cNvSpPr/>
          <p:nvPr/>
        </p:nvSpPr>
        <p:spPr>
          <a:xfrm>
            <a:off x="6476151" y="5094331"/>
            <a:ext cx="2753164" cy="373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大跌</a:t>
            </a:r>
            <a:r>
              <a:rPr lang="en-US" altLang="zh-CN" sz="1400" dirty="0">
                <a:cs typeface="+mn-ea"/>
                <a:sym typeface="+mn-lt"/>
              </a:rPr>
              <a:t>+</a:t>
            </a:r>
            <a:r>
              <a:rPr lang="zh-CN" altLang="en-US" sz="1400" dirty="0">
                <a:cs typeface="+mn-ea"/>
                <a:sym typeface="+mn-lt"/>
              </a:rPr>
              <a:t>调整，不改游资进攻趋势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481" y="3963503"/>
            <a:ext cx="1171429" cy="11142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龙虎炒作情绪活跃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734529"/>
            <a:ext cx="7820008" cy="50649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868353" y="964811"/>
            <a:ext cx="9169400" cy="16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涨跌停的背后，是游资机构的短线推动为主，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龙虎情绪活跃代表龙虎进攻意见统一，炒作溢价能力强。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情绪</a:t>
            </a:r>
            <a:r>
              <a:rPr lang="en-US" altLang="zh-CN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3~5</a:t>
            </a: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日活跃反映进攻性好，一两日不活跃不影响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7467" y="2820288"/>
            <a:ext cx="8085432" cy="33292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040" y="1128255"/>
            <a:ext cx="2437327" cy="479927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938211"/>
              </p:ext>
            </p:extLst>
          </p:nvPr>
        </p:nvGraphicFramePr>
        <p:xfrm>
          <a:off x="442913" y="660401"/>
          <a:ext cx="11341100" cy="6068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6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4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38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73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美国放宽对英伟达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H200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芯片出口中国的管制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据央视新闻，当地时间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日，据美国联邦公报显示，美国放宽了对英伟达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H200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芯片出口到中国的监管规定。此前，特朗普通过社交媒体表示，美国政府将允许英伟达向中国出售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H200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人工智能芯片。据悉，上述对华销售将由美国商务部负责审批和安全审查，美方还将从相关交易中收取费用。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英伟达：中电港、鸿博股份、胜宏科技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光模块：中际旭创、天孚通信、新易盛、源杰科技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北交所</a:t>
                      </a:r>
                      <a:r>
                        <a:rPr lang="en-US" altLang="zh-CN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光模块：蘅东光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50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zh-CN" alt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zh-CN" altLang="en-US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板块看点</a:t>
            </a:r>
            <a:r>
              <a:rPr lang="en-US" altLang="zh-CN" dirty="0"/>
              <a:t>-</a:t>
            </a:r>
            <a:r>
              <a:rPr lang="zh-CN" altLang="en-US" dirty="0"/>
              <a:t>龙虎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" b="1178"/>
          <a:stretch/>
        </p:blipFill>
        <p:spPr>
          <a:xfrm>
            <a:off x="1948579" y="660400"/>
            <a:ext cx="8294842" cy="38841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1733550" y="5411917"/>
            <a:ext cx="872490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prstClr val="black"/>
                </a:solidFill>
                <a:latin typeface="思源黑体 CN Regular" panose="020B0500000000000000" pitchFamily="34" charset="-122"/>
                <a:ea typeface="微软雅黑" panose="020B0503020204020204" charset="-122"/>
              </a:rPr>
              <a:t>行业：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机械设备、软件信息、军工、传媒娱乐、医疗器械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微软雅黑" panose="020B0503020204020204" charset="-122"/>
                <a:cs typeface="+mn-cs"/>
              </a:rPr>
              <a:t>主题：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机器人、智驾、芯片、有色、化工、十五五</a:t>
            </a:r>
            <a:r>
              <a:rPr lang="en-US" altLang="zh-CN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商业航天</a:t>
            </a:r>
            <a:r>
              <a:rPr lang="en-US" altLang="zh-CN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/6G</a:t>
            </a:r>
          </a:p>
        </p:txBody>
      </p:sp>
      <p:sp>
        <p:nvSpPr>
          <p:cNvPr id="4" name="矩形: 圆角 3"/>
          <p:cNvSpPr/>
          <p:nvPr/>
        </p:nvSpPr>
        <p:spPr>
          <a:xfrm>
            <a:off x="3516084" y="4654852"/>
            <a:ext cx="5159832" cy="706608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短打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席位密码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板块龙虎：龙虎累计上榜次数靠前，</a:t>
            </a: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游资机构扎堆炒作，易诞生超强势个股</a:t>
            </a:r>
            <a:r>
              <a:rPr lang="en-US" altLang="zh-CN" sz="1600" dirty="0">
                <a:cs typeface="+mn-ea"/>
                <a:sym typeface="+mn-lt"/>
              </a:rPr>
              <a:t>/</a:t>
            </a:r>
            <a:r>
              <a:rPr lang="zh-CN" altLang="en-US" sz="1600" dirty="0">
                <a:cs typeface="+mn-ea"/>
                <a:sym typeface="+mn-lt"/>
              </a:rPr>
              <a:t>热点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追求进攻型龙虎，拉升调整后的潜力爆发波段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天出龙虎紫旗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" r="2340"/>
          <a:stretch/>
        </p:blipFill>
        <p:spPr>
          <a:xfrm>
            <a:off x="1076553" y="2203980"/>
            <a:ext cx="2898269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" r="2431"/>
          <a:stretch/>
        </p:blipFill>
        <p:spPr>
          <a:xfrm>
            <a:off x="6667118" y="2128488"/>
            <a:ext cx="2826132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87072" y="3212734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1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11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1E286797-2484-4D18-A01E-F25C69773C59}"/>
              </a:ext>
            </a:extLst>
          </p:cNvPr>
          <p:cNvSpPr/>
          <p:nvPr/>
        </p:nvSpPr>
        <p:spPr>
          <a:xfrm>
            <a:off x="7655718" y="6249108"/>
            <a:ext cx="495913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5012AE2-9131-3AD4-411F-CFA77A82DB6F}"/>
              </a:ext>
            </a:extLst>
          </p:cNvPr>
          <p:cNvSpPr/>
          <p:nvPr/>
        </p:nvSpPr>
        <p:spPr>
          <a:xfrm>
            <a:off x="7647769" y="3574488"/>
            <a:ext cx="495913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351BBA6-D237-C0F0-6A28-56F48EF3415E}"/>
              </a:ext>
            </a:extLst>
          </p:cNvPr>
          <p:cNvSpPr/>
          <p:nvPr/>
        </p:nvSpPr>
        <p:spPr>
          <a:xfrm>
            <a:off x="7618503" y="5890968"/>
            <a:ext cx="495913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近期龙虎回档表现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664829"/>
            <a:ext cx="7820008" cy="506496"/>
          </a:xfrm>
        </p:spPr>
        <p:txBody>
          <a:bodyPr/>
          <a:lstStyle/>
          <a:p>
            <a:r>
              <a:rPr lang="zh-CN" altLang="en-US" dirty="0"/>
              <a:t>学习</a:t>
            </a:r>
            <a:r>
              <a:rPr lang="en-US" altLang="zh-CN" dirty="0"/>
              <a:t>+</a:t>
            </a:r>
            <a:r>
              <a:rPr lang="zh-CN" altLang="en-US" dirty="0"/>
              <a:t>果断操作</a:t>
            </a:r>
            <a:r>
              <a:rPr lang="en-US" altLang="zh-CN" dirty="0"/>
              <a:t>+</a:t>
            </a:r>
            <a:r>
              <a:rPr lang="zh-CN" altLang="en-US" dirty="0"/>
              <a:t>耐心持股</a:t>
            </a:r>
            <a:r>
              <a:rPr lang="en-US" altLang="zh-CN" dirty="0"/>
              <a:t>=</a:t>
            </a:r>
            <a:r>
              <a:rPr lang="zh-CN" altLang="en-US" dirty="0"/>
              <a:t>迈向高手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3380375-1AFB-54AD-C4CD-874DE3277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3" y="761953"/>
            <a:ext cx="4741735" cy="27758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D1F3CE7-B6C9-3EBF-CF06-3046EA20E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3" y="3639397"/>
            <a:ext cx="4741735" cy="18785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883EE526-562B-9E98-44EA-0F07E5601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86675"/>
            <a:ext cx="2566422" cy="2001914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CC16BEF-627E-CB2A-6BA0-E0998A67AD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07"/>
          <a:stretch>
            <a:fillRect/>
          </a:stretch>
        </p:blipFill>
        <p:spPr bwMode="auto">
          <a:xfrm>
            <a:off x="6096000" y="2964757"/>
            <a:ext cx="5653087" cy="240931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4254C0F-7842-DE94-44EC-3FA84B0072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683" y="649250"/>
            <a:ext cx="2747404" cy="20393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</TotalTime>
  <Words>629</Words>
  <Application>Microsoft Office PowerPoint</Application>
  <PresentationFormat>宽屏</PresentationFormat>
  <Paragraphs>83</Paragraphs>
  <Slides>13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1873</cp:revision>
  <dcterms:created xsi:type="dcterms:W3CDTF">2019-06-19T02:08:00Z</dcterms:created>
  <dcterms:modified xsi:type="dcterms:W3CDTF">2026-01-14T09:01:14Z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EBF8DB5FD94B49F7B17BC65F9BA08668</vt:lpwstr>
  </property>
</Properties>
</file>