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68" r:id="rId2"/>
    <p:sldId id="877" r:id="rId3"/>
    <p:sldId id="1230" r:id="rId4"/>
    <p:sldId id="1252" r:id="rId5"/>
    <p:sldId id="1254" r:id="rId6"/>
    <p:sldId id="1234" r:id="rId7"/>
    <p:sldId id="1162" r:id="rId8"/>
    <p:sldId id="1173" r:id="rId9"/>
    <p:sldId id="1232" r:id="rId10"/>
    <p:sldId id="1255" r:id="rId11"/>
    <p:sldId id="1163" r:id="rId12"/>
    <p:sldId id="1154" r:id="rId13"/>
    <p:sldId id="1201" r:id="rId14"/>
    <p:sldId id="1248" r:id="rId15"/>
    <p:sldId id="117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30"/>
            <p14:sldId id="1252"/>
            <p14:sldId id="1254"/>
            <p14:sldId id="1234"/>
            <p14:sldId id="1162"/>
            <p14:sldId id="1173"/>
            <p14:sldId id="1232"/>
            <p14:sldId id="1255"/>
            <p14:sldId id="1163"/>
            <p14:sldId id="1154"/>
            <p14:sldId id="1201"/>
            <p14:sldId id="1248"/>
          </p14:sldIdLst>
        </p14:section>
        <p14:section name="无标题节" id="{5F52EC0A-C796-4C5F-8D81-8C50DD54411E}">
          <p14:sldIdLst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63F"/>
    <a:srgbClr val="CD0318"/>
    <a:srgbClr val="C00000"/>
    <a:srgbClr val="4E83FA"/>
    <a:srgbClr val="F31BF3"/>
    <a:srgbClr val="E62D34"/>
    <a:srgbClr val="FFFA9D"/>
    <a:srgbClr val="FFFFFF"/>
    <a:srgbClr val="ED000E"/>
    <a:srgbClr val="FF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5558" autoAdjust="0"/>
  </p:normalViewPr>
  <p:slideViewPr>
    <p:cSldViewPr snapToGrid="0" showGuides="1">
      <p:cViewPr varScale="1">
        <p:scale>
          <a:sx n="105" d="100"/>
          <a:sy n="105" d="100"/>
        </p:scale>
        <p:origin x="1152" y="114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869037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资金脉搏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2025/1/17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" b="795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679825" y="5846886"/>
            <a:ext cx="483235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14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龙虎淘金圈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63637" y="5722057"/>
            <a:ext cx="9864726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盘中交流、知识拓展学习的龙虎阵地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15090"/>
          <a:stretch>
            <a:fillRect/>
          </a:stretch>
        </p:blipFill>
        <p:spPr>
          <a:xfrm>
            <a:off x="6799885" y="1710672"/>
            <a:ext cx="4194744" cy="3877106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7188" y="2093105"/>
            <a:ext cx="2732012" cy="31122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695762"/>
            <a:ext cx="2122673" cy="190692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94460" y="4681110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PC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35964" y="5201584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9423E3B-467B-419C-AA73-070E63145E47}"/>
              </a:ext>
            </a:extLst>
          </p:cNvPr>
          <p:cNvSpPr/>
          <p:nvPr/>
        </p:nvSpPr>
        <p:spPr>
          <a:xfrm>
            <a:off x="8210551" y="2286001"/>
            <a:ext cx="3440979" cy="2568510"/>
          </a:xfrm>
          <a:prstGeom prst="rect">
            <a:avLst/>
          </a:prstGeom>
          <a:solidFill>
            <a:srgbClr val="CD0318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EB6248-9366-41A3-B9CF-236BE23576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80"/>
          <a:stretch/>
        </p:blipFill>
        <p:spPr>
          <a:xfrm>
            <a:off x="8436792" y="2656594"/>
            <a:ext cx="2988496" cy="77240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DDB550A-95B5-4333-B305-A4762CAA53E6}"/>
              </a:ext>
            </a:extLst>
          </p:cNvPr>
          <p:cNvSpPr txBox="1"/>
          <p:nvPr/>
        </p:nvSpPr>
        <p:spPr>
          <a:xfrm>
            <a:off x="8559440" y="3570027"/>
            <a:ext cx="2743200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年度版首发钜惠！买即多送一个季度版，价值</a:t>
            </a:r>
            <a:r>
              <a:rPr lang="en-US" altLang="zh-CN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168</a:t>
            </a:r>
            <a:r>
              <a:rPr lang="zh-CN" altLang="en-US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元！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E7C40E4-4953-4A18-B753-8F38C5F1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07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0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资金量能：截止上午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11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点，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5900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亿，缩量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1800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亿，缩量可以，但不好缩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2700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亿，万亿以下又是冰点；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3140-3300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金叉中期，卡在辅助线附近，若能企稳是最好，在节前缩量预期下，这些天没有持续阴跌已经很了不起。机会更看节前最后几日。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7254" y="2529337"/>
            <a:ext cx="2091307" cy="23396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67460" y="5564032"/>
            <a:ext cx="9707880" cy="865199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行业：机械设备、电气设备、商业零售、电子制造、白色家电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主题：机器人、小红书、大消费、芯片、农业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" b="2138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084C196E-614F-479E-988F-65080A2A8E81}"/>
              </a:ext>
            </a:extLst>
          </p:cNvPr>
          <p:cNvSpPr/>
          <p:nvPr/>
        </p:nvSpPr>
        <p:spPr>
          <a:xfrm>
            <a:off x="9907930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17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79FF123-2825-4F9F-BA83-FE138F90FF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中共中央政治局会议传达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E0B115-8C17-4F13-BADF-8A4D98CBE8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、全年经济目标将顺利完成；</a:t>
            </a: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CD0318"/>
                </a:solidFill>
              </a:rPr>
              <a:t>稳</a:t>
            </a:r>
            <a:r>
              <a:rPr lang="zh-CN" altLang="en-US" dirty="0"/>
              <a:t>股市；</a:t>
            </a:r>
            <a:r>
              <a:rPr lang="en-US" altLang="zh-CN" dirty="0"/>
              <a:t>3</a:t>
            </a:r>
            <a:r>
              <a:rPr lang="zh-CN" altLang="en-US" dirty="0"/>
              <a:t>、继续“十四五”（科技创新、对外开放）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B259F778-431F-4C9A-B447-341FF68B994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2217" b="2217"/>
          <a:stretch/>
        </p:blipFill>
        <p:spPr>
          <a:xfrm>
            <a:off x="3299359" y="1599260"/>
            <a:ext cx="5597898" cy="4009808"/>
          </a:xfrm>
        </p:spPr>
      </p:pic>
    </p:spTree>
    <p:extLst>
      <p:ext uri="{BB962C8B-B14F-4D97-AF65-F5344CB8AC3E}">
        <p14:creationId xmlns:p14="http://schemas.microsoft.com/office/powerpoint/2010/main" val="101773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席位颜色分类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409700" y="5724047"/>
            <a:ext cx="9372600" cy="1012991"/>
          </a:xfrm>
        </p:spPr>
        <p:txBody>
          <a:bodyPr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席位主要区别：①买卖双方力量；②有无机构（机构有钱，会考虑基本面）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54368" y="1846916"/>
          <a:ext cx="9883263" cy="3577740"/>
        </p:xfrm>
        <a:graphic>
          <a:graphicData uri="http://schemas.openxmlformats.org/drawingml/2006/table">
            <a:tbl>
              <a:tblPr/>
              <a:tblGrid>
                <a:gridCol w="124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9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5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旗子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图示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涵义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特点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红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多头较强，席位偏超短操作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紫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多头较强，席位势大力沉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蓝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空头较强，注意波段压力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绿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AB27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空头较强，注意超短压力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2747932" y="2707078"/>
            <a:ext cx="202637" cy="2583903"/>
            <a:chOff x="3948752" y="3356037"/>
            <a:chExt cx="202637" cy="2583903"/>
          </a:xfrm>
        </p:grpSpPr>
        <p:grpSp>
          <p:nvGrpSpPr>
            <p:cNvPr id="6" name="组合 5"/>
            <p:cNvGrpSpPr/>
            <p:nvPr/>
          </p:nvGrpSpPr>
          <p:grpSpPr>
            <a:xfrm>
              <a:off x="3948752" y="3356037"/>
              <a:ext cx="202637" cy="417513"/>
              <a:chOff x="-1701800" y="3305476"/>
              <a:chExt cx="765476" cy="1577187"/>
            </a:xfrm>
          </p:grpSpPr>
          <p:sp>
            <p:nvSpPr>
              <p:cNvPr id="16" name="直角三角形 15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3948752" y="4072942"/>
              <a:ext cx="202637" cy="417513"/>
              <a:chOff x="-1701800" y="3305476"/>
              <a:chExt cx="765476" cy="1577187"/>
            </a:xfrm>
          </p:grpSpPr>
          <p:sp>
            <p:nvSpPr>
              <p:cNvPr id="14" name="直角三角形 13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3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3D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3948752" y="4775200"/>
              <a:ext cx="202637" cy="417513"/>
              <a:chOff x="-1701800" y="3305476"/>
              <a:chExt cx="765476" cy="1577187"/>
            </a:xfrm>
          </p:grpSpPr>
          <p:sp>
            <p:nvSpPr>
              <p:cNvPr id="12" name="直角三角形 11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3948752" y="5522427"/>
              <a:ext cx="202637" cy="417513"/>
              <a:chOff x="-1701800" y="3305476"/>
              <a:chExt cx="765476" cy="1577187"/>
            </a:xfrm>
          </p:grpSpPr>
          <p:sp>
            <p:nvSpPr>
              <p:cNvPr id="10" name="直角三角形 9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A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AB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18829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17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5760</TotalTime>
  <Words>448</Words>
  <Application>Microsoft Office PowerPoint</Application>
  <PresentationFormat>宽屏</PresentationFormat>
  <Paragraphs>64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1685</cp:revision>
  <dcterms:created xsi:type="dcterms:W3CDTF">2019-06-19T02:08:00Z</dcterms:created>
  <dcterms:modified xsi:type="dcterms:W3CDTF">2025-01-17T04:08:33Z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