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68" r:id="rId2"/>
    <p:sldId id="877" r:id="rId3"/>
    <p:sldId id="1260" r:id="rId4"/>
    <p:sldId id="1252" r:id="rId5"/>
    <p:sldId id="1261" r:id="rId6"/>
    <p:sldId id="1262" r:id="rId7"/>
    <p:sldId id="1234" r:id="rId8"/>
    <p:sldId id="1162" r:id="rId9"/>
    <p:sldId id="1173" r:id="rId10"/>
    <p:sldId id="1232" r:id="rId11"/>
    <p:sldId id="1224" r:id="rId12"/>
    <p:sldId id="1163" r:id="rId13"/>
    <p:sldId id="1259" r:id="rId14"/>
    <p:sldId id="1201" r:id="rId15"/>
    <p:sldId id="1248" r:id="rId16"/>
    <p:sldId id="1255" r:id="rId17"/>
    <p:sldId id="1256" r:id="rId18"/>
    <p:sldId id="1245" r:id="rId19"/>
    <p:sldId id="1251" r:id="rId20"/>
    <p:sldId id="1174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1"/>
            <p14:sldId id="1262"/>
            <p14:sldId id="1234"/>
            <p14:sldId id="1162"/>
            <p14:sldId id="1173"/>
            <p14:sldId id="1232"/>
            <p14:sldId id="1224"/>
            <p14:sldId id="1163"/>
            <p14:sldId id="1259"/>
            <p14:sldId id="1201"/>
            <p14:sldId id="1248"/>
          </p14:sldIdLst>
        </p14:section>
        <p14:section name="无标题节" id="{5F52EC0A-C796-4C5F-8D81-8C50DD54411E}">
          <p14:sldIdLst>
            <p14:sldId id="1255"/>
            <p14:sldId id="1256"/>
            <p14:sldId id="1245"/>
            <p14:sldId id="1251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862" autoAdjust="0"/>
  </p:normalViewPr>
  <p:slideViewPr>
    <p:cSldViewPr snapToGrid="0" showGuides="1">
      <p:cViewPr varScale="1">
        <p:scale>
          <a:sx n="106" d="100"/>
          <a:sy n="106" d="100"/>
        </p:scale>
        <p:origin x="1110" y="102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龙虎节前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最后一课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2025/1/22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FF8EEF-735F-40C4-9C9E-2A324283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提升捕捞季节成功率的方法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69614-4B8A-4FC0-A488-0260AA7EB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22984"/>
            <a:ext cx="7820008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选有资金炒作或有龙虎聚集的板块，选到优质强势股概率提升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5DF62-BD89-4E11-B289-55680015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823"/>
            <a:ext cx="4600000" cy="63809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FE44B67-2F14-4749-9817-903C21634E27}"/>
              </a:ext>
            </a:extLst>
          </p:cNvPr>
          <p:cNvSpPr/>
          <p:nvPr/>
        </p:nvSpPr>
        <p:spPr>
          <a:xfrm>
            <a:off x="6096000" y="5114575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商业零售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紫旗回档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675D76-71D0-4B8C-8356-53934470AA05}"/>
              </a:ext>
            </a:extLst>
          </p:cNvPr>
          <p:cNvGrpSpPr/>
          <p:nvPr/>
        </p:nvGrpSpPr>
        <p:grpSpPr>
          <a:xfrm>
            <a:off x="1872689" y="1831658"/>
            <a:ext cx="3257535" cy="3923163"/>
            <a:chOff x="1872689" y="1831658"/>
            <a:chExt cx="3257535" cy="39231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F721C7-868E-42A1-9B59-9112D3B7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689" y="2343263"/>
              <a:ext cx="3257535" cy="191755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94A701-B12E-421F-9712-B86A39BB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89" y="1831658"/>
              <a:ext cx="3257535" cy="3698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A84BAD-9035-4AEB-93C0-A255575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424"/>
            <a:stretch/>
          </p:blipFill>
          <p:spPr>
            <a:xfrm>
              <a:off x="1872689" y="4336146"/>
              <a:ext cx="3257535" cy="10466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7601BF-0134-4F8E-8400-44FBD44132D1}"/>
                </a:ext>
              </a:extLst>
            </p:cNvPr>
            <p:cNvSpPr/>
            <p:nvPr/>
          </p:nvSpPr>
          <p:spPr>
            <a:xfrm>
              <a:off x="1961273" y="3430629"/>
              <a:ext cx="2874678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传媒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/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机械设备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紫旗突破熊线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3ABAF7-5996-4809-97DC-6FE2EAA82412}"/>
                </a:ext>
              </a:extLst>
            </p:cNvPr>
            <p:cNvSpPr/>
            <p:nvPr/>
          </p:nvSpPr>
          <p:spPr>
            <a:xfrm>
              <a:off x="1872689" y="5382813"/>
              <a:ext cx="2158240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金融科技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紫旗回档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6B19A76-4B05-4DD3-B37C-8B604B98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11622"/>
            <a:ext cx="2303282" cy="888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1E67D1-FEBF-4735-9F13-0CB8B00BBF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874"/>
          <a:stretch/>
        </p:blipFill>
        <p:spPr>
          <a:xfrm>
            <a:off x="6096000" y="2688136"/>
            <a:ext cx="2906598" cy="37200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5407E39-1A98-4BD1-8D01-3D8C0044B58B}"/>
              </a:ext>
            </a:extLst>
          </p:cNvPr>
          <p:cNvSpPr/>
          <p:nvPr/>
        </p:nvSpPr>
        <p:spPr>
          <a:xfrm>
            <a:off x="6096000" y="3097847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机械设备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FB3829-ABFD-43A1-A60E-7E818C8ED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69100"/>
            <a:ext cx="4546862" cy="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哪些不轻易卖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351145-2EE0-4D5F-AFA3-21BAD6F4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548" y="1834206"/>
            <a:ext cx="3634505" cy="1652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EF8BC-4E99-47AB-86CA-0B1A506FD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94" y="3594587"/>
            <a:ext cx="4468612" cy="2589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8ED132-ED42-43EE-B23C-0F706B84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27" y="2136992"/>
            <a:ext cx="2038334" cy="33995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4A81BB-C1C5-449A-A6B4-2183BB08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89" y="2168636"/>
            <a:ext cx="2038334" cy="33601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07D84AD-9B39-4511-9D5C-6D778C193040}"/>
              </a:ext>
            </a:extLst>
          </p:cNvPr>
          <p:cNvSpPr/>
          <p:nvPr/>
        </p:nvSpPr>
        <p:spPr>
          <a:xfrm>
            <a:off x="2304344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金叉初期，能不减就不减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7252380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不破位，不轻易交出底仓</a:t>
            </a:r>
          </a:p>
        </p:txBody>
      </p:sp>
    </p:spTree>
    <p:extLst>
      <p:ext uri="{BB962C8B-B14F-4D97-AF65-F5344CB8AC3E}">
        <p14:creationId xmlns:p14="http://schemas.microsoft.com/office/powerpoint/2010/main" val="113866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哪些要积极卖？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2180986" y="575393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高位死叉，多少减一减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8E63C-086B-4384-9B60-1C78C6A8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125" y="1884951"/>
            <a:ext cx="2201757" cy="36658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6CEEF-CB51-4E1C-BB8D-AD6DDF2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8" y="1882359"/>
            <a:ext cx="2242976" cy="36710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F0FC8-373E-41C7-B910-AE98FD3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8"/>
          <a:stretch/>
        </p:blipFill>
        <p:spPr>
          <a:xfrm>
            <a:off x="6273850" y="1882359"/>
            <a:ext cx="2201758" cy="36710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20B0B4-48D1-486A-A7FC-2A2CD622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605" y="1878016"/>
            <a:ext cx="2201758" cy="36797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C37059-79AD-43B4-984A-03A5B30613B6}"/>
              </a:ext>
            </a:extLst>
          </p:cNvPr>
          <p:cNvSpPr/>
          <p:nvPr/>
        </p:nvSpPr>
        <p:spPr>
          <a:xfrm>
            <a:off x="7406102" y="575027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破位，跑为上计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1.13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亿左右，节前缩量预期下，正常表现；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3150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（缺口）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-3300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量能和龙虎炒作强度都有一定下降，死叉初期，震荡预期。剩下几天，尽量线上持股，没有时间看盘的短线强势股就尽早处理掉。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92" y="2114418"/>
            <a:ext cx="2548768" cy="28564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行业：机械设备、半导体、传媒娱乐、商业零售、通信行业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眼镜、大消费、芯片、农业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b="1706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32202E-6F34-C1AC-E5A4-815CDBC7B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金融政策为大渠道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734FB42-DC7C-A8D1-2B0D-B03B85215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6980" y="1831658"/>
            <a:ext cx="4968875" cy="4318754"/>
          </a:xfrm>
        </p:spPr>
        <p:txBody>
          <a:bodyPr/>
          <a:lstStyle/>
          <a:p>
            <a:r>
              <a:rPr lang="zh-CN" altLang="en-US" dirty="0"/>
              <a:t>会议重点：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经常账户连续多年保持顺差。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年前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个月进出口顺差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8846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亿美元，同比增长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18.4%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金融市场开放稳步推进，跨境投融资便利化水平持续提升，吸引境外中长期资本稳定流入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；</a:t>
            </a:r>
            <a:endParaRPr lang="en-US" altLang="zh-CN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下阶段，央行将继续综合采取措施，增强外汇市场韧性，稳定市场预期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2025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年实施更加积极的财政政策和适度宽松的货币政策，将进一步巩固中国经济回升向好态势。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BE7C58-AE0A-7948-21FC-8205AA08C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630994"/>
            <a:ext cx="2432304" cy="2026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1EF233-74FA-6FAC-BB2D-81E4B505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64"/>
          <a:stretch/>
        </p:blipFill>
        <p:spPr>
          <a:xfrm>
            <a:off x="1127125" y="3709766"/>
            <a:ext cx="3748460" cy="24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173F1E8-19A7-CB0D-E643-66D1396134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出海获益的方向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0B76E3-29B8-973D-4014-C3BABE4E2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一、轻资产：不需要怎样投资，出海即可获得营收增长</a:t>
            </a:r>
            <a:endParaRPr lang="en-US" altLang="zh-CN" dirty="0"/>
          </a:p>
          <a:p>
            <a:r>
              <a:rPr lang="zh-CN" altLang="en-US" dirty="0"/>
              <a:t>类型：</a:t>
            </a:r>
            <a:r>
              <a:rPr lang="zh-CN" altLang="en-US" b="1" dirty="0">
                <a:solidFill>
                  <a:srgbClr val="C00000"/>
                </a:solidFill>
              </a:rPr>
              <a:t>传媒娱乐、计算机（软件开发）、通信行业、家用电器、电力设备</a:t>
            </a:r>
            <a:r>
              <a:rPr lang="zh-CN" altLang="en-US" dirty="0"/>
              <a:t>等服务业和消费品牌</a:t>
            </a:r>
            <a:endParaRPr lang="en-US" altLang="zh-CN" dirty="0"/>
          </a:p>
          <a:p>
            <a:r>
              <a:rPr lang="zh-CN" altLang="en-US" dirty="0"/>
              <a:t>二、重资产：通过海外投资，驱动营收增长和利润提升</a:t>
            </a:r>
            <a:endParaRPr lang="en-US" altLang="zh-CN" dirty="0"/>
          </a:p>
          <a:p>
            <a:r>
              <a:rPr lang="zh-CN" altLang="en-US" dirty="0"/>
              <a:t>类型：</a:t>
            </a:r>
            <a:r>
              <a:rPr lang="zh-CN" altLang="en-US" b="1" dirty="0">
                <a:solidFill>
                  <a:srgbClr val="C00000"/>
                </a:solidFill>
              </a:rPr>
              <a:t>机械设备、汽车制造、油气开采（石油石化天然气）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FB9E16-3E16-0F63-7785-D5472F21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29" y="4062413"/>
            <a:ext cx="3606800" cy="21241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DF92BE-A6E0-23BF-5BAC-252169AA5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174" y="4062413"/>
            <a:ext cx="3870396" cy="21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743</Words>
  <Application>Microsoft Office PowerPoint</Application>
  <PresentationFormat>宽屏</PresentationFormat>
  <Paragraphs>89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1720</cp:revision>
  <dcterms:created xsi:type="dcterms:W3CDTF">2019-06-19T02:08:00Z</dcterms:created>
  <dcterms:modified xsi:type="dcterms:W3CDTF">2025-01-22T08:46:13Z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