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7"/>
  </p:handoutMasterIdLst>
  <p:sldIdLst>
    <p:sldId id="868" r:id="rId3"/>
    <p:sldId id="1412" r:id="rId5"/>
    <p:sldId id="1449" r:id="rId6"/>
    <p:sldId id="1442" r:id="rId7"/>
    <p:sldId id="1430" r:id="rId8"/>
    <p:sldId id="1431" r:id="rId9"/>
    <p:sldId id="1439" r:id="rId10"/>
    <p:sldId id="1432" r:id="rId11"/>
    <p:sldId id="1450" r:id="rId12"/>
    <p:sldId id="1419" r:id="rId13"/>
    <p:sldId id="1440" r:id="rId14"/>
    <p:sldId id="1201" r:id="rId15"/>
    <p:sldId id="734" r:id="rId16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29297D41-D083-44DC-9F39-60E18FCB5294}">
          <p14:sldIdLst>
            <p14:sldId id="868"/>
            <p14:sldId id="1412"/>
            <p14:sldId id="1449"/>
            <p14:sldId id="1442"/>
            <p14:sldId id="1430"/>
            <p14:sldId id="1431"/>
            <p14:sldId id="1439"/>
            <p14:sldId id="1432"/>
            <p14:sldId id="1450"/>
            <p14:sldId id="1419"/>
            <p14:sldId id="1440"/>
            <p14:sldId id="1201"/>
            <p14:sldId id="734"/>
          </p14:sldIdLst>
        </p14:section>
      </p14:sectionLst>
    </p:ext>
    <p:ext uri="{EFAFB233-063F-42B5-8137-9DF3F51BA10A}">
      <p15:sldGuideLst xmlns:p15="http://schemas.microsoft.com/office/powerpoint/2012/main">
        <p15:guide id="1" pos="7401" userDrawn="1">
          <p15:clr>
            <a:srgbClr val="A4A3A4"/>
          </p15:clr>
        </p15:guide>
        <p15:guide id="4" pos="279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DFF"/>
    <a:srgbClr val="156389"/>
    <a:srgbClr val="EC5F74"/>
    <a:srgbClr val="F2991E"/>
    <a:srgbClr val="7A5CB3"/>
    <a:srgbClr val="555452"/>
    <a:srgbClr val="FFFA9D"/>
    <a:srgbClr val="FFFFFF"/>
    <a:srgbClr val="ED000E"/>
    <a:srgbClr val="4E83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5510" autoAdjust="0"/>
  </p:normalViewPr>
  <p:slideViewPr>
    <p:cSldViewPr snapToGrid="0" showGuides="1">
      <p:cViewPr>
        <p:scale>
          <a:sx n="125" d="100"/>
          <a:sy n="125" d="100"/>
        </p:scale>
        <p:origin x="234" y="-912"/>
      </p:cViewPr>
      <p:guideLst>
        <p:guide pos="7401"/>
        <p:guide pos="279"/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tags" Target="tags/tag19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C8C8"/>
                </a:solidFill>
                <a:effectLst/>
              </a:rPr>
              <a:t>https://neican.n8n8.cn/vip-column-h5/column-detail/6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00C8C8"/>
                </a:solidFill>
                <a:effectLst/>
              </a:rPr>
              <a:t>https://a1.n8n8.cn/pc-page/lhtj?open=renewal&amp;pageId=400000980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0" y="600075"/>
            <a:ext cx="12192000" cy="5871491"/>
          </a:xfrm>
          <a:prstGeom prst="roundRect">
            <a:avLst>
              <a:gd name="adj" fmla="val 10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75" y="168910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2800" b="1" kern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991704"/>
            <a:ext cx="7820008" cy="5064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5667374" y="6541135"/>
            <a:ext cx="6255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  <a:endParaRPr lang="zh-CN" altLang="en-US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7156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262925" y="-273323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2.png"/><Relationship Id="rId24" Type="http://schemas.openxmlformats.org/officeDocument/2006/relationships/notesSlide" Target="../notesSlides/notesSlide1.xml"/><Relationship Id="rId23" Type="http://schemas.openxmlformats.org/officeDocument/2006/relationships/slideLayout" Target="../slideLayouts/slideLayout1.xml"/><Relationship Id="rId22" Type="http://schemas.openxmlformats.org/officeDocument/2006/relationships/tags" Target="../tags/tag18.xml"/><Relationship Id="rId21" Type="http://schemas.openxmlformats.org/officeDocument/2006/relationships/tags" Target="../tags/tag17.xml"/><Relationship Id="rId20" Type="http://schemas.openxmlformats.org/officeDocument/2006/relationships/tags" Target="../tags/tag16.xml"/><Relationship Id="rId2" Type="http://schemas.openxmlformats.org/officeDocument/2006/relationships/image" Target="../media/image8.png"/><Relationship Id="rId19" Type="http://schemas.openxmlformats.org/officeDocument/2006/relationships/tags" Target="../tags/tag15.xml"/><Relationship Id="rId18" Type="http://schemas.openxmlformats.org/officeDocument/2006/relationships/tags" Target="../tags/tag14.xml"/><Relationship Id="rId17" Type="http://schemas.openxmlformats.org/officeDocument/2006/relationships/tags" Target="../tags/tag13.xml"/><Relationship Id="rId16" Type="http://schemas.openxmlformats.org/officeDocument/2006/relationships/tags" Target="../tags/tag12.xml"/><Relationship Id="rId15" Type="http://schemas.openxmlformats.org/officeDocument/2006/relationships/image" Target="../media/image10.png"/><Relationship Id="rId14" Type="http://schemas.openxmlformats.org/officeDocument/2006/relationships/image" Target="../media/image9.png"/><Relationship Id="rId13" Type="http://schemas.openxmlformats.org/officeDocument/2006/relationships/tags" Target="../tags/tag1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1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1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1.xml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0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公开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阿里巴巴和七个小矮人" panose="00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65022" y="1267916"/>
            <a:ext cx="9046464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放量下的金叉方显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力度和</a:t>
            </a: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持续度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841750" y="3709035"/>
            <a:ext cx="2001520" cy="380365"/>
            <a:chOff x="6050" y="5841"/>
            <a:chExt cx="3152" cy="599"/>
          </a:xfrm>
        </p:grpSpPr>
        <p:sp>
          <p:nvSpPr>
            <p:cNvPr id="26" name="矩形 25"/>
            <p:cNvSpPr/>
            <p:nvPr/>
          </p:nvSpPr>
          <p:spPr>
            <a:xfrm>
              <a:off x="6110" y="5849"/>
              <a:ext cx="3092" cy="5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4"/>
              </p:custDataLst>
            </p:nvPr>
          </p:nvSpPr>
          <p:spPr>
            <a:xfrm>
              <a:off x="6120" y="5849"/>
              <a:ext cx="1568" cy="5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5"/>
              </p:custDataLst>
            </p:nvPr>
          </p:nvSpPr>
          <p:spPr>
            <a:xfrm>
              <a:off x="6050" y="5860"/>
              <a:ext cx="18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6"/>
              </p:custDataLst>
            </p:nvPr>
          </p:nvSpPr>
          <p:spPr>
            <a:xfrm>
              <a:off x="7702" y="5841"/>
              <a:ext cx="15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710390" y="4372334"/>
            <a:ext cx="3667170" cy="329890"/>
            <a:chOff x="7093" y="6626"/>
            <a:chExt cx="6446" cy="578"/>
          </a:xfrm>
        </p:grpSpPr>
        <p:sp>
          <p:nvSpPr>
            <p:cNvPr id="31" name="矩形 30"/>
            <p:cNvSpPr/>
            <p:nvPr>
              <p:custDataLst>
                <p:tags r:id="rId7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2" name="矩形 31"/>
            <p:cNvSpPr/>
            <p:nvPr>
              <p:custDataLst>
                <p:tags r:id="rId8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3" name="文本框 32"/>
            <p:cNvSpPr txBox="1"/>
            <p:nvPr>
              <p:custDataLst>
                <p:tags r:id="rId9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投资顾问</a:t>
              </a:r>
              <a:endParaRPr lang="zh-CN" altLang="en-US" sz="1400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34" name="文本框 33"/>
            <p:cNvSpPr txBox="1"/>
            <p:nvPr>
              <p:custDataLst>
                <p:tags r:id="rId10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A1120619100001</a:t>
              </a:r>
              <a:endParaRPr lang="en-US" altLang="zh-CN" sz="140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sp>
        <p:nvSpPr>
          <p:cNvPr id="36" name="矩形 35"/>
          <p:cNvSpPr/>
          <p:nvPr>
            <p:custDataLst>
              <p:tags r:id="rId11"/>
            </p:custDataLst>
          </p:nvPr>
        </p:nvSpPr>
        <p:spPr>
          <a:xfrm>
            <a:off x="6170428" y="3715449"/>
            <a:ext cx="2179849" cy="35678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>
            <p:custDataLst>
              <p:tags r:id="rId12"/>
            </p:custDataLst>
          </p:nvPr>
        </p:nvSpPr>
        <p:spPr>
          <a:xfrm>
            <a:off x="6052794" y="3715449"/>
            <a:ext cx="995495" cy="356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文本框 37"/>
          <p:cNvSpPr txBox="1"/>
          <p:nvPr>
            <p:custDataLst>
              <p:tags r:id="rId13"/>
            </p:custDataLst>
          </p:nvPr>
        </p:nvSpPr>
        <p:spPr>
          <a:xfrm>
            <a:off x="6033453" y="3728579"/>
            <a:ext cx="1142828" cy="368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课程日期</a:t>
            </a:r>
            <a:endParaRPr lang="zh-CN" altLang="en-US" dirty="0">
              <a:solidFill>
                <a:srgbClr val="C00000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067630" y="3693046"/>
            <a:ext cx="1282647" cy="38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</a:pPr>
            <a:fld id="{44E84A3E-DAD5-46E0-B2CD-606E2199FB3C}" type="datetime1">
              <a:rPr lang="zh-CN" altLang="en-US" sz="16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</a:fld>
            <a:endParaRPr lang="zh-CN" altLang="en-US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126192" y="3197559"/>
            <a:ext cx="3633591" cy="38548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363075" y="3161686"/>
            <a:ext cx="2496822" cy="3745234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3869171" y="4367898"/>
            <a:ext cx="768968" cy="698062"/>
            <a:chOff x="4159400" y="4896577"/>
            <a:chExt cx="1191795" cy="367347"/>
          </a:xfrm>
        </p:grpSpPr>
        <p:sp>
          <p:nvSpPr>
            <p:cNvPr id="16" name="矩形 15"/>
            <p:cNvSpPr/>
            <p:nvPr>
              <p:custDataLst>
                <p:tags r:id="rId16"/>
              </p:custDataLst>
            </p:nvPr>
          </p:nvSpPr>
          <p:spPr>
            <a:xfrm>
              <a:off x="4159400" y="4896577"/>
              <a:ext cx="1191795" cy="356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>
              <p:custDataLst>
                <p:tags r:id="rId17"/>
              </p:custDataLst>
            </p:nvPr>
          </p:nvSpPr>
          <p:spPr>
            <a:xfrm>
              <a:off x="4179722" y="4923800"/>
              <a:ext cx="1142932" cy="340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执业编号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710390" y="4736070"/>
            <a:ext cx="3667170" cy="329890"/>
            <a:chOff x="7093" y="6626"/>
            <a:chExt cx="6446" cy="578"/>
          </a:xfrm>
        </p:grpSpPr>
        <p:sp>
          <p:nvSpPr>
            <p:cNvPr id="25" name="矩形 24"/>
            <p:cNvSpPr/>
            <p:nvPr>
              <p:custDataLst>
                <p:tags r:id="rId18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5" name="矩形 34"/>
            <p:cNvSpPr/>
            <p:nvPr>
              <p:custDataLst>
                <p:tags r:id="rId19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9" name="文本框 38"/>
            <p:cNvSpPr txBox="1"/>
            <p:nvPr>
              <p:custDataLst>
                <p:tags r:id="rId20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基金从业</a:t>
              </a:r>
              <a:endParaRPr lang="zh-CN" altLang="en-US" sz="1400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40" name="文本框 39"/>
            <p:cNvSpPr txBox="1"/>
            <p:nvPr>
              <p:custDataLst>
                <p:tags r:id="rId21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A20250629000895</a:t>
              </a:r>
              <a:endParaRPr lang="en-US" altLang="zh-CN" sz="1400" dirty="0">
                <a:solidFill>
                  <a:srgbClr val="FFFFFF"/>
                </a:solidFill>
                <a:latin typeface="+mn-ea"/>
              </a:endParaRPr>
            </a:p>
          </p:txBody>
        </p:sp>
      </p:grpSp>
    </p:spTree>
    <p:custDataLst>
      <p:tags r:id="rId2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" y="0"/>
            <a:ext cx="12191991" cy="685799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89" b="25459"/>
          <a:stretch>
            <a:fillRect/>
          </a:stretch>
        </p:blipFill>
        <p:spPr>
          <a:xfrm>
            <a:off x="922294" y="196840"/>
            <a:ext cx="3298506" cy="32284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" r="1449"/>
          <a:stretch>
            <a:fillRect/>
          </a:stretch>
        </p:blipFill>
        <p:spPr>
          <a:xfrm>
            <a:off x="922294" y="3582415"/>
            <a:ext cx="3298507" cy="30787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矩形: 圆角 13"/>
          <p:cNvSpPr/>
          <p:nvPr/>
        </p:nvSpPr>
        <p:spPr>
          <a:xfrm>
            <a:off x="2847127" y="3653546"/>
            <a:ext cx="1373673" cy="5184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市场同类产品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15" name="矩形: 圆角 14"/>
          <p:cNvSpPr/>
          <p:nvPr/>
        </p:nvSpPr>
        <p:spPr>
          <a:xfrm>
            <a:off x="3067528" y="205338"/>
            <a:ext cx="958760" cy="3129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龙虎金榜</a:t>
            </a:r>
            <a:endParaRPr lang="zh-CN" altLang="en-US" sz="1400" dirty="0">
              <a:cs typeface="+mn-ea"/>
              <a:sym typeface="+mn-lt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rcRect l="1789" r="62858"/>
          <a:stretch>
            <a:fillRect/>
          </a:stretch>
        </p:blipFill>
        <p:spPr>
          <a:xfrm>
            <a:off x="5183745" y="5221890"/>
            <a:ext cx="1376712" cy="1394653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6819900" y="5257710"/>
            <a:ext cx="4449805" cy="1143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扫码订阅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《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龙虎金榜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》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，畅享一周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4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篇（每篇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2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个龙虎标的）内容策略服务，助力挖掘更多强势龙虎方向！</a:t>
            </a:r>
            <a:endParaRPr lang="en-US" altLang="zh-CN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3" b="4143"/>
          <a:stretch>
            <a:fillRect/>
          </a:stretch>
        </p:blipFill>
        <p:spPr>
          <a:xfrm>
            <a:off x="4707358" y="1398547"/>
            <a:ext cx="7038732" cy="37679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38275" y="232657"/>
            <a:ext cx="5976902" cy="111053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大盘及市场节奏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42913" y="4841966"/>
            <a:ext cx="11306176" cy="148060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大盘金叉如约而至，量能回暖，后续反弹，仍需要量能继续向好支持；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密切关注游资帮派的整体净买情况，持续</a:t>
            </a:r>
            <a:r>
              <a:rPr lang="en-US" altLang="zh-CN" dirty="0"/>
              <a:t>2</a:t>
            </a:r>
            <a:r>
              <a:rPr lang="zh-CN" altLang="en-US" dirty="0"/>
              <a:t>天以上卖出，热点操作保守；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涨停复制</a:t>
            </a:r>
            <a:r>
              <a:rPr lang="en-US" altLang="zh-CN" dirty="0"/>
              <a:t>-</a:t>
            </a:r>
            <a:r>
              <a:rPr lang="zh-CN" altLang="en-US" dirty="0"/>
              <a:t>辅助线附近布局；紫旗回档</a:t>
            </a:r>
            <a:r>
              <a:rPr lang="en-US" altLang="zh-CN" dirty="0"/>
              <a:t>-</a:t>
            </a:r>
            <a:r>
              <a:rPr lang="zh-CN" altLang="en-US" dirty="0"/>
              <a:t>破位</a:t>
            </a:r>
            <a:r>
              <a:rPr lang="en-US" altLang="zh-CN" dirty="0"/>
              <a:t>3</a:t>
            </a:r>
            <a:r>
              <a:rPr lang="zh-CN" altLang="en-US" dirty="0"/>
              <a:t>天内出金叉。</a:t>
            </a:r>
            <a:endParaRPr lang="zh-CN" altLang="en-US" dirty="0"/>
          </a:p>
        </p:txBody>
      </p:sp>
      <p:pic>
        <p:nvPicPr>
          <p:cNvPr id="5" name="图片占位符 9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" b="198"/>
          <a:stretch>
            <a:fillRect/>
          </a:stretch>
        </p:blipFill>
        <p:spPr>
          <a:xfrm>
            <a:off x="5404676" y="924016"/>
            <a:ext cx="6344412" cy="35545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774" y="1397177"/>
            <a:ext cx="4266450" cy="4041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6" b="1226"/>
          <a:stretch>
            <a:fillRect/>
          </a:stretch>
        </p:blipFill>
        <p:spPr>
          <a:xfrm>
            <a:off x="442595" y="771691"/>
            <a:ext cx="3626485" cy="37068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9" name="直接箭头连接符 8"/>
          <p:cNvCxnSpPr/>
          <p:nvPr/>
        </p:nvCxnSpPr>
        <p:spPr>
          <a:xfrm flipV="1">
            <a:off x="7589520" y="3846680"/>
            <a:ext cx="2990088" cy="249832"/>
          </a:xfrm>
          <a:prstGeom prst="straightConnector1">
            <a:avLst/>
          </a:prstGeom>
          <a:ln w="25400">
            <a:solidFill>
              <a:srgbClr val="FF4DFF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矩形: 圆角 9"/>
          <p:cNvSpPr/>
          <p:nvPr/>
        </p:nvSpPr>
        <p:spPr>
          <a:xfrm>
            <a:off x="8679484" y="2391274"/>
            <a:ext cx="2550848" cy="620047"/>
          </a:xfrm>
          <a:prstGeom prst="roundRect">
            <a:avLst/>
          </a:prstGeom>
          <a:solidFill>
            <a:srgbClr val="EE822F"/>
          </a:solidFill>
          <a:ln w="12700" cap="flat" cmpd="sng" algn="ctr">
            <a:gradFill>
              <a:gsLst>
                <a:gs pos="0">
                  <a:sysClr val="window" lastClr="FFFFFF">
                    <a:hueOff val="-4200000"/>
                  </a:sysClr>
                </a:gs>
                <a:gs pos="100000">
                  <a:sysClr val="window" lastClr="FFFFFF"/>
                </a:gs>
              </a:gsLst>
              <a:lin ang="2700000" scaled="1"/>
            </a:gradFill>
            <a:prstDash val="solid"/>
            <a:miter lim="800000"/>
          </a:ln>
          <a:effectLst>
            <a:outerShdw blurRad="101600" dist="50800" dir="5400000" algn="ctr" rotWithShape="0">
              <a:srgbClr val="E54C5E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kern="0" dirty="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资金保持翻红，指数盘整就会有资金底背离机会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82521" y="1193276"/>
            <a:ext cx="4510320" cy="36263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哪个部分最具价值？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23093"/>
            <a:ext cx="7820008" cy="506496"/>
          </a:xfrm>
        </p:spPr>
        <p:txBody>
          <a:bodyPr/>
          <a:lstStyle/>
          <a:p>
            <a:r>
              <a:rPr lang="zh-CN" altLang="en-US" dirty="0"/>
              <a:t>想收获远超市场平均收益？不是人云亦云，而要跟最强者走！</a:t>
            </a:r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569464" y="781659"/>
          <a:ext cx="7053072" cy="24365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51024"/>
                <a:gridCol w="2351024"/>
                <a:gridCol w="2351024"/>
              </a:tblGrid>
              <a:tr h="81218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大多数人正确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大多数人错误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81218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我们正确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81218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我们错误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6974" y="3501885"/>
            <a:ext cx="2956477" cy="196582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17362" y="3468875"/>
            <a:ext cx="2870742" cy="19988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矩形: 圆角 8"/>
          <p:cNvSpPr/>
          <p:nvPr/>
        </p:nvSpPr>
        <p:spPr>
          <a:xfrm>
            <a:off x="6476151" y="5094331"/>
            <a:ext cx="2753164" cy="3733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大跌</a:t>
            </a:r>
            <a:r>
              <a:rPr lang="en-US" altLang="zh-CN" sz="1400" dirty="0">
                <a:cs typeface="+mn-ea"/>
                <a:sym typeface="+mn-lt"/>
              </a:rPr>
              <a:t>+</a:t>
            </a:r>
            <a:r>
              <a:rPr lang="zh-CN" altLang="en-US" sz="1400" dirty="0">
                <a:cs typeface="+mn-ea"/>
                <a:sym typeface="+mn-lt"/>
              </a:rPr>
              <a:t>调整，不改游资进攻趋势</a:t>
            </a:r>
            <a:endParaRPr lang="zh-CN" altLang="en-US" sz="1400" dirty="0"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8481" y="3963503"/>
            <a:ext cx="1171429" cy="111428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龙虎炒作情绪活跃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734529"/>
            <a:ext cx="7820008" cy="506496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2868353" y="964811"/>
            <a:ext cx="9169400" cy="1622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涨跌停的背后，是游资机构的短线推动为主，</a:t>
            </a:r>
            <a:endParaRPr lang="en-US" altLang="zh-CN" sz="2400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龙虎情绪活跃代表龙虎进攻意见统一，炒作溢价能力强。</a:t>
            </a:r>
            <a:endParaRPr lang="en-US" altLang="zh-CN" sz="2400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情绪</a:t>
            </a:r>
            <a:r>
              <a:rPr lang="en-US" altLang="zh-CN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3~5</a:t>
            </a: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日活跃反映进攻性好，一两日不活跃不影响</a:t>
            </a:r>
            <a:endParaRPr lang="en-US" altLang="zh-CN" sz="2400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27469" y="2820288"/>
            <a:ext cx="8085427" cy="332929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978" y="1156199"/>
            <a:ext cx="2393450" cy="474338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盘前消息看点</a:t>
            </a:r>
            <a:endParaRPr lang="zh-CN" altLang="en-US" dirty="0"/>
          </a:p>
        </p:txBody>
      </p:sp>
      <p:graphicFrame>
        <p:nvGraphicFramePr>
          <p:cNvPr id="2" name="表格 18"/>
          <p:cNvGraphicFramePr>
            <a:graphicFrameLocks noGrp="1"/>
          </p:cNvGraphicFramePr>
          <p:nvPr/>
        </p:nvGraphicFramePr>
        <p:xfrm>
          <a:off x="442913" y="660401"/>
          <a:ext cx="11341100" cy="6779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978"/>
                <a:gridCol w="2290533"/>
                <a:gridCol w="5376672"/>
                <a:gridCol w="3014917"/>
              </a:tblGrid>
              <a:tr h="50138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序号</a:t>
                      </a:r>
                      <a:endParaRPr lang="zh-CN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消息简要</a:t>
                      </a:r>
                      <a:endParaRPr lang="zh-CN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具体消息</a:t>
                      </a:r>
                      <a:endParaRPr lang="zh-CN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相关个股</a:t>
                      </a:r>
                      <a:r>
                        <a:rPr lang="en-US" altLang="zh-CN" sz="1400" dirty="0"/>
                        <a:t>/</a:t>
                      </a:r>
                      <a:r>
                        <a:rPr lang="zh-CN" altLang="en-US" sz="1400" dirty="0"/>
                        <a:t>解读</a:t>
                      </a:r>
                      <a:endParaRPr lang="zh-CN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</a:tr>
              <a:tr h="130732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部分存储厂长单已谈到</a:t>
                      </a: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2030</a:t>
                      </a: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年供应</a:t>
                      </a:r>
                      <a:endParaRPr lang="zh-CN" altLang="en-US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存储大厂华邦电、南亚科目前对外签订的长期供货合约（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LTA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），模式多为锁量不锁价，时间由一年期拉长至至少两年起，部分大客户甚至谈到接近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2030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年的长期合作框架。</a:t>
                      </a:r>
                      <a:endParaRPr lang="zh-CN" altLang="en-US" sz="14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美股存储概念新高不断，美光、西数、希捷、闪迪齐创历史新高。</a:t>
                      </a:r>
                      <a:endParaRPr lang="zh-CN" altLang="en-US" sz="14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存储芯片：德明利、佰维存储、江波龙、香农芯创、普冉股份</a:t>
                      </a:r>
                      <a:endParaRPr lang="zh-CN" altLang="en-US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97750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美欧天然气大涨</a:t>
                      </a:r>
                      <a:endParaRPr lang="zh-CN" altLang="en-US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美国天然气期货上涨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29%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，欧洲基准期货一度上涨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11.5%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。因特大冬季风暴对美国天然气出口构成的潜在威胁，以及欧洲和亚洲地区气温持续走低，天然气大幅走高。</a:t>
                      </a:r>
                      <a:endParaRPr lang="zh-CN" altLang="en-US" sz="14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天然气：长春燃气、贵州燃气、首华燃气、洪通燃气</a:t>
                      </a:r>
                      <a:endParaRPr lang="zh-CN" altLang="en-US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北交所</a:t>
                      </a:r>
                      <a:r>
                        <a:rPr lang="en-US" altLang="zh-CN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天然气：凯添燃气</a:t>
                      </a:r>
                      <a:endParaRPr lang="zh-CN" altLang="en-US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9786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第三届北京商业航天产业高质量发展大会周末在京举办 两家上市公司受邀参会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为紧抓航天强国目标纳入十五五规划的重大机遇，第三届北京商业航天产业高质量发展大会暨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2026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北京国际商业航天展览会将于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2026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年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月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23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日至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25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日在北京举办。</a:t>
                      </a:r>
                      <a:endParaRPr lang="en-US" altLang="zh-CN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上市公司中，中科星图、高华科技受邀参会，此外，还有蓝箭航天（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IPO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中）、中科宇航（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IPO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中）、星河动力（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IPO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中）、航天科技集团等参会。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依然是利好商业航天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86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</a:tr>
              <a:tr h="9786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-1171575" y="632558"/>
            <a:ext cx="714376" cy="592260"/>
          </a:xfrm>
          <a:prstGeom prst="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-961547" y="757070"/>
            <a:ext cx="666750" cy="34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en-US" altLang="zh-CN" sz="1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12</a:t>
            </a:r>
            <a:endParaRPr lang="zh-CN" altLang="en-US" sz="1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板块看点</a:t>
            </a:r>
            <a:r>
              <a:rPr lang="en-US" altLang="zh-CN" dirty="0"/>
              <a:t>-</a:t>
            </a:r>
            <a:r>
              <a:rPr lang="zh-CN" altLang="en-US" dirty="0"/>
              <a:t>龙虎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8" b="1178"/>
          <a:stretch>
            <a:fillRect/>
          </a:stretch>
        </p:blipFill>
        <p:spPr>
          <a:xfrm>
            <a:off x="1948579" y="660400"/>
            <a:ext cx="8294842" cy="38841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文本框 13"/>
          <p:cNvSpPr txBox="1"/>
          <p:nvPr/>
        </p:nvSpPr>
        <p:spPr>
          <a:xfrm>
            <a:off x="1733550" y="5411917"/>
            <a:ext cx="8724900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000" dirty="0">
                <a:solidFill>
                  <a:prstClr val="black"/>
                </a:solidFill>
                <a:latin typeface="思源黑体 CN Regular" panose="020B0500000000000000" pitchFamily="34" charset="-122"/>
                <a:ea typeface="微软雅黑" panose="020B0503020204020204" charset="-122"/>
              </a:rPr>
              <a:t>行业：</a:t>
            </a:r>
            <a:r>
              <a:rPr lang="zh-CN" altLang="en-US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机械设备、软件信息、军工、传媒娱乐、医疗器械</a:t>
            </a:r>
            <a:endParaRPr lang="en-US" altLang="zh-CN" sz="2000" spc="15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 algn="ctr">
              <a:lnSpc>
                <a:spcPct val="150000"/>
              </a:lnSpc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 panose="020B0500000000000000" pitchFamily="34" charset="-122"/>
                <a:ea typeface="微软雅黑" panose="020B0503020204020204" charset="-122"/>
                <a:cs typeface="+mn-cs"/>
              </a:rPr>
              <a:t>主题：</a:t>
            </a:r>
            <a:r>
              <a:rPr lang="zh-CN" altLang="en-US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机器人、智驾、芯片、有色、化工、十五五</a:t>
            </a:r>
            <a:r>
              <a:rPr lang="en-US" altLang="zh-CN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商业航天</a:t>
            </a:r>
            <a:r>
              <a:rPr lang="en-US" altLang="zh-CN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/6G</a:t>
            </a:r>
            <a:endParaRPr lang="en-US" altLang="zh-CN" sz="2000" spc="15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: 圆角 3"/>
          <p:cNvSpPr/>
          <p:nvPr/>
        </p:nvSpPr>
        <p:spPr>
          <a:xfrm>
            <a:off x="3516084" y="4654852"/>
            <a:ext cx="5159832" cy="706608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cs typeface="+mn-ea"/>
                <a:sym typeface="+mn-lt"/>
              </a:rPr>
              <a:t>短打</a:t>
            </a:r>
            <a:r>
              <a:rPr lang="en-US" altLang="zh-CN" sz="1600" dirty="0">
                <a:cs typeface="+mn-ea"/>
                <a:sym typeface="+mn-lt"/>
              </a:rPr>
              <a:t>-</a:t>
            </a:r>
            <a:r>
              <a:rPr lang="zh-CN" altLang="en-US" sz="1600" dirty="0">
                <a:cs typeface="+mn-ea"/>
                <a:sym typeface="+mn-lt"/>
              </a:rPr>
              <a:t>席位密码</a:t>
            </a:r>
            <a:r>
              <a:rPr lang="en-US" altLang="zh-CN" sz="1600" dirty="0">
                <a:cs typeface="+mn-ea"/>
                <a:sym typeface="+mn-lt"/>
              </a:rPr>
              <a:t>-</a:t>
            </a:r>
            <a:r>
              <a:rPr lang="zh-CN" altLang="en-US" sz="1600" dirty="0">
                <a:cs typeface="+mn-ea"/>
                <a:sym typeface="+mn-lt"/>
              </a:rPr>
              <a:t>板块龙虎：龙虎累计上榜次数靠前，</a:t>
            </a:r>
            <a:endParaRPr lang="en-US" altLang="zh-CN" sz="1600" dirty="0"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600" dirty="0">
                <a:cs typeface="+mn-ea"/>
                <a:sym typeface="+mn-lt"/>
              </a:rPr>
              <a:t>游资机构扎堆炒作，易诞生超强势个股</a:t>
            </a:r>
            <a:r>
              <a:rPr lang="en-US" altLang="zh-CN" sz="1600" dirty="0">
                <a:cs typeface="+mn-ea"/>
                <a:sym typeface="+mn-lt"/>
              </a:rPr>
              <a:t>/</a:t>
            </a:r>
            <a:r>
              <a:rPr lang="zh-CN" altLang="en-US" sz="1600" dirty="0">
                <a:cs typeface="+mn-ea"/>
                <a:sym typeface="+mn-lt"/>
              </a:rPr>
              <a:t>热点</a:t>
            </a:r>
            <a:endParaRPr lang="zh-CN" altLang="en-US" sz="1600" dirty="0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紫旗回档战法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22067"/>
            <a:ext cx="7820008" cy="435858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追求进攻型龙虎，拉升调整后的潜力爆发波段</a:t>
            </a:r>
            <a:endParaRPr lang="zh-CN" altLang="en-US" dirty="0"/>
          </a:p>
        </p:txBody>
      </p:sp>
      <p:sp>
        <p:nvSpPr>
          <p:cNvPr id="10" name="矩形: 圆角 9"/>
          <p:cNvSpPr/>
          <p:nvPr/>
        </p:nvSpPr>
        <p:spPr>
          <a:xfrm>
            <a:off x="3948875" y="1718056"/>
            <a:ext cx="1859023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紫旗回档示意图</a:t>
            </a:r>
            <a:endParaRPr lang="zh-CN" altLang="en-US" sz="1400" dirty="0"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9" b="6911"/>
          <a:stretch>
            <a:fillRect/>
          </a:stretch>
        </p:blipFill>
        <p:spPr>
          <a:xfrm>
            <a:off x="1304925" y="873424"/>
            <a:ext cx="9582150" cy="4735618"/>
          </a:xfrm>
          <a:prstGeom prst="rect">
            <a:avLst/>
          </a:prstGeom>
          <a:ln>
            <a:solidFill>
              <a:srgbClr val="00B0F0"/>
            </a:solidFill>
          </a:ln>
        </p:spPr>
      </p:pic>
      <p:grpSp>
        <p:nvGrpSpPr>
          <p:cNvPr id="14" name="组合 13"/>
          <p:cNvGrpSpPr/>
          <p:nvPr/>
        </p:nvGrpSpPr>
        <p:grpSpPr>
          <a:xfrm>
            <a:off x="1457888" y="1362882"/>
            <a:ext cx="3866585" cy="710348"/>
            <a:chOff x="5205386" y="3999768"/>
            <a:chExt cx="3442599" cy="632457"/>
          </a:xfrm>
        </p:grpSpPr>
        <p:sp>
          <p:nvSpPr>
            <p:cNvPr id="16" name="椭圆 15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cs typeface="+mn-ea"/>
                  <a:sym typeface="+mn-lt"/>
                </a:rPr>
                <a:t>1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5614504" y="3999768"/>
              <a:ext cx="3033481" cy="632457"/>
            </a:xfrm>
            <a:prstGeom prst="roundRect">
              <a:avLst/>
            </a:prstGeom>
            <a:solidFill>
              <a:srgbClr val="EE822F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资金：近</a:t>
              </a: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10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天出龙虎紫旗</a:t>
              </a:r>
              <a:endParaRPr lang="en-US" altLang="zh-CN" sz="1400" dirty="0">
                <a:solidFill>
                  <a:schemeClr val="lt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(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龙虎榜净买入，且有机构参与）</a:t>
              </a:r>
              <a:endParaRPr lang="zh-CN" altLang="en-US" sz="1400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539194" y="2990834"/>
            <a:ext cx="2942662" cy="710348"/>
            <a:chOff x="5205386" y="3999768"/>
            <a:chExt cx="2619988" cy="632457"/>
          </a:xfrm>
        </p:grpSpPr>
        <p:sp>
          <p:nvSpPr>
            <p:cNvPr id="19" name="椭圆 18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2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矩形: 圆角 19"/>
            <p:cNvSpPr/>
            <p:nvPr/>
          </p:nvSpPr>
          <p:spPr>
            <a:xfrm>
              <a:off x="5614504" y="3999768"/>
              <a:ext cx="2210870" cy="632457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趋势：智能辅助线</a:t>
              </a:r>
              <a:endParaRPr lang="en-US" altLang="zh-CN" sz="1400" dirty="0"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跌破辅助线则为战法结束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</p:grpSp>
      <p:sp>
        <p:nvSpPr>
          <p:cNvPr id="22" name="椭圆 21"/>
          <p:cNvSpPr/>
          <p:nvPr/>
        </p:nvSpPr>
        <p:spPr>
          <a:xfrm>
            <a:off x="8010525" y="2500530"/>
            <a:ext cx="676275" cy="400050"/>
          </a:xfrm>
          <a:prstGeom prst="ellipse">
            <a:avLst/>
          </a:prstGeom>
          <a:noFill/>
          <a:ln w="25400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514110" y="4080324"/>
            <a:ext cx="2433357" cy="383192"/>
            <a:chOff x="5205386" y="4145409"/>
            <a:chExt cx="2166530" cy="341174"/>
          </a:xfrm>
        </p:grpSpPr>
        <p:sp>
          <p:nvSpPr>
            <p:cNvPr id="24" name="椭圆 23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3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矩形: 圆角 24"/>
            <p:cNvSpPr/>
            <p:nvPr/>
          </p:nvSpPr>
          <p:spPr>
            <a:xfrm>
              <a:off x="5614504" y="4145409"/>
              <a:ext cx="1757412" cy="34117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买卖点：金叉死叉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</p:grpSp>
      <p:sp>
        <p:nvSpPr>
          <p:cNvPr id="26" name="矩形: 圆角 25"/>
          <p:cNvSpPr/>
          <p:nvPr/>
        </p:nvSpPr>
        <p:spPr>
          <a:xfrm>
            <a:off x="6374809" y="5079381"/>
            <a:ext cx="1973853" cy="3831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有其他资金支持更好</a:t>
            </a:r>
            <a:endParaRPr lang="zh-CN" altLang="en-US" sz="1400" dirty="0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41552" y="37762"/>
            <a:ext cx="5908896" cy="660400"/>
          </a:xfrm>
        </p:spPr>
        <p:txBody>
          <a:bodyPr/>
          <a:lstStyle/>
          <a:p>
            <a:r>
              <a:rPr lang="zh-CN" altLang="en-US"/>
              <a:t>选股条件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331688" y="2203980"/>
            <a:ext cx="1090432" cy="4045128"/>
          </a:xfrm>
        </p:spPr>
        <p:txBody>
          <a:bodyPr vert="eaVert">
            <a:normAutofit/>
          </a:bodyPr>
          <a:lstStyle/>
          <a:p>
            <a:r>
              <a:rPr lang="zh-CN" altLang="en-US" dirty="0"/>
              <a:t>选择紫旗（机构版以上），寻找金叉「进攻」初期的节奏</a:t>
            </a:r>
            <a:endParaRPr lang="zh-CN" altLang="en-US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6553" y="821707"/>
            <a:ext cx="2908630" cy="1184044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8870" y="821706"/>
            <a:ext cx="3087442" cy="1071901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" r="1927"/>
          <a:stretch>
            <a:fillRect/>
          </a:stretch>
        </p:blipFill>
        <p:spPr>
          <a:xfrm>
            <a:off x="1076553" y="2203980"/>
            <a:ext cx="2898269" cy="404512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1" r="3871"/>
          <a:stretch>
            <a:fillRect/>
          </a:stretch>
        </p:blipFill>
        <p:spPr>
          <a:xfrm>
            <a:off x="6667118" y="2128488"/>
            <a:ext cx="2826132" cy="412062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4" name="矩形: 圆角 3"/>
          <p:cNvSpPr/>
          <p:nvPr/>
        </p:nvSpPr>
        <p:spPr>
          <a:xfrm>
            <a:off x="5787072" y="3212734"/>
            <a:ext cx="354881" cy="959215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400" spc="300" dirty="0">
                <a:cs typeface="+mn-ea"/>
                <a:sym typeface="+mn-lt"/>
              </a:rPr>
              <a:t>1</a:t>
            </a:r>
            <a:r>
              <a:rPr lang="zh-CN" altLang="en-US" sz="1400" spc="300" dirty="0">
                <a:cs typeface="+mn-ea"/>
                <a:sym typeface="+mn-lt"/>
              </a:rPr>
              <a:t>月</a:t>
            </a:r>
            <a:r>
              <a:rPr lang="en-US" altLang="zh-CN" sz="1400" spc="300" dirty="0">
                <a:cs typeface="+mn-ea"/>
                <a:sym typeface="+mn-lt"/>
              </a:rPr>
              <a:t>19</a:t>
            </a:r>
            <a:endParaRPr lang="zh-CN" altLang="en-US" sz="1400" spc="300" dirty="0"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4394035" y="1046656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盘中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矩形: 圆角 10"/>
          <p:cNvSpPr/>
          <p:nvPr/>
        </p:nvSpPr>
        <p:spPr>
          <a:xfrm>
            <a:off x="10343014" y="1207327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盘后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文本占位符 2"/>
          <p:cNvSpPr txBox="1"/>
          <p:nvPr/>
        </p:nvSpPr>
        <p:spPr>
          <a:xfrm>
            <a:off x="10280667" y="2203980"/>
            <a:ext cx="1090432" cy="4045128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直接选「紫旗回档」，死叉</a:t>
            </a:r>
            <a:r>
              <a:rPr lang="en-US" altLang="zh-CN" dirty="0"/>
              <a:t>3</a:t>
            </a:r>
            <a:r>
              <a:rPr lang="zh-CN" altLang="en-US" dirty="0"/>
              <a:t>天以上，等待回档的「潜力」股</a:t>
            </a:r>
            <a:endParaRPr lang="zh-CN" altLang="en-US" dirty="0"/>
          </a:p>
        </p:txBody>
      </p:sp>
      <p:sp>
        <p:nvSpPr>
          <p:cNvPr id="5" name="空白"/>
          <p:cNvSpPr/>
          <p:nvPr/>
        </p:nvSpPr>
        <p:spPr>
          <a:xfrm>
            <a:off x="7983454" y="1187562"/>
            <a:ext cx="1509796" cy="34278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辅助线附近"/>
          <p:cNvSpPr/>
          <p:nvPr/>
        </p:nvSpPr>
        <p:spPr>
          <a:xfrm>
            <a:off x="8026400" y="1280509"/>
            <a:ext cx="1219200" cy="32042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26" name="控盘增加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3453" y="1178016"/>
            <a:ext cx="1533333" cy="40952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近期龙虎回档表现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664829"/>
            <a:ext cx="7820008" cy="506496"/>
          </a:xfrm>
        </p:spPr>
        <p:txBody>
          <a:bodyPr/>
          <a:lstStyle/>
          <a:p>
            <a:r>
              <a:rPr lang="zh-CN" altLang="en-US" dirty="0"/>
              <a:t>学习</a:t>
            </a:r>
            <a:r>
              <a:rPr lang="en-US" altLang="zh-CN" dirty="0"/>
              <a:t>+</a:t>
            </a:r>
            <a:r>
              <a:rPr lang="zh-CN" altLang="en-US" dirty="0"/>
              <a:t>果断操作</a:t>
            </a:r>
            <a:r>
              <a:rPr lang="en-US" altLang="zh-CN" dirty="0"/>
              <a:t>+</a:t>
            </a:r>
            <a:r>
              <a:rPr lang="zh-CN" altLang="en-US" dirty="0"/>
              <a:t>耐心持股</a:t>
            </a:r>
            <a:r>
              <a:rPr lang="en-US" altLang="zh-CN" dirty="0"/>
              <a:t>=</a:t>
            </a:r>
            <a:r>
              <a:rPr lang="zh-CN" altLang="en-US" dirty="0"/>
              <a:t>迈向高手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913" y="951162"/>
            <a:ext cx="4741735" cy="171410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3" y="3053872"/>
            <a:ext cx="4741735" cy="18785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0" b="6385"/>
          <a:stretch>
            <a:fillRect/>
          </a:stretch>
        </p:blipFill>
        <p:spPr bwMode="auto">
          <a:xfrm>
            <a:off x="6096000" y="1286152"/>
            <a:ext cx="5113516" cy="3646235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72854" y="951162"/>
            <a:ext cx="3276233" cy="236061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9.xml><?xml version="1.0" encoding="utf-8"?>
<p:tagLst xmlns:p="http://schemas.openxmlformats.org/presentationml/2006/main">
  <p:tag name="KSO_DOCER_TEMPLATE_OPEN_ONCE_MARK" val="1"/>
  <p:tag name="COMMONDATA" val="eyJoZGlkIjoiY2VjMWU5MTk5OGQyZDRjNDI5M2FkMjMzMDk5YzdjNmI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1187</Words>
  <Application>WPS 演示</Application>
  <PresentationFormat>宽屏</PresentationFormat>
  <Paragraphs>154</Paragraphs>
  <Slides>13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3" baseType="lpstr">
      <vt:lpstr>Arial</vt:lpstr>
      <vt:lpstr>宋体</vt:lpstr>
      <vt:lpstr>Wingdings</vt:lpstr>
      <vt:lpstr>Arial</vt:lpstr>
      <vt:lpstr>微软雅黑</vt:lpstr>
      <vt:lpstr>思源黑体 CN Normal</vt:lpstr>
      <vt:lpstr>黑体</vt:lpstr>
      <vt:lpstr>Wingdings</vt:lpstr>
      <vt:lpstr>Roboto</vt:lpstr>
      <vt:lpstr>汉仪旗黑-55简</vt:lpstr>
      <vt:lpstr>思源黑体 CN Medium</vt:lpstr>
      <vt:lpstr>Noto Sans S Chinese Bold</vt:lpstr>
      <vt:lpstr>思源黑体 CN Regular</vt:lpstr>
      <vt:lpstr>阿里巴巴和七个小矮人</vt:lpstr>
      <vt:lpstr>思源黑体 CN Heavy</vt:lpstr>
      <vt:lpstr>思源黑体 CN Light</vt:lpstr>
      <vt:lpstr>Arial Unicode MS</vt:lpstr>
      <vt:lpstr>等线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十二猪肠</cp:lastModifiedBy>
  <cp:revision>1894</cp:revision>
  <dcterms:created xsi:type="dcterms:W3CDTF">2019-06-19T02:08:00Z</dcterms:created>
  <dcterms:modified xsi:type="dcterms:W3CDTF">2026-01-23T01:42:43Z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2052-12.1.0.24657</vt:lpwstr>
  </property>
  <property fmtid="{D5CDD505-2E9C-101B-9397-08002B2CF9AE}" pid="3" name="ICV">
    <vt:lpwstr>EBF8DB5FD94B49F7B17BC65F9BA08668</vt:lpwstr>
  </property>
</Properties>
</file>