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7"/>
  </p:handoutMasterIdLst>
  <p:sldIdLst>
    <p:sldId id="868" r:id="rId3"/>
    <p:sldId id="1412" r:id="rId5"/>
    <p:sldId id="1449" r:id="rId6"/>
    <p:sldId id="1442" r:id="rId7"/>
    <p:sldId id="1430" r:id="rId8"/>
    <p:sldId id="1431" r:id="rId9"/>
    <p:sldId id="1439" r:id="rId10"/>
    <p:sldId id="1432" r:id="rId11"/>
    <p:sldId id="1450" r:id="rId12"/>
    <p:sldId id="1419" r:id="rId13"/>
    <p:sldId id="1440" r:id="rId14"/>
    <p:sldId id="1201" r:id="rId15"/>
    <p:sldId id="734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49"/>
            <p14:sldId id="1442"/>
            <p14:sldId id="1430"/>
            <p14:sldId id="1431"/>
            <p14:sldId id="1439"/>
            <p14:sldId id="1432"/>
            <p14:sldId id="1450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24"/>
      </p:cViewPr>
      <p:guideLst>
        <p:guide pos="7401"/>
        <p:guide pos="279"/>
        <p:guide orient="horz" pos="2159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9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4" Type="http://schemas.openxmlformats.org/officeDocument/2006/relationships/notesSlide" Target="../notesSlides/notesSlide1.xml"/><Relationship Id="rId23" Type="http://schemas.openxmlformats.org/officeDocument/2006/relationships/slideLayout" Target="../slideLayouts/slideLayout1.xml"/><Relationship Id="rId22" Type="http://schemas.openxmlformats.org/officeDocument/2006/relationships/tags" Target="../tags/tag18.xml"/><Relationship Id="rId21" Type="http://schemas.openxmlformats.org/officeDocument/2006/relationships/tags" Target="../tags/tag17.xml"/><Relationship Id="rId20" Type="http://schemas.openxmlformats.org/officeDocument/2006/relationships/tags" Target="../tags/tag16.xml"/><Relationship Id="rId2" Type="http://schemas.openxmlformats.org/officeDocument/2006/relationships/image" Target="../media/image8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image" Target="../media/image10.png"/><Relationship Id="rId14" Type="http://schemas.openxmlformats.org/officeDocument/2006/relationships/image" Target="../media/image9.png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1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65022" y="1267916"/>
            <a:ext cx="904646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十一连阳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布局开年能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打能抗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7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8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9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4" name="文本框 33"/>
            <p:cNvSpPr txBox="1"/>
            <p:nvPr>
              <p:custDataLst>
                <p:tags r:id="rId10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11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12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13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  <a:endParaRPr lang="zh-CN" altLang="en-US" dirty="0">
              <a:solidFill>
                <a:srgbClr val="C000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16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7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18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19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20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  <a:endParaRPr lang="zh-CN" altLang="en-US" sz="1400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0" name="文本框 39"/>
            <p:cNvSpPr txBox="1"/>
            <p:nvPr>
              <p:custDataLst>
                <p:tags r:id="rId21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  <a:endParaRPr lang="en-US" altLang="zh-CN" sz="1400" dirty="0">
                <a:solidFill>
                  <a:srgbClr val="FFFFFF"/>
                </a:solidFill>
                <a:latin typeface="+mn-ea"/>
              </a:endParaRPr>
            </a:p>
          </p:txBody>
        </p:sp>
      </p:grpSp>
    </p:spTree>
    <p:custDataLst>
      <p:tags r:id="rId2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" y="0"/>
            <a:ext cx="12191991" cy="6857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 b="25459"/>
          <a:stretch>
            <a:fillRect/>
          </a:stretch>
        </p:blipFill>
        <p:spPr>
          <a:xfrm>
            <a:off x="922294" y="196840"/>
            <a:ext cx="3298506" cy="32284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1449"/>
          <a:stretch>
            <a:fillRect/>
          </a:stretch>
        </p:blipFill>
        <p:spPr>
          <a:xfrm>
            <a:off x="922294" y="3582415"/>
            <a:ext cx="3298507" cy="30787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矩形: 圆角 13"/>
          <p:cNvSpPr/>
          <p:nvPr/>
        </p:nvSpPr>
        <p:spPr>
          <a:xfrm>
            <a:off x="2847127" y="3653546"/>
            <a:ext cx="1373673" cy="5184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市场同类产品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067528" y="205338"/>
            <a:ext cx="958760" cy="3129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龙虎金榜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rcRect l="1789" r="62858"/>
          <a:stretch>
            <a:fillRect/>
          </a:stretch>
        </p:blipFill>
        <p:spPr>
          <a:xfrm>
            <a:off x="5183745" y="5221890"/>
            <a:ext cx="1376712" cy="1394653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819900" y="5257710"/>
            <a:ext cx="4449805" cy="114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扫码订阅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篇（每篇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个龙虎标的）内容策略服务，助力挖掘更多强势龙虎方向！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4707358" y="1398547"/>
            <a:ext cx="7038732" cy="376798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8275" y="232657"/>
            <a:ext cx="5976902" cy="11105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2.03</a:t>
            </a:r>
            <a:r>
              <a:rPr lang="zh-CN" altLang="en-US" dirty="0"/>
              <a:t>万亿，缩量</a:t>
            </a:r>
            <a:r>
              <a:rPr lang="en-US" altLang="zh-CN" dirty="0"/>
              <a:t>971</a:t>
            </a:r>
            <a:r>
              <a:rPr lang="zh-CN" altLang="en-US" dirty="0"/>
              <a:t>亿，目标奔向</a:t>
            </a:r>
            <a:r>
              <a:rPr lang="en-US" altLang="zh-CN" dirty="0"/>
              <a:t>4000</a:t>
            </a:r>
            <a:r>
              <a:rPr lang="zh-CN" altLang="en-US" dirty="0"/>
              <a:t>点；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操作思路：死叉调整中期，震荡是很正常的事，逐步选调整股就好；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天内出金叉；追涨龙虎</a:t>
            </a:r>
            <a:r>
              <a:rPr lang="en-US" altLang="zh-CN" dirty="0"/>
              <a:t>-</a:t>
            </a:r>
            <a:r>
              <a:rPr lang="zh-CN" altLang="en-US" dirty="0"/>
              <a:t>均线</a:t>
            </a:r>
            <a:r>
              <a:rPr lang="en-US" altLang="zh-CN" dirty="0"/>
              <a:t>/</a:t>
            </a:r>
            <a:r>
              <a:rPr lang="zh-CN" altLang="en-US" dirty="0"/>
              <a:t>熊线。</a:t>
            </a:r>
            <a:endParaRPr lang="zh-CN" altLang="en-US" dirty="0"/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" b="184"/>
          <a:stretch>
            <a:fillRect/>
          </a:stretch>
        </p:blipFill>
        <p:spPr>
          <a:xfrm>
            <a:off x="5404676" y="924016"/>
            <a:ext cx="6344412" cy="35545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" b="492"/>
          <a:stretch>
            <a:fillRect/>
          </a:stretch>
        </p:blipFill>
        <p:spPr>
          <a:xfrm>
            <a:off x="442595" y="771691"/>
            <a:ext cx="3626485" cy="37068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" b="6645"/>
          <a:stretch>
            <a:fillRect/>
          </a:stretch>
        </p:blipFill>
        <p:spPr>
          <a:xfrm>
            <a:off x="4232148" y="1261175"/>
            <a:ext cx="5996178" cy="3938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矩形: 圆角 7"/>
          <p:cNvSpPr/>
          <p:nvPr/>
        </p:nvSpPr>
        <p:spPr>
          <a:xfrm>
            <a:off x="6096000" y="2891983"/>
            <a:ext cx="2954448" cy="393889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大方向：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W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右边顶端，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4000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哪个部分最具价值？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3093"/>
            <a:ext cx="7820008" cy="506496"/>
          </a:xfrm>
        </p:spPr>
        <p:txBody>
          <a:bodyPr/>
          <a:lstStyle/>
          <a:p>
            <a:r>
              <a:rPr lang="zh-CN" altLang="en-US" dirty="0"/>
              <a:t>想收获远超市场平均收益？不是人云亦云，而要跟最强者走！</a:t>
            </a:r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569464" y="781659"/>
          <a:ext cx="7053072" cy="24365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51024"/>
                <a:gridCol w="2351024"/>
                <a:gridCol w="2351024"/>
              </a:tblGrid>
              <a:tr h="81218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大多数人正确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大多数人错误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我们正确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</a:tr>
              <a:tr h="81218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我们错误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6974" y="3501885"/>
            <a:ext cx="2956477" cy="1965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362" y="3468875"/>
            <a:ext cx="2870742" cy="19988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矩形: 圆角 8"/>
          <p:cNvSpPr/>
          <p:nvPr/>
        </p:nvSpPr>
        <p:spPr>
          <a:xfrm>
            <a:off x="6476151" y="5094331"/>
            <a:ext cx="2753164" cy="3733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大跌</a:t>
            </a:r>
            <a:r>
              <a:rPr lang="en-US" altLang="zh-CN" sz="1400" dirty="0">
                <a:cs typeface="+mn-ea"/>
                <a:sym typeface="+mn-lt"/>
              </a:rPr>
              <a:t>+</a:t>
            </a:r>
            <a:r>
              <a:rPr lang="zh-CN" altLang="en-US" sz="1400" dirty="0">
                <a:cs typeface="+mn-ea"/>
                <a:sym typeface="+mn-lt"/>
              </a:rPr>
              <a:t>调整，不改游资进攻趋势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481" y="3963503"/>
            <a:ext cx="1171429" cy="11142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龙虎炒作情绪活跃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68353" y="964811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龙虎情绪活跃代表龙虎进攻意见统一，炒作溢价能力强。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情绪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日活跃反映进攻性好，一两日不活跃不影响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6609" y="2820127"/>
            <a:ext cx="8085437" cy="33292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928" y="1068006"/>
            <a:ext cx="2437551" cy="491977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  <a:endParaRPr lang="zh-CN" altLang="en-US" dirty="0"/>
          </a:p>
        </p:txBody>
      </p:sp>
      <p:graphicFrame>
        <p:nvGraphicFramePr>
          <p:cNvPr id="2" name="表格 18"/>
          <p:cNvGraphicFramePr>
            <a:graphicFrameLocks noGrp="1"/>
          </p:cNvGraphicFramePr>
          <p:nvPr/>
        </p:nvGraphicFramePr>
        <p:xfrm>
          <a:off x="442913" y="660401"/>
          <a:ext cx="11341100" cy="6795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/>
                <a:gridCol w="2290533"/>
                <a:gridCol w="5376672"/>
                <a:gridCol w="3014917"/>
              </a:tblGrid>
              <a:tr h="50138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  <a:endParaRPr lang="zh-CN" alt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</a:tr>
              <a:tr h="130732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美军对委内瑞拉发动大规模军事打击，并抓走马杜罗夫妇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美国总统特朗普美东时间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日证实，美军对委内瑞拉发动大规模军事打击，并抓走马杜罗夫妇。随后，特朗普在佛罗里达州海湖庄园举行新闻发布会，披露更多关于军事打击委内瑞拉、抓走委总统马杜罗的细节。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刺激金属（主要）、能源（次要，国际油市对委内瑞拉冲突已有表现，长期可能会被美国强行打开石油输出）、军工（可能还是推动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股的航天股）的表现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97750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证监会同意电科蓝天科创板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IPO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申请注册</a:t>
                      </a:r>
                      <a:endParaRPr lang="zh-CN" altLang="en-US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电科蓝天站国内卫星太阳能电池太阳翼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以上的市场份额，有被称为“太空能源第一股”，</a:t>
                      </a:r>
                      <a:endParaRPr lang="zh-CN" altLang="en-US" sz="14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太空能源：乾照光电，天银机电，长江通信，中国卫星，陕西华达，东方明珠，上海瀚讯，臻镭科技，银河电子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存储芯片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DRAM 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制造商科技子公司增资至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66.61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亿元；分析师指出，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数据中心对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DRAM/HBM</a:t>
                      </a: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内存需求激增，导致供应紧张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AI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需求激增，不断传来芯片、存储硬盘等涨价消息，关注半导体、芯片、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DRAM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板块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  <a:tr h="9786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899"/>
          <a:stretch>
            <a:fillRect/>
          </a:stretch>
        </p:blipFill>
        <p:spPr>
          <a:xfrm>
            <a:off x="1948579" y="660400"/>
            <a:ext cx="8294842" cy="38841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电气设备、机械设备、建筑装饰、汽配、电气设备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机器人、智驾、智能电网、十五五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商业航天</a:t>
            </a:r>
            <a:r>
              <a:rPr lang="en-US" altLang="zh-CN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/6G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516084" y="465485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  <a:endParaRPr lang="zh-CN" altLang="en-US" dirty="0"/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龙虎榜净买入，且有机构参与）</a:t>
              </a:r>
              <a:endParaRPr lang="zh-CN" altLang="en-US" sz="1400" dirty="0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9" b="1439"/>
          <a:stretch>
            <a:fillRect/>
          </a:stretch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" r="1034"/>
          <a:stretch>
            <a:fillRect/>
          </a:stretch>
        </p:blipFill>
        <p:spPr>
          <a:xfrm>
            <a:off x="6667118" y="2128488"/>
            <a:ext cx="2826132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12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28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  <a:endParaRPr lang="zh-CN" altLang="en-US" dirty="0"/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7686273" y="3003804"/>
            <a:ext cx="594360" cy="640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686273" y="3180730"/>
            <a:ext cx="594360" cy="640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686273" y="5513483"/>
            <a:ext cx="594360" cy="640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667223" y="6209555"/>
            <a:ext cx="594360" cy="64008"/>
          </a:xfrm>
          <a:prstGeom prst="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近期龙虎回档表现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学习</a:t>
            </a:r>
            <a:r>
              <a:rPr lang="en-US" altLang="zh-CN" dirty="0"/>
              <a:t>+</a:t>
            </a:r>
            <a:r>
              <a:rPr lang="zh-CN" altLang="en-US" dirty="0"/>
              <a:t>果断操作</a:t>
            </a:r>
            <a:r>
              <a:rPr lang="en-US" altLang="zh-CN" dirty="0"/>
              <a:t>+</a:t>
            </a:r>
            <a:r>
              <a:rPr lang="zh-CN" altLang="en-US" dirty="0"/>
              <a:t>耐心持股</a:t>
            </a:r>
            <a:r>
              <a:rPr lang="en-US" altLang="zh-CN" dirty="0"/>
              <a:t>=</a:t>
            </a:r>
            <a:r>
              <a:rPr lang="zh-CN" altLang="en-US" dirty="0"/>
              <a:t>迈向游资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6" y="909423"/>
            <a:ext cx="5662776" cy="1101913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725" y="2272025"/>
            <a:ext cx="5662778" cy="98279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9839" y="931555"/>
            <a:ext cx="4527801" cy="21154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705" y="3487323"/>
            <a:ext cx="5078048" cy="20864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341357"/>
            <a:ext cx="5367306" cy="237919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1119</Words>
  <Application>WPS 演示</Application>
  <PresentationFormat>宽屏</PresentationFormat>
  <Paragraphs>147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阿里巴巴和七个小矮人</vt:lpstr>
      <vt:lpstr>思源黑体 CN Heavy</vt:lpstr>
      <vt:lpstr>思源黑体 CN Light</vt:lpstr>
      <vt:lpstr>Times New Roman</vt:lpstr>
      <vt:lpstr>Arial Unicode MS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十二猪肠</cp:lastModifiedBy>
  <cp:revision>1841</cp:revision>
  <dcterms:created xsi:type="dcterms:W3CDTF">2019-06-19T02:08:00Z</dcterms:created>
  <dcterms:modified xsi:type="dcterms:W3CDTF">2026-01-04T13:00:16Z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EBF8DB5FD94B49F7B17BC65F9BA08668</vt:lpwstr>
  </property>
</Properties>
</file>