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868" r:id="rId2"/>
    <p:sldId id="1412" r:id="rId3"/>
    <p:sldId id="1449" r:id="rId4"/>
    <p:sldId id="1442" r:id="rId5"/>
    <p:sldId id="1430" r:id="rId6"/>
    <p:sldId id="1431" r:id="rId7"/>
    <p:sldId id="1439" r:id="rId8"/>
    <p:sldId id="1432" r:id="rId9"/>
    <p:sldId id="1450" r:id="rId10"/>
    <p:sldId id="1419" r:id="rId11"/>
    <p:sldId id="1440" r:id="rId12"/>
    <p:sldId id="1201" r:id="rId13"/>
    <p:sldId id="734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49"/>
            <p14:sldId id="1442"/>
            <p14:sldId id="1430"/>
            <p14:sldId id="1431"/>
            <p14:sldId id="1439"/>
            <p14:sldId id="1432"/>
            <p14:sldId id="1450"/>
            <p14:sldId id="1419"/>
            <p14:sldId id="1440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59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389"/>
    <a:srgbClr val="FF4DFF"/>
    <a:srgbClr val="EC5F74"/>
    <a:srgbClr val="F2991E"/>
    <a:srgbClr val="7A5CB3"/>
    <a:srgbClr val="555452"/>
    <a:srgbClr val="FFFA9D"/>
    <a:srgbClr val="FFFFFF"/>
    <a:srgbClr val="ED000E"/>
    <a:srgbClr val="4E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5510" autoAdjust="0"/>
  </p:normalViewPr>
  <p:slideViewPr>
    <p:cSldViewPr snapToGrid="0" showGuides="1">
      <p:cViewPr>
        <p:scale>
          <a:sx n="125" d="100"/>
          <a:sy n="125" d="100"/>
        </p:scale>
        <p:origin x="186" y="-480"/>
      </p:cViewPr>
      <p:guideLst>
        <p:guide pos="7401"/>
        <p:guide pos="279"/>
        <p:guide orient="horz" pos="2159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  <p:extLst>
      <p:ext uri="{BB962C8B-B14F-4D97-AF65-F5344CB8AC3E}">
        <p14:creationId xmlns:p14="http://schemas.microsoft.com/office/powerpoint/2010/main" val="1394942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67916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十二连阳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重回火爆行情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2026/1/5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12191991" cy="68579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9" b="25459"/>
          <a:stretch>
            <a:fillRect/>
          </a:stretch>
        </p:blipFill>
        <p:spPr>
          <a:xfrm>
            <a:off x="922294" y="196840"/>
            <a:ext cx="3298506" cy="3228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1449"/>
          <a:stretch/>
        </p:blipFill>
        <p:spPr>
          <a:xfrm>
            <a:off x="922294" y="3582415"/>
            <a:ext cx="3298507" cy="3078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2847127" y="3653546"/>
            <a:ext cx="1373673" cy="5184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市场同类产品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3067528" y="205338"/>
            <a:ext cx="958760" cy="3129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龙虎金榜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 l="1789" r="62858"/>
          <a:stretch>
            <a:fillRect/>
          </a:stretch>
        </p:blipFill>
        <p:spPr>
          <a:xfrm>
            <a:off x="5183745" y="5221890"/>
            <a:ext cx="1376712" cy="139465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819900" y="5257710"/>
            <a:ext cx="4449805" cy="114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扫码订阅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篇（每篇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个龙虎标的）内容策略服务，助力挖掘更多强势龙虎方向！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1" b="5181"/>
          <a:stretch>
            <a:fillRect/>
          </a:stretch>
        </p:blipFill>
        <p:spPr>
          <a:xfrm>
            <a:off x="4707358" y="1398547"/>
            <a:ext cx="7038732" cy="3767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275" y="232657"/>
            <a:ext cx="5976902" cy="11105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两市总成交</a:t>
            </a:r>
            <a:r>
              <a:rPr lang="en-US" altLang="zh-CN" dirty="0"/>
              <a:t>2.54</a:t>
            </a:r>
            <a:r>
              <a:rPr lang="zh-CN" altLang="en-US" dirty="0"/>
              <a:t>万亿，增量</a:t>
            </a:r>
            <a:r>
              <a:rPr lang="en-US" altLang="zh-CN" dirty="0"/>
              <a:t>5011</a:t>
            </a:r>
            <a:r>
              <a:rPr lang="zh-CN" altLang="en-US" dirty="0"/>
              <a:t>亿，目标奔向</a:t>
            </a:r>
            <a:r>
              <a:rPr lang="en-US" altLang="zh-CN" dirty="0"/>
              <a:t>4034</a:t>
            </a:r>
            <a:r>
              <a:rPr lang="zh-CN" altLang="en-US" dirty="0"/>
              <a:t>点；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操作思路：开门火爆，各大指数金叉，进攻节奏为主；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涨停复制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天内出金叉；追涨龙虎</a:t>
            </a:r>
            <a:r>
              <a:rPr lang="en-US" altLang="zh-CN" dirty="0"/>
              <a:t>-</a:t>
            </a:r>
            <a:r>
              <a:rPr lang="zh-CN" altLang="en-US" dirty="0"/>
              <a:t>均线</a:t>
            </a:r>
            <a:r>
              <a:rPr lang="en-US" altLang="zh-CN" dirty="0"/>
              <a:t>/</a:t>
            </a:r>
            <a:r>
              <a:rPr lang="zh-CN" altLang="en-US" dirty="0"/>
              <a:t>熊线。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" b="184"/>
          <a:stretch/>
        </p:blipFill>
        <p:spPr>
          <a:xfrm>
            <a:off x="5404676" y="924016"/>
            <a:ext cx="6344412" cy="3554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4577950-9DA7-3BDB-C605-8DDF46D3E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" b="1114"/>
          <a:stretch/>
        </p:blipFill>
        <p:spPr>
          <a:xfrm>
            <a:off x="442595" y="771691"/>
            <a:ext cx="3626485" cy="37068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22DF01D-9A71-3959-2819-912B5230A6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5" b="6645"/>
          <a:stretch/>
        </p:blipFill>
        <p:spPr>
          <a:xfrm>
            <a:off x="4232148" y="1261175"/>
            <a:ext cx="5996178" cy="3938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4BC09252-73B3-92CB-8425-9D8DC3A6E59E}"/>
              </a:ext>
            </a:extLst>
          </p:cNvPr>
          <p:cNvSpPr/>
          <p:nvPr/>
        </p:nvSpPr>
        <p:spPr>
          <a:xfrm>
            <a:off x="6096000" y="2891983"/>
            <a:ext cx="2954448" cy="393889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大方向：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W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右边顶端，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40</a:t>
            </a:r>
            <a:r>
              <a: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34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哪个部分最具价值？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3093"/>
            <a:ext cx="7820008" cy="506496"/>
          </a:xfrm>
        </p:spPr>
        <p:txBody>
          <a:bodyPr/>
          <a:lstStyle/>
          <a:p>
            <a:r>
              <a:rPr lang="zh-CN" altLang="en-US" dirty="0"/>
              <a:t>想收获远超市场平均收益？不是人云亦云，而要跟最强者走！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69464" y="781659"/>
          <a:ext cx="7053072" cy="2436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18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大多数人错误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我们错误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6974" y="3501885"/>
            <a:ext cx="2956477" cy="19658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7362" y="3468875"/>
            <a:ext cx="2870742" cy="19988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/>
          <p:cNvSpPr/>
          <p:nvPr/>
        </p:nvSpPr>
        <p:spPr>
          <a:xfrm>
            <a:off x="6476151" y="5094331"/>
            <a:ext cx="2753164" cy="373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大跌</a:t>
            </a:r>
            <a:r>
              <a:rPr lang="en-US" altLang="zh-CN" sz="1400" dirty="0">
                <a:cs typeface="+mn-ea"/>
                <a:sym typeface="+mn-lt"/>
              </a:rPr>
              <a:t>+</a:t>
            </a:r>
            <a:r>
              <a:rPr lang="zh-CN" altLang="en-US" sz="1400" dirty="0">
                <a:cs typeface="+mn-ea"/>
                <a:sym typeface="+mn-lt"/>
              </a:rPr>
              <a:t>调整，不改游资进攻趋势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FB546E6-5EB2-43F8-6CD7-94ABEA3B7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481" y="3963503"/>
            <a:ext cx="1171429" cy="11142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龙虎炒作情绪活跃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868353" y="964811"/>
            <a:ext cx="9169400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涨跌停的背后，是游资机构的短线推动为主，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龙虎情绪活跃代表龙虎进攻意见统一，炒作溢价能力强。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情绪</a:t>
            </a: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3~5</a:t>
            </a: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日活跃反映进攻性好，一两日不活跃不影响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6609" y="2820127"/>
            <a:ext cx="8085437" cy="33292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928" y="1068006"/>
            <a:ext cx="2437551" cy="491977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958823"/>
              </p:ext>
            </p:extLst>
          </p:nvPr>
        </p:nvGraphicFramePr>
        <p:xfrm>
          <a:off x="442913" y="660401"/>
          <a:ext cx="11341100" cy="6795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6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4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3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3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美军对委内瑞拉发动大规模军事打击，并抓走马杜罗夫妇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美国总统特朗普美东时间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日证实，美军对委内瑞拉发动大规模军事打击，并抓走马杜罗夫妇。随后，特朗普在佛罗里达州海湖庄园举行新闻发布会，披露更多关于军事打击委内瑞拉、抓走委总统马杜罗的细节。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刺激金属（主要）、能源（次要，国际油市对委内瑞拉冲突已有表现，长期可能会被美国强行打开石油输出）、军工（可能还是推动</a:t>
                      </a:r>
                      <a:r>
                        <a:rPr lang="en-US" altLang="zh-C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股的航天股）的表现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5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证监会同意电科蓝天科创板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IPO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申请注册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电科蓝天站国内卫星太阳能电池太阳翼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以上的市场份额，有被称为“太空能源第一股”，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太空能源：乾照光电，天银机电，长江通信，中国卫星，陕西华达，东方明珠，上海瀚讯，臻镭科技，银河电子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存储芯片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DRAM 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制造商科技子公司增资至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66.61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亿元；分析师指出，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数据中心对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DRAM/HBM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内存需求激增，导致供应紧张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AI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需求激增，不断传来芯片、存储硬盘等涨价消息，关注半导体、芯片、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DRAM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板块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" b="899"/>
          <a:stretch/>
        </p:blipFill>
        <p:spPr>
          <a:xfrm>
            <a:off x="1948579" y="660400"/>
            <a:ext cx="8294842" cy="38841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733550" y="5411917"/>
            <a:ext cx="872490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 panose="020B0500000000000000" pitchFamily="34" charset="-122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电气设备、机械设备、建筑装饰、汽配、电气设备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机器人、智驾、智能电网、十五五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商业航天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/6G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3516084" y="4654852"/>
            <a:ext cx="5159832" cy="70660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短打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席位密码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板块龙虎：龙虎累计上榜次数靠前，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热点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" b="1439"/>
          <a:stretch/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" r="1034"/>
          <a:stretch/>
        </p:blipFill>
        <p:spPr>
          <a:xfrm>
            <a:off x="6667118" y="2128488"/>
            <a:ext cx="2826132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12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28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>
            <a:extLst>
              <a:ext uri="{FF2B5EF4-FFF2-40B4-BE49-F238E27FC236}">
                <a16:creationId xmlns:a16="http://schemas.microsoft.com/office/drawing/2014/main" id="{F3E4BE10-0176-299C-CFAD-5CAEF15761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B2BF29A-3820-5BAE-FD00-13E5D02641E0}"/>
              </a:ext>
            </a:extLst>
          </p:cNvPr>
          <p:cNvSpPr/>
          <p:nvPr/>
        </p:nvSpPr>
        <p:spPr>
          <a:xfrm>
            <a:off x="7686273" y="3003804"/>
            <a:ext cx="594360" cy="640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45E5C14-5F3A-D0FC-6CDC-C14803FB3B2E}"/>
              </a:ext>
            </a:extLst>
          </p:cNvPr>
          <p:cNvSpPr/>
          <p:nvPr/>
        </p:nvSpPr>
        <p:spPr>
          <a:xfrm>
            <a:off x="7686273" y="3180730"/>
            <a:ext cx="594360" cy="640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13C085F-0EFA-01D0-B22A-340564E1DC58}"/>
              </a:ext>
            </a:extLst>
          </p:cNvPr>
          <p:cNvSpPr/>
          <p:nvPr/>
        </p:nvSpPr>
        <p:spPr>
          <a:xfrm>
            <a:off x="7686273" y="5513483"/>
            <a:ext cx="594360" cy="640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FC4D182-842E-35F8-7234-F6590CF66814}"/>
              </a:ext>
            </a:extLst>
          </p:cNvPr>
          <p:cNvSpPr/>
          <p:nvPr/>
        </p:nvSpPr>
        <p:spPr>
          <a:xfrm>
            <a:off x="7667223" y="6209555"/>
            <a:ext cx="594360" cy="640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8DC8BDD-D284-BDA4-FAFD-BC1D6F7E079C}"/>
              </a:ext>
            </a:extLst>
          </p:cNvPr>
          <p:cNvSpPr/>
          <p:nvPr/>
        </p:nvSpPr>
        <p:spPr>
          <a:xfrm>
            <a:off x="7686273" y="4608085"/>
            <a:ext cx="594360" cy="640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近期龙虎回档表现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学习</a:t>
            </a:r>
            <a:r>
              <a:rPr lang="en-US" altLang="zh-CN" dirty="0"/>
              <a:t>+</a:t>
            </a:r>
            <a:r>
              <a:rPr lang="zh-CN" altLang="en-US" dirty="0"/>
              <a:t>果断操作</a:t>
            </a:r>
            <a:r>
              <a:rPr lang="en-US" altLang="zh-CN" dirty="0"/>
              <a:t>+</a:t>
            </a:r>
            <a:r>
              <a:rPr lang="zh-CN" altLang="en-US" dirty="0"/>
              <a:t>耐心持股</a:t>
            </a:r>
            <a:r>
              <a:rPr lang="en-US" altLang="zh-CN" dirty="0"/>
              <a:t>=</a:t>
            </a:r>
            <a:r>
              <a:rPr lang="zh-CN" altLang="en-US" dirty="0"/>
              <a:t>迈向游资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726" y="909423"/>
            <a:ext cx="5662776" cy="1101913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725" y="2272025"/>
            <a:ext cx="5662778" cy="9827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9839" y="931555"/>
            <a:ext cx="4527801" cy="21154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705" y="3487323"/>
            <a:ext cx="5078048" cy="20864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341357"/>
            <a:ext cx="5367306" cy="23791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11847</TotalTime>
  <Words>717</Words>
  <Application>Microsoft Office PowerPoint</Application>
  <PresentationFormat>宽屏</PresentationFormat>
  <Paragraphs>87</Paragraphs>
  <Slides>13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1845</cp:revision>
  <dcterms:created xsi:type="dcterms:W3CDTF">2019-06-19T02:08:00Z</dcterms:created>
  <dcterms:modified xsi:type="dcterms:W3CDTF">2026-01-05T09:12:15Z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EBF8DB5FD94B49F7B17BC65F9BA08668</vt:lpwstr>
  </property>
</Properties>
</file>