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68" r:id="rId2"/>
    <p:sldId id="877" r:id="rId3"/>
    <p:sldId id="1260" r:id="rId4"/>
    <p:sldId id="1252" r:id="rId5"/>
    <p:sldId id="1234" r:id="rId6"/>
    <p:sldId id="1162" r:id="rId7"/>
    <p:sldId id="1173" r:id="rId8"/>
    <p:sldId id="1232" r:id="rId9"/>
    <p:sldId id="1224" r:id="rId10"/>
    <p:sldId id="1163" r:id="rId11"/>
    <p:sldId id="1259" r:id="rId12"/>
    <p:sldId id="1201" r:id="rId13"/>
    <p:sldId id="1248" r:id="rId14"/>
    <p:sldId id="1255" r:id="rId15"/>
    <p:sldId id="1256" r:id="rId16"/>
    <p:sldId id="1245" r:id="rId17"/>
    <p:sldId id="1251" r:id="rId18"/>
    <p:sldId id="1174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34"/>
            <p14:sldId id="1162"/>
            <p14:sldId id="1173"/>
            <p14:sldId id="1232"/>
            <p14:sldId id="1224"/>
            <p14:sldId id="1163"/>
            <p14:sldId id="1259"/>
            <p14:sldId id="1201"/>
            <p14:sldId id="1248"/>
          </p14:sldIdLst>
        </p14:section>
        <p14:section name="无标题节" id="{5F52EC0A-C796-4C5F-8D81-8C50DD54411E}">
          <p14:sldIdLst>
            <p14:sldId id="1255"/>
            <p14:sldId id="1256"/>
            <p14:sldId id="1245"/>
            <p14:sldId id="1251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FFA9D"/>
    <a:srgbClr val="FD263F"/>
    <a:srgbClr val="CD0318"/>
    <a:srgbClr val="C00000"/>
    <a:srgbClr val="F31BF3"/>
    <a:srgbClr val="E62D34"/>
    <a:srgbClr val="FFFFFF"/>
    <a:srgbClr val="ED000E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5558" autoAdjust="0"/>
  </p:normalViewPr>
  <p:slideViewPr>
    <p:cSldViewPr snapToGrid="0" showGuides="1">
      <p:cViewPr>
        <p:scale>
          <a:sx n="100" d="100"/>
          <a:sy n="100" d="100"/>
        </p:scale>
        <p:origin x="1386" y="204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6181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尾盘龙虎强攻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   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是否可以出击？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2025/1/7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423E3B-467B-419C-AA73-070E63145E47}"/>
              </a:ext>
            </a:extLst>
          </p:cNvPr>
          <p:cNvSpPr/>
          <p:nvPr/>
        </p:nvSpPr>
        <p:spPr>
          <a:xfrm>
            <a:off x="8210551" y="2286001"/>
            <a:ext cx="3440979" cy="2568510"/>
          </a:xfrm>
          <a:prstGeom prst="rect">
            <a:avLst/>
          </a:prstGeom>
          <a:solidFill>
            <a:srgbClr val="CD0318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EB6248-9366-41A3-B9CF-236BE2357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0"/>
          <a:stretch/>
        </p:blipFill>
        <p:spPr>
          <a:xfrm>
            <a:off x="8436792" y="2656594"/>
            <a:ext cx="2988496" cy="7724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DB550A-95B5-4333-B305-A4762CAA53E6}"/>
              </a:ext>
            </a:extLst>
          </p:cNvPr>
          <p:cNvSpPr txBox="1"/>
          <p:nvPr/>
        </p:nvSpPr>
        <p:spPr>
          <a:xfrm>
            <a:off x="8559440" y="3570027"/>
            <a:ext cx="2743200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年度版首发钜惠！买即多送一个季度版，价值</a:t>
            </a:r>
            <a:r>
              <a:rPr lang="en-US" altLang="zh-CN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168</a:t>
            </a: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元！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7C40E4-4953-4A18-B753-8F38C5F1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买卖注意事项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FF8EEF-735F-40C4-9C9E-2A3242839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提升捕捞季节成功率的方法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769614-4B8A-4FC0-A488-0260AA7EB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922984"/>
            <a:ext cx="7820008" cy="101299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选有资金炒作或有龙虎聚集的板块，选到优质强势股概率提升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5DF62-BD89-4E11-B289-55680015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61823"/>
            <a:ext cx="4600000" cy="63809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FE44B67-2F14-4749-9817-903C21634E27}"/>
              </a:ext>
            </a:extLst>
          </p:cNvPr>
          <p:cNvSpPr/>
          <p:nvPr/>
        </p:nvSpPr>
        <p:spPr>
          <a:xfrm>
            <a:off x="6096000" y="5114575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商业零售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-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紫旗回档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675D76-71D0-4B8C-8356-53934470AA05}"/>
              </a:ext>
            </a:extLst>
          </p:cNvPr>
          <p:cNvGrpSpPr/>
          <p:nvPr/>
        </p:nvGrpSpPr>
        <p:grpSpPr>
          <a:xfrm>
            <a:off x="1872689" y="1831658"/>
            <a:ext cx="3257535" cy="3923163"/>
            <a:chOff x="1872689" y="1831658"/>
            <a:chExt cx="3257535" cy="39231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F721C7-868E-42A1-9B59-9112D3B71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689" y="2343263"/>
              <a:ext cx="3257535" cy="191755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694A701-B12E-421F-9712-B86A39BB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689" y="1831658"/>
              <a:ext cx="3257535" cy="3698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A84BAD-9035-4AEB-93C0-A2555759B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4424"/>
            <a:stretch/>
          </p:blipFill>
          <p:spPr>
            <a:xfrm>
              <a:off x="1872689" y="4336146"/>
              <a:ext cx="3257535" cy="1046667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C7601BF-0134-4F8E-8400-44FBD44132D1}"/>
                </a:ext>
              </a:extLst>
            </p:cNvPr>
            <p:cNvSpPr/>
            <p:nvPr/>
          </p:nvSpPr>
          <p:spPr>
            <a:xfrm>
              <a:off x="1961273" y="3430629"/>
              <a:ext cx="2874678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传媒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/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机械设备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紫旗突破熊线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23ABAF7-5996-4809-97DC-6FE2EAA82412}"/>
                </a:ext>
              </a:extLst>
            </p:cNvPr>
            <p:cNvSpPr/>
            <p:nvPr/>
          </p:nvSpPr>
          <p:spPr>
            <a:xfrm>
              <a:off x="1872689" y="5382813"/>
              <a:ext cx="2158240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金融科技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紫旗回档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6B19A76-4B05-4DD3-B37C-8B604B98E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811622"/>
            <a:ext cx="2303282" cy="8889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1E67D1-FEBF-4735-9F13-0CB8B00BBF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874"/>
          <a:stretch/>
        </p:blipFill>
        <p:spPr>
          <a:xfrm>
            <a:off x="6096000" y="2688136"/>
            <a:ext cx="2906598" cy="37200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5407E39-1A98-4BD1-8D01-3D8C0044B58B}"/>
              </a:ext>
            </a:extLst>
          </p:cNvPr>
          <p:cNvSpPr/>
          <p:nvPr/>
        </p:nvSpPr>
        <p:spPr>
          <a:xfrm>
            <a:off x="6096000" y="3097847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机械设备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5FB3829-ABFD-43A1-A60E-7E818C8ED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369100"/>
            <a:ext cx="4546862" cy="5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哪些不轻易卖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351145-2EE0-4D5F-AFA3-21BAD6F4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9548" y="1834206"/>
            <a:ext cx="3634505" cy="16520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FEF8BC-4E99-47AB-86CA-0B1A506FD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494" y="3594587"/>
            <a:ext cx="4468612" cy="25898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8ED132-ED42-43EE-B23C-0F706B84F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127" y="2136992"/>
            <a:ext cx="2038334" cy="33995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E4A81BB-C1C5-449A-A6B4-2183BB083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189" y="2168636"/>
            <a:ext cx="2038334" cy="33601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07D84AD-9B39-4511-9D5C-6D778C193040}"/>
              </a:ext>
            </a:extLst>
          </p:cNvPr>
          <p:cNvSpPr/>
          <p:nvPr/>
        </p:nvSpPr>
        <p:spPr>
          <a:xfrm>
            <a:off x="2304344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金叉初期，能不减就不减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7252380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不破位，不轻易交出底仓</a:t>
            </a:r>
          </a:p>
        </p:txBody>
      </p:sp>
    </p:spTree>
    <p:extLst>
      <p:ext uri="{BB962C8B-B14F-4D97-AF65-F5344CB8AC3E}">
        <p14:creationId xmlns:p14="http://schemas.microsoft.com/office/powerpoint/2010/main" val="113866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哪些要积极卖？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2180986" y="575393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高位死叉，多少减一减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A8E63C-086B-4384-9B60-1C78C6A8D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125" y="1884951"/>
            <a:ext cx="2201757" cy="36658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86CEEF-CB51-4E1C-BB8D-AD6DDF28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78" y="1882359"/>
            <a:ext cx="2242976" cy="367101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3F0FC8-373E-41C7-B910-AE98FD3F5A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8"/>
          <a:stretch/>
        </p:blipFill>
        <p:spPr>
          <a:xfrm>
            <a:off x="6273850" y="1882359"/>
            <a:ext cx="2201758" cy="36710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420B0B4-48D1-486A-A7FC-2A2CD622B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605" y="1878016"/>
            <a:ext cx="2201758" cy="36797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6C37059-79AD-43B4-984A-03A5B30613B6}"/>
              </a:ext>
            </a:extLst>
          </p:cNvPr>
          <p:cNvSpPr/>
          <p:nvPr/>
        </p:nvSpPr>
        <p:spPr>
          <a:xfrm>
            <a:off x="7406102" y="575027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破位，跑为上计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2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07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1.07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万亿，放量将近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亿，尾盘龙虎炒作加速，大量涨停量加速量能修复；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3200-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金叉初期，涨停数较多，短线氛围回暖，短线反转趋势；注意，量能还得增加，否则机会难延续。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9191" y="2199802"/>
            <a:ext cx="2743330" cy="30433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65199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行业：机械设备、电气设备、商业零售、西药制药、通信行业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主题：机器人、算力、数字货币、大消费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2464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084C196E-614F-479E-988F-65080A2A8E81}"/>
              </a:ext>
            </a:extLst>
          </p:cNvPr>
          <p:cNvSpPr/>
          <p:nvPr/>
        </p:nvSpPr>
        <p:spPr>
          <a:xfrm>
            <a:off x="9907930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18829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22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b="3270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559</Words>
  <Application>Microsoft Office PowerPoint</Application>
  <PresentationFormat>宽屏</PresentationFormat>
  <Paragraphs>79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1702</cp:revision>
  <dcterms:created xsi:type="dcterms:W3CDTF">2019-06-19T02:08:00Z</dcterms:created>
  <dcterms:modified xsi:type="dcterms:W3CDTF">2025-01-07T13:03:55Z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