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868" r:id="rId2"/>
    <p:sldId id="877" r:id="rId3"/>
    <p:sldId id="1230" r:id="rId4"/>
    <p:sldId id="1162" r:id="rId5"/>
    <p:sldId id="1260" r:id="rId6"/>
    <p:sldId id="1232" r:id="rId7"/>
    <p:sldId id="1261" r:id="rId8"/>
    <p:sldId id="1262" r:id="rId9"/>
    <p:sldId id="1263" r:id="rId10"/>
    <p:sldId id="1163" r:id="rId11"/>
    <p:sldId id="1234" r:id="rId12"/>
    <p:sldId id="1255" r:id="rId13"/>
    <p:sldId id="1259" r:id="rId14"/>
    <p:sldId id="1174" r:id="rId15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盘面环境" id="{0FAB2159-73A3-4A3D-BF11-FAB3EBC96C18}">
          <p14:sldIdLst>
            <p14:sldId id="877"/>
            <p14:sldId id="1230"/>
            <p14:sldId id="1162"/>
            <p14:sldId id="1260"/>
            <p14:sldId id="1232"/>
            <p14:sldId id="1261"/>
            <p14:sldId id="1262"/>
            <p14:sldId id="1263"/>
            <p14:sldId id="1163"/>
            <p14:sldId id="1234"/>
          </p14:sldIdLst>
        </p14:section>
        <p14:section name="无标题节" id="{5F52EC0A-C796-4C5F-8D81-8C50DD54411E}">
          <p14:sldIdLst>
            <p14:sldId id="1255"/>
            <p14:sldId id="1259"/>
            <p14:sldId id="1174"/>
          </p14:sldIdLst>
        </p14:section>
      </p14:sectionLst>
    </p:ext>
    <p:ext uri="{EFAFB233-063F-42B5-8137-9DF3F51BA10A}">
      <p15:sldGuideLst xmlns:p15="http://schemas.microsoft.com/office/powerpoint/2012/main">
        <p15:guide id="1" pos="6947" userDrawn="1">
          <p15:clr>
            <a:srgbClr val="A4A3A4"/>
          </p15:clr>
        </p15:guide>
        <p15:guide id="4" pos="71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E83FA"/>
    <a:srgbClr val="FFFA9D"/>
    <a:srgbClr val="FD263F"/>
    <a:srgbClr val="CD0318"/>
    <a:srgbClr val="C00000"/>
    <a:srgbClr val="F31BF3"/>
    <a:srgbClr val="E62D34"/>
    <a:srgbClr val="FFFFFF"/>
    <a:srgbClr val="ED000E"/>
    <a:srgbClr val="FF4E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98" autoAdjust="0"/>
    <p:restoredTop sz="95558" autoAdjust="0"/>
  </p:normalViewPr>
  <p:slideViewPr>
    <p:cSldViewPr snapToGrid="0" showGuides="1">
      <p:cViewPr varScale="1">
        <p:scale>
          <a:sx n="105" d="100"/>
          <a:sy n="105" d="100"/>
        </p:scale>
        <p:origin x="444" y="-30"/>
      </p:cViewPr>
      <p:guideLst>
        <p:guide pos="6947"/>
        <p:guide pos="710"/>
        <p:guide orient="horz" pos="2160"/>
        <p:guide pos="384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  <a:t>2025/1/7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正文页 深蓝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文本框 9"/>
          <p:cNvSpPr txBox="1"/>
          <p:nvPr userDrawn="1"/>
        </p:nvSpPr>
        <p:spPr>
          <a:xfrm>
            <a:off x="1857376" y="6606813"/>
            <a:ext cx="84772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ctr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4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508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u="none" strike="noStrike" kern="1200" cap="none" spc="600" normalizeH="0" baseline="0" dirty="0">
                <a:gradFill>
                  <a:gsLst>
                    <a:gs pos="0">
                      <a:srgbClr val="FFFDF3"/>
                    </a:gs>
                    <a:gs pos="100000">
                      <a:srgbClr val="FEFAB9"/>
                    </a:gs>
                  </a:gsLst>
                  <a:lin ang="5400000" scaled="0"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5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771152"/>
            <a:ext cx="7820008" cy="47757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00" cap="none" spc="150" normalizeH="0" baseline="0" dirty="0">
                <a:solidFill>
                  <a:srgbClr val="C00000"/>
                </a:solidFill>
                <a:effectLst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Times New Roman" panose="02020603050405020304" pitchFamily="18" charset="0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007984" y="1023565"/>
            <a:ext cx="8180648" cy="4583108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1714500" y="1605317"/>
            <a:ext cx="8763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唯有不断的学习</a:t>
            </a:r>
            <a:endParaRPr lang="en-US" altLang="zh-CN" sz="4800" b="1" u="none" strike="noStrike" kern="1200" cap="none" spc="150" normalizeH="0" baseline="0" dirty="0">
              <a:gradFill flip="none" rotWithShape="1">
                <a:gsLst>
                  <a:gs pos="100000">
                    <a:schemeClr val="bg1"/>
                  </a:gs>
                  <a:gs pos="0">
                    <a:schemeClr val="accent4">
                      <a:lumMod val="60000"/>
                      <a:lumOff val="40000"/>
                    </a:schemeClr>
                  </a:gs>
                </a:gsLst>
                <a:lin ang="16200000" scaled="1"/>
                <a:tileRect/>
              </a:gradFill>
              <a:uFillTx/>
              <a:latin typeface="思源黑体 CN Heavy" panose="020B0A00000000000000" charset="-122"/>
              <a:ea typeface="思源黑体 CN Heavy" panose="020B0A00000000000000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sz="4800" b="1" u="none" strike="noStrike" kern="1200" cap="none" spc="150" normalizeH="0" baseline="0" dirty="0">
                <a:gradFill flip="none" rotWithShape="1">
                  <a:gsLst>
                    <a:gs pos="100000">
                      <a:schemeClr val="bg1"/>
                    </a:gs>
                    <a:gs pos="0">
                      <a:schemeClr val="accent4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  <a:uFillTx/>
                <a:latin typeface="思源黑体 CN Heavy" panose="020B0A00000000000000" charset="-122"/>
                <a:ea typeface="思源黑体 CN Heavy" panose="020B0A00000000000000" charset="-122"/>
                <a:cs typeface="+mn-cs"/>
              </a:rPr>
              <a:t>才可以在股市里长期生存</a:t>
            </a:r>
          </a:p>
        </p:txBody>
      </p:sp>
      <p:sp>
        <p:nvSpPr>
          <p:cNvPr id="6" name="文本框 5"/>
          <p:cNvSpPr txBox="1"/>
          <p:nvPr userDrawn="1">
            <p:custDataLst>
              <p:tags r:id="rId1"/>
            </p:custDataLst>
          </p:nvPr>
        </p:nvSpPr>
        <p:spPr>
          <a:xfrm>
            <a:off x="2796223" y="3698806"/>
            <a:ext cx="657923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我司所有工作人员均不允许推荐股票、不允许承诺收益、不允许代课理财、不允许合作分成、不允许私下收款，如您发现有任何违规行为，请立即拨打</a:t>
            </a:r>
            <a:r>
              <a:rPr lang="en-US" altLang="zh-CN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400-9088-988</a:t>
            </a:r>
            <a:r>
              <a:rPr lang="zh-CN" altLang="en-US" sz="16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向我们举报！</a:t>
            </a:r>
          </a:p>
        </p:txBody>
      </p:sp>
      <p:sp>
        <p:nvSpPr>
          <p:cNvPr id="7" name="文本框 6"/>
          <p:cNvSpPr txBox="1"/>
          <p:nvPr userDrawn="1">
            <p:custDataLst>
              <p:tags r:id="rId2"/>
            </p:custDataLst>
          </p:nvPr>
        </p:nvSpPr>
        <p:spPr>
          <a:xfrm>
            <a:off x="2799398" y="4686254"/>
            <a:ext cx="6572885" cy="9429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>
              <a:lnSpc>
                <a:spcPct val="130000"/>
              </a:lnSpc>
            </a:pPr>
            <a:r>
              <a:rPr lang="zh-CN" altLang="en-US" sz="1200" b="1" dirty="0">
                <a:gradFill>
                  <a:gsLst>
                    <a:gs pos="0">
                      <a:srgbClr val="E6EEFF"/>
                    </a:gs>
                    <a:gs pos="100000">
                      <a:srgbClr val="AECCFD"/>
                    </a:gs>
                  </a:gsLst>
                  <a:lin ang="5400000" scaled="0"/>
                </a:gradFill>
                <a:latin typeface="思源黑体 CN Regular" panose="020B0500000000000000" charset="-122"/>
                <a:ea typeface="思源黑体 CN Regular" panose="020B0500000000000000" charset="-122"/>
                <a:cs typeface="思源黑体 CN Bold" panose="020B0800000000000000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做出投资决策并自行承担风险。投资有风险，入市需谨慎！</a:t>
            </a:r>
          </a:p>
        </p:txBody>
      </p:sp>
      <p:pic>
        <p:nvPicPr>
          <p:cNvPr id="9" name="图片 8" descr="5555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5425123" y="859110"/>
            <a:ext cx="1321435" cy="299720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641600" y="3225777"/>
            <a:ext cx="690880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12.xml"/><Relationship Id="rId13" Type="http://schemas.openxmlformats.org/officeDocument/2006/relationships/notesSlide" Target="../notesSlides/notesSlide1.xml"/><Relationship Id="rId3" Type="http://schemas.openxmlformats.org/officeDocument/2006/relationships/tags" Target="../tags/tag7.xml"/><Relationship Id="rId7" Type="http://schemas.openxmlformats.org/officeDocument/2006/relationships/tags" Target="../tags/tag11.xml"/><Relationship Id="rId12" Type="http://schemas.openxmlformats.org/officeDocument/2006/relationships/slideLayout" Target="../slideLayouts/slideLayout1.xml"/><Relationship Id="rId17" Type="http://schemas.openxmlformats.org/officeDocument/2006/relationships/image" Target="../media/image2.png"/><Relationship Id="rId2" Type="http://schemas.openxmlformats.org/officeDocument/2006/relationships/tags" Target="../tags/tag6.xml"/><Relationship Id="rId16" Type="http://schemas.openxmlformats.org/officeDocument/2006/relationships/image" Target="../media/image8.png"/><Relationship Id="rId1" Type="http://schemas.openxmlformats.org/officeDocument/2006/relationships/tags" Target="../tags/tag5.xml"/><Relationship Id="rId6" Type="http://schemas.openxmlformats.org/officeDocument/2006/relationships/tags" Target="../tags/tag10.xml"/><Relationship Id="rId11" Type="http://schemas.openxmlformats.org/officeDocument/2006/relationships/tags" Target="../tags/tag15.xml"/><Relationship Id="rId5" Type="http://schemas.openxmlformats.org/officeDocument/2006/relationships/tags" Target="../tags/tag9.xml"/><Relationship Id="rId15" Type="http://schemas.openxmlformats.org/officeDocument/2006/relationships/image" Target="../media/image7.png"/><Relationship Id="rId10" Type="http://schemas.openxmlformats.org/officeDocument/2006/relationships/tags" Target="../tags/tag14.xml"/><Relationship Id="rId4" Type="http://schemas.openxmlformats.org/officeDocument/2006/relationships/tags" Target="../tags/tag8.xml"/><Relationship Id="rId9" Type="http://schemas.openxmlformats.org/officeDocument/2006/relationships/tags" Target="../tags/tag13.xm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0" y="-179110"/>
            <a:ext cx="12192000" cy="6858000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4130203"/>
            <a:ext cx="12192000" cy="2736850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1555423" y="1416181"/>
            <a:ext cx="9081154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数字货币爆发，机会几何？</a:t>
            </a:r>
            <a:endParaRPr lang="en-US" altLang="zh-CN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514915" y="798545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3960253"/>
            <a:ext cx="4626478" cy="899739"/>
            <a:chOff x="3498844" y="5502275"/>
            <a:chExt cx="4626478" cy="899739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2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3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</a:p>
          </p:txBody>
        </p:sp>
        <p:sp>
          <p:nvSpPr>
            <p:cNvPr id="29" name="文本框 28"/>
            <p:cNvSpPr txBox="1"/>
            <p:nvPr>
              <p:custDataLst>
                <p:tags r:id="rId4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张明科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grpSp>
          <p:nvGrpSpPr>
            <p:cNvPr id="30" name="组合 29"/>
            <p:cNvGrpSpPr/>
            <p:nvPr/>
          </p:nvGrpSpPr>
          <p:grpSpPr>
            <a:xfrm>
              <a:off x="3536944" y="6027606"/>
              <a:ext cx="4471035" cy="374408"/>
              <a:chOff x="7093" y="6616"/>
              <a:chExt cx="7859" cy="656"/>
            </a:xfrm>
          </p:grpSpPr>
          <p:sp>
            <p:nvSpPr>
              <p:cNvPr id="31" name="矩形 30"/>
              <p:cNvSpPr/>
              <p:nvPr>
                <p:custDataLst>
                  <p:tags r:id="rId8"/>
                </p:custDataLst>
              </p:nvPr>
            </p:nvSpPr>
            <p:spPr>
              <a:xfrm>
                <a:off x="7093" y="6626"/>
                <a:ext cx="7859" cy="625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2" name="矩形 31"/>
              <p:cNvSpPr/>
              <p:nvPr>
                <p:custDataLst>
                  <p:tags r:id="rId9"/>
                </p:custDataLst>
              </p:nvPr>
            </p:nvSpPr>
            <p:spPr>
              <a:xfrm>
                <a:off x="7105" y="6626"/>
                <a:ext cx="2519" cy="62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3" name="文本框 32"/>
              <p:cNvSpPr txBox="1"/>
              <p:nvPr>
                <p:custDataLst>
                  <p:tags r:id="rId10"/>
                </p:custDataLst>
              </p:nvPr>
            </p:nvSpPr>
            <p:spPr>
              <a:xfrm>
                <a:off x="7360" y="6627"/>
                <a:ext cx="2009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</a:p>
            </p:txBody>
          </p:sp>
          <p:sp>
            <p:nvSpPr>
              <p:cNvPr id="34" name="文本框 33"/>
              <p:cNvSpPr txBox="1"/>
              <p:nvPr>
                <p:custDataLst>
                  <p:tags r:id="rId11"/>
                </p:custDataLst>
              </p:nvPr>
            </p:nvSpPr>
            <p:spPr>
              <a:xfrm>
                <a:off x="10001" y="6616"/>
                <a:ext cx="4318" cy="6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dist"/>
                <a:r>
                  <a:rPr lang="en-US" altLang="zh-CN" sz="1800" dirty="0">
                    <a:solidFill>
                      <a:srgbClr val="FFFFFF"/>
                    </a:solidFill>
                    <a:latin typeface="+mn-ea"/>
                  </a:rPr>
                  <a:t>A1120619100001</a:t>
                </a:r>
                <a:endParaRPr lang="en-US" altLang="zh-CN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sp>
          <p:nvSpPr>
            <p:cNvPr id="36" name="矩形 35"/>
            <p:cNvSpPr/>
            <p:nvPr>
              <p:custDataLst>
                <p:tags r:id="rId5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6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7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400281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  <a:t>2025/1/7</a:t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838200" y="3711575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br>
              <a:rPr kumimoji="0" lang="zh-CN" altLang="zh-CN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学习提升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关于龙虎内参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2185996" y="5810614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每周二固定更新一篇「龙虎淘金」，短线为主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2"/>
          <a:srcRect r="33798"/>
          <a:stretch>
            <a:fillRect/>
          </a:stretch>
        </p:blipFill>
        <p:spPr>
          <a:xfrm>
            <a:off x="1389028" y="1930138"/>
            <a:ext cx="2821166" cy="318585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2241" y="1930138"/>
            <a:ext cx="3771616" cy="299772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101762" y="5242804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研究院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经传内参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4470200" y="4945980"/>
            <a:ext cx="3395698" cy="4232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  <a:spcBef>
                <a:spcPts val="500"/>
              </a:spcBef>
            </a:pP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龙虎淘金圈</a:t>
            </a:r>
            <a:r>
              <a:rPr lang="en-US" altLang="zh-CN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pc="150" dirty="0">
                <a:solidFill>
                  <a:srgbClr val="C000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内参</a:t>
            </a: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1346" y="3220219"/>
            <a:ext cx="2777017" cy="1725761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 rotWithShape="1">
          <a:blip r:embed="rId5"/>
          <a:srcRect t="34818"/>
          <a:stretch>
            <a:fillRect/>
          </a:stretch>
        </p:blipFill>
        <p:spPr>
          <a:xfrm>
            <a:off x="8860726" y="1952084"/>
            <a:ext cx="1558257" cy="119585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买卖注意事项</a:t>
            </a:r>
          </a:p>
        </p:txBody>
      </p:sp>
    </p:spTree>
    <p:extLst>
      <p:ext uri="{BB962C8B-B14F-4D97-AF65-F5344CB8AC3E}">
        <p14:creationId xmlns:p14="http://schemas.microsoft.com/office/powerpoint/2010/main" val="19009683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组合 13">
            <a:extLst>
              <a:ext uri="{FF2B5EF4-FFF2-40B4-BE49-F238E27FC236}">
                <a16:creationId xmlns:a16="http://schemas.microsoft.com/office/drawing/2014/main" id="{3D11C9D5-7C0A-4EE5-97B6-9EBEA1616129}"/>
              </a:ext>
            </a:extLst>
          </p:cNvPr>
          <p:cNvGrpSpPr/>
          <p:nvPr/>
        </p:nvGrpSpPr>
        <p:grpSpPr>
          <a:xfrm>
            <a:off x="826851" y="0"/>
            <a:ext cx="10538297" cy="6858000"/>
            <a:chOff x="826851" y="0"/>
            <a:chExt cx="10538297" cy="6858000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CF5546E8-8551-4D4A-9841-6DA040F4D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26851" y="0"/>
              <a:ext cx="10538297" cy="6858000"/>
            </a:xfrm>
            <a:prstGeom prst="rect">
              <a:avLst/>
            </a:prstGeom>
          </p:spPr>
        </p:pic>
        <p:sp>
          <p:nvSpPr>
            <p:cNvPr id="10" name="矩形: 圆角 9">
              <a:extLst>
                <a:ext uri="{FF2B5EF4-FFF2-40B4-BE49-F238E27FC236}">
                  <a16:creationId xmlns:a16="http://schemas.microsoft.com/office/drawing/2014/main" id="{77AFC07E-B1D9-4354-9F48-42BE6231CCE2}"/>
                </a:ext>
              </a:extLst>
            </p:cNvPr>
            <p:cNvSpPr/>
            <p:nvPr/>
          </p:nvSpPr>
          <p:spPr>
            <a:xfrm>
              <a:off x="6533069" y="622071"/>
              <a:ext cx="3440784" cy="952107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①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软件研究院→大咖圈子→搜索 “龙虎淘金圈”，点个关注不迷路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  <p:pic>
          <p:nvPicPr>
            <p:cNvPr id="12" name="图片 11">
              <a:extLst>
                <a:ext uri="{FF2B5EF4-FFF2-40B4-BE49-F238E27FC236}">
                  <a16:creationId xmlns:a16="http://schemas.microsoft.com/office/drawing/2014/main" id="{CE02011F-280D-41EE-8D2E-BB49DDC649D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60428" y="113122"/>
              <a:ext cx="2044066" cy="2506082"/>
            </a:xfrm>
            <a:prstGeom prst="rect">
              <a:avLst/>
            </a:prstGeom>
            <a:ln>
              <a:solidFill>
                <a:srgbClr val="C00000"/>
              </a:solidFill>
            </a:ln>
          </p:spPr>
        </p:pic>
        <p:sp>
          <p:nvSpPr>
            <p:cNvPr id="13" name="矩形: 圆角 12">
              <a:extLst>
                <a:ext uri="{FF2B5EF4-FFF2-40B4-BE49-F238E27FC236}">
                  <a16:creationId xmlns:a16="http://schemas.microsoft.com/office/drawing/2014/main" id="{178CB7BD-D413-483D-8D20-9EBF1EC1CDBC}"/>
                </a:ext>
              </a:extLst>
            </p:cNvPr>
            <p:cNvSpPr/>
            <p:nvPr/>
          </p:nvSpPr>
          <p:spPr>
            <a:xfrm>
              <a:off x="5714212" y="2792691"/>
              <a:ext cx="4344188" cy="2118674"/>
            </a:xfrm>
            <a:prstGeom prst="roundRect">
              <a:avLst/>
            </a:prstGeom>
            <a:solidFill>
              <a:schemeClr val="tx1">
                <a:alpha val="64000"/>
              </a:schemeClr>
            </a:solidFill>
            <a:ln w="12700" cap="flat" cmpd="sng" algn="ctr">
              <a:noFill/>
              <a:prstDash val="solid"/>
              <a:miter lim="800000"/>
            </a:ln>
          </p:spPr>
          <p:txBody>
            <a:bodyPr rtlCol="0" anchor="ctr"/>
            <a:lstStyle/>
            <a:p>
              <a:pPr marL="0" marR="0" indent="0" algn="ctr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②</a:t>
              </a:r>
              <a:endParaRPr lang="en-US" altLang="zh-CN" sz="1600" kern="0" dirty="0">
                <a:solidFill>
                  <a:srgbClr val="FFFA9D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「直播」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盘中图文直播，交流阵地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「观点」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龙虎相关文章（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A9D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置顶篇有学习指引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）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「课程」</a:t>
              </a: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/>
                  <a:ea typeface="微软雅黑" panose="020B0503020204020204" charset="-122"/>
                  <a:cs typeface="+mn-cs"/>
                </a:rPr>
                <a:t>直播回放、精品课程</a:t>
              </a:r>
              <a:endPara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「内参」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每周二上午更新，选股策略</a:t>
              </a:r>
              <a:endParaRPr lang="en-US" altLang="zh-CN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endParaRPr>
            </a:p>
            <a:p>
              <a:pPr marL="0" marR="0" indent="0" algn="just" defTabSz="91440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</a:pP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「问股</a:t>
              </a:r>
              <a:r>
                <a:rPr lang="en-US" altLang="zh-CN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-</a:t>
              </a:r>
              <a:r>
                <a:rPr lang="zh-CN" altLang="en-US" sz="1600" kern="0" dirty="0">
                  <a:solidFill>
                    <a:srgbClr val="FFFA9D"/>
                  </a:solidFill>
                  <a:latin typeface="Arial" panose="020B0604020202020204"/>
                  <a:ea typeface="微软雅黑" panose="020B0503020204020204" charset="-122"/>
                </a:rPr>
                <a:t>短视频」</a:t>
              </a:r>
              <a:r>
                <a:rPr lang="zh-CN" altLang="en-US" sz="1600" kern="0" dirty="0">
                  <a:solidFill>
                    <a:srgbClr val="FFFFFF"/>
                  </a:solidFill>
                  <a:latin typeface="Arial" panose="020B0604020202020204"/>
                  <a:ea typeface="微软雅黑" panose="020B0503020204020204" charset="-122"/>
                </a:rPr>
                <a:t>悬赏提问；短视频学习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9256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盘面节奏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占位符 9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9" b="199"/>
          <a:stretch/>
        </p:blipFill>
        <p:spPr>
          <a:xfrm>
            <a:off x="1127125" y="1894707"/>
            <a:ext cx="6403305" cy="3587559"/>
          </a:xfrm>
        </p:spPr>
      </p:pic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zh-CN" altLang="en-US" dirty="0"/>
              <a:t>大盘</a:t>
            </a:r>
            <a:r>
              <a:rPr lang="en-US" altLang="zh-CN" dirty="0"/>
              <a:t>-</a:t>
            </a:r>
            <a:r>
              <a:rPr lang="zh-CN" altLang="en-US" dirty="0"/>
              <a:t>情绪和仓位的判断</a:t>
            </a:r>
          </a:p>
        </p:txBody>
      </p:sp>
      <p:sp>
        <p:nvSpPr>
          <p:cNvPr id="7" name="矩形: 圆角 6"/>
          <p:cNvSpPr/>
          <p:nvPr/>
        </p:nvSpPr>
        <p:spPr>
          <a:xfrm>
            <a:off x="7683146" y="1894763"/>
            <a:ext cx="3345180" cy="3587504"/>
          </a:xfrm>
          <a:prstGeom prst="roundRect">
            <a:avLst>
              <a:gd name="adj" fmla="val 2228"/>
            </a:avLst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endParaRPr kumimoji="0" lang="zh-CN" altLang="en-US" sz="1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7712014" y="2053770"/>
            <a:ext cx="3228975" cy="3390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资金量能：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两市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1.07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万亿，放量将近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200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亿，尾盘龙虎炒作加速，大量涨停量加速量能修复；</a:t>
            </a:r>
            <a:endParaRPr lang="en-US" altLang="zh-CN" sz="1600" spc="150" dirty="0">
              <a:solidFill>
                <a:srgbClr val="FFFFFF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支撑</a:t>
            </a:r>
            <a:r>
              <a:rPr lang="en-US" altLang="zh-CN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-</a:t>
            </a: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压力位：</a:t>
            </a:r>
            <a:r>
              <a:rPr lang="en-US" altLang="zh-CN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3200-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辅助线；</a:t>
            </a:r>
          </a:p>
          <a:p>
            <a:pPr marL="342900" indent="-342900" algn="just">
              <a:lnSpc>
                <a:spcPct val="130000"/>
              </a:lnSpc>
              <a:spcBef>
                <a:spcPts val="500"/>
              </a:spcBef>
              <a:buFont typeface="+mj-lt"/>
              <a:buAutoNum type="arabicPeriod"/>
            </a:pPr>
            <a:r>
              <a:rPr lang="zh-CN" altLang="en-US" sz="1600" spc="150" dirty="0">
                <a:solidFill>
                  <a:srgbClr val="FFFF00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节奏：</a:t>
            </a:r>
            <a:r>
              <a:rPr lang="zh-CN" altLang="en-US" sz="1600" spc="150" dirty="0">
                <a:solidFill>
                  <a:srgbClr val="FFFFFF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金叉初期，涨停数较多，短线氛围回暖，短线反转趋势；注意，量能还得增加，否则机会难延续。</a:t>
            </a: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1"/>
          </p:nvPr>
        </p:nvSpPr>
        <p:spPr>
          <a:xfrm>
            <a:off x="2240280" y="5858908"/>
            <a:ext cx="7711440" cy="814582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放量，上冲；量能不变，震荡；量能萎缩，下跌</a:t>
            </a:r>
            <a:endParaRPr lang="en-US" altLang="zh-CN" b="1" dirty="0">
              <a:solidFill>
                <a:srgbClr val="C00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9191" y="2199802"/>
            <a:ext cx="2743330" cy="3043382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涨停复盘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EF9339DC-D5F1-D69D-649A-0AE244E63CD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打板环境和方向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A258F8-E1B9-9C76-34CA-9589A206303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52728" y="5538429"/>
            <a:ext cx="9686544" cy="972099"/>
          </a:xfrm>
        </p:spPr>
        <p:txBody>
          <a:bodyPr/>
          <a:lstStyle/>
          <a:p>
            <a:r>
              <a:rPr lang="zh-CN" altLang="en-US" dirty="0">
                <a:solidFill>
                  <a:srgbClr val="C00000"/>
                </a:solidFill>
              </a:rPr>
              <a:t>情绪得分高，打板溢价率高；连板数较多（≥</a:t>
            </a:r>
            <a:r>
              <a:rPr lang="en-US" altLang="zh-CN" dirty="0">
                <a:solidFill>
                  <a:srgbClr val="C00000"/>
                </a:solidFill>
              </a:rPr>
              <a:t>3</a:t>
            </a:r>
            <a:r>
              <a:rPr lang="zh-CN" altLang="en-US" dirty="0">
                <a:solidFill>
                  <a:srgbClr val="C00000"/>
                </a:solidFill>
              </a:rPr>
              <a:t>），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zh-CN" altLang="en-US" dirty="0">
                <a:solidFill>
                  <a:srgbClr val="C00000"/>
                </a:solidFill>
              </a:rPr>
              <a:t>涨停数较多的方向为市场炒作焦点：数据中心、农药、大消费</a:t>
            </a:r>
          </a:p>
        </p:txBody>
      </p:sp>
      <p:pic>
        <p:nvPicPr>
          <p:cNvPr id="8" name="图片占位符 7">
            <a:extLst>
              <a:ext uri="{FF2B5EF4-FFF2-40B4-BE49-F238E27FC236}">
                <a16:creationId xmlns:a16="http://schemas.microsoft.com/office/drawing/2014/main" id="{270A128B-247B-EA01-060E-E2433CD5269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l="254" r="6177"/>
          <a:stretch/>
        </p:blipFill>
        <p:spPr>
          <a:xfrm>
            <a:off x="3913633" y="1737264"/>
            <a:ext cx="7114730" cy="3733800"/>
          </a:xfr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D3103EB1-D029-C768-907B-CE510284B8C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22640"/>
          <a:stretch/>
        </p:blipFill>
        <p:spPr>
          <a:xfrm>
            <a:off x="1127125" y="1753603"/>
            <a:ext cx="1798955" cy="373990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1972918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盘中：紫旗回档（金叉）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1"/>
          </p:nvPr>
        </p:nvSpPr>
        <p:spPr>
          <a:xfrm>
            <a:off x="1868129" y="5744169"/>
            <a:ext cx="8455742" cy="544401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2000" b="1" dirty="0">
                <a:solidFill>
                  <a:srgbClr val="C00000"/>
                </a:solidFill>
              </a:rPr>
              <a:t>近</a:t>
            </a:r>
            <a:r>
              <a:rPr lang="en-US" altLang="zh-CN" sz="2000" b="1" dirty="0">
                <a:solidFill>
                  <a:srgbClr val="C00000"/>
                </a:solidFill>
              </a:rPr>
              <a:t>10</a:t>
            </a:r>
            <a:r>
              <a:rPr lang="zh-CN" altLang="en-US" sz="2000" b="1" dirty="0">
                <a:solidFill>
                  <a:srgbClr val="C00000"/>
                </a:solidFill>
              </a:rPr>
              <a:t>日出龙虎紫旗，追求更强的回档爆发（买卖操作：用三板斧）</a:t>
            </a:r>
            <a:endParaRPr lang="zh-CN" altLang="en-US" sz="2000" b="1" dirty="0">
              <a:solidFill>
                <a:srgbClr val="C00000"/>
              </a:solidFill>
              <a:latin typeface="微软雅黑" panose="020B0503020204020204" charset="-122"/>
            </a:endParaRPr>
          </a:p>
        </p:txBody>
      </p:sp>
      <p:pic>
        <p:nvPicPr>
          <p:cNvPr id="6" name="图片占位符 5"/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>
          <a:xfrm>
            <a:off x="1127125" y="1827101"/>
            <a:ext cx="6663600" cy="3733200"/>
          </a:xfr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84"/>
          <a:stretch>
            <a:fillRect/>
          </a:stretch>
        </p:blipFill>
        <p:spPr>
          <a:xfrm>
            <a:off x="8757604" y="1774784"/>
            <a:ext cx="2270759" cy="378551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7" name="矩形: 圆角 6"/>
          <p:cNvSpPr/>
          <p:nvPr/>
        </p:nvSpPr>
        <p:spPr>
          <a:xfrm>
            <a:off x="6608761" y="5188293"/>
            <a:ext cx="1181964" cy="372008"/>
          </a:xfrm>
          <a:prstGeom prst="roundRect">
            <a:avLst/>
          </a:prstGeom>
          <a:solidFill>
            <a:srgbClr val="C00000">
              <a:alpha val="80000"/>
            </a:srgbClr>
          </a:solidFill>
          <a:ln w="12700" cap="flat" cmpd="sng" algn="ctr">
            <a:noFill/>
            <a:prstDash val="solid"/>
            <a:miter lim="800000"/>
          </a:ln>
        </p:spPr>
        <p:txBody>
          <a:bodyPr rtlCol="0" anchor="ctr"/>
          <a:lstStyle/>
          <a:p>
            <a:pPr marL="0" marR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月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rPr>
              <a:t>22</a:t>
            </a:r>
            <a:r>
              <a:rPr lang="zh-CN" altLang="en-US" sz="1600" kern="0" dirty="0">
                <a:solidFill>
                  <a:srgbClr val="FFFFFF"/>
                </a:solidFill>
                <a:latin typeface="Arial" panose="020B0604020202020204"/>
                <a:ea typeface="微软雅黑" panose="020B0503020204020204" charset="-122"/>
              </a:rPr>
              <a:t>日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cs typeface="+mn-cs"/>
            </a:endParaRP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97025DB-662D-42ED-9787-915FED0E31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7125" y="2212440"/>
            <a:ext cx="1228639" cy="5847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184453FD-472E-2B52-AEF3-A14DEDDBAB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有消息面配合更好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6DE5CC7A-8FCD-6B15-85D8-7400785F5D2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185996" y="5794461"/>
            <a:ext cx="7820008" cy="544401"/>
          </a:xfrm>
        </p:spPr>
        <p:txBody>
          <a:bodyPr/>
          <a:lstStyle/>
          <a:p>
            <a:r>
              <a:rPr lang="zh-CN" altLang="en-US" b="1" dirty="0">
                <a:solidFill>
                  <a:srgbClr val="C00000"/>
                </a:solidFill>
              </a:rPr>
              <a:t>政策为渠：有中央、一线地方政府的行业政策出台，多留意几眼</a:t>
            </a:r>
          </a:p>
        </p:txBody>
      </p:sp>
      <p:pic>
        <p:nvPicPr>
          <p:cNvPr id="6" name="图片占位符 5">
            <a:extLst>
              <a:ext uri="{FF2B5EF4-FFF2-40B4-BE49-F238E27FC236}">
                <a16:creationId xmlns:a16="http://schemas.microsoft.com/office/drawing/2014/main" id="{19EA2E02-1CB5-C158-490A-8DC940A528B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/>
          <a:srcRect t="26" b="26"/>
          <a:stretch/>
        </p:blipFill>
        <p:spPr>
          <a:xfrm>
            <a:off x="3977640" y="1873577"/>
            <a:ext cx="4236720" cy="3756292"/>
          </a:xfrm>
        </p:spPr>
      </p:pic>
    </p:spTree>
    <p:extLst>
      <p:ext uri="{BB962C8B-B14F-4D97-AF65-F5344CB8AC3E}">
        <p14:creationId xmlns:p14="http://schemas.microsoft.com/office/powerpoint/2010/main" val="7171386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id="{496475F9-E254-DC79-27A8-0CBA736ED3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哪些板更值得打？</a:t>
            </a:r>
          </a:p>
        </p:txBody>
      </p:sp>
      <p:pic>
        <p:nvPicPr>
          <p:cNvPr id="12" name="图片占位符 11">
            <a:extLst>
              <a:ext uri="{FF2B5EF4-FFF2-40B4-BE49-F238E27FC236}">
                <a16:creationId xmlns:a16="http://schemas.microsoft.com/office/drawing/2014/main" id="{025A163E-18E1-944A-6F2F-A85F9A35D06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/>
          <a:srcRect t="343" b="343"/>
          <a:stretch/>
        </p:blipFill>
        <p:spPr>
          <a:xfrm>
            <a:off x="1658240" y="1918011"/>
            <a:ext cx="3773296" cy="3425938"/>
          </a:xfrm>
        </p:spPr>
      </p:pic>
      <p:pic>
        <p:nvPicPr>
          <p:cNvPr id="14" name="图片占位符 13">
            <a:extLst>
              <a:ext uri="{FF2B5EF4-FFF2-40B4-BE49-F238E27FC236}">
                <a16:creationId xmlns:a16="http://schemas.microsoft.com/office/drawing/2014/main" id="{CE26F5EC-254A-A53D-B628-E2ECC12FAD5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t="-32" b="-32"/>
          <a:stretch/>
        </p:blipFill>
        <p:spPr>
          <a:xfrm>
            <a:off x="6761262" y="1895692"/>
            <a:ext cx="3772498" cy="3470576"/>
          </a:xfrm>
        </p:spPr>
      </p:pic>
      <p:sp>
        <p:nvSpPr>
          <p:cNvPr id="9" name="文本占位符 8">
            <a:extLst>
              <a:ext uri="{FF2B5EF4-FFF2-40B4-BE49-F238E27FC236}">
                <a16:creationId xmlns:a16="http://schemas.microsoft.com/office/drawing/2014/main" id="{D0214B0F-4BA4-AE3F-5C31-32E655AFE53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90472" y="5646578"/>
            <a:ext cx="4108832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炸板后有（分时）资金支持</a:t>
            </a:r>
          </a:p>
        </p:txBody>
      </p:sp>
      <p:sp>
        <p:nvSpPr>
          <p:cNvPr id="10" name="文本占位符 9">
            <a:extLst>
              <a:ext uri="{FF2B5EF4-FFF2-40B4-BE49-F238E27FC236}">
                <a16:creationId xmlns:a16="http://schemas.microsoft.com/office/drawing/2014/main" id="{F4AE50DF-2C06-BACF-E1DD-6553860CA73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592698" y="5696497"/>
            <a:ext cx="4109626" cy="340405"/>
          </a:xfrm>
        </p:spPr>
        <p:txBody>
          <a:bodyPr/>
          <a:lstStyle/>
          <a:p>
            <a:pPr algn="ctr">
              <a:spcBef>
                <a:spcPts val="500"/>
              </a:spcBef>
              <a:spcAft>
                <a:spcPts val="0"/>
              </a:spcAft>
            </a:pPr>
            <a:r>
              <a:rPr lang="zh-CN" altLang="en-US" sz="1800" b="1" dirty="0">
                <a:solidFill>
                  <a:srgbClr val="C00000"/>
                </a:solidFill>
                <a:latin typeface="微软雅黑" panose="020B0503020204020204" charset="-122"/>
              </a:rPr>
              <a:t>昨日有龙虎紫旗支持</a:t>
            </a:r>
          </a:p>
        </p:txBody>
      </p:sp>
    </p:spTree>
    <p:extLst>
      <p:ext uri="{BB962C8B-B14F-4D97-AF65-F5344CB8AC3E}">
        <p14:creationId xmlns:p14="http://schemas.microsoft.com/office/powerpoint/2010/main" val="3848786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>
            <a:extLst>
              <a:ext uri="{FF2B5EF4-FFF2-40B4-BE49-F238E27FC236}">
                <a16:creationId xmlns:a16="http://schemas.microsoft.com/office/drawing/2014/main" id="{BEF860C2-B4AD-FEF0-FB3D-C75FE98821A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快速选股</a:t>
            </a: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id="{78E8BC05-6F14-7F28-A262-D2C9E12E461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zh-CN" altLang="en-US" dirty="0"/>
              <a:t>超大单净买≥</a:t>
            </a:r>
            <a:r>
              <a:rPr lang="en-US" altLang="zh-CN" dirty="0"/>
              <a:t>0</a:t>
            </a:r>
            <a:r>
              <a:rPr lang="zh-CN" altLang="en-US"/>
              <a:t>，当日有紫旗</a:t>
            </a:r>
            <a:endParaRPr lang="zh-CN" altLang="en-US" dirty="0"/>
          </a:p>
        </p:txBody>
      </p:sp>
      <p:pic>
        <p:nvPicPr>
          <p:cNvPr id="11" name="图片占位符 10">
            <a:extLst>
              <a:ext uri="{FF2B5EF4-FFF2-40B4-BE49-F238E27FC236}">
                <a16:creationId xmlns:a16="http://schemas.microsoft.com/office/drawing/2014/main" id="{66DDA784-913C-21F6-0A36-640F7C75749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" b="201"/>
          <a:stretch/>
        </p:blipFill>
        <p:spPr/>
      </p:pic>
    </p:spTree>
    <p:extLst>
      <p:ext uri="{BB962C8B-B14F-4D97-AF65-F5344CB8AC3E}">
        <p14:creationId xmlns:p14="http://schemas.microsoft.com/office/powerpoint/2010/main" val="44731066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DOCER_TEMPLATE_OPEN_ONCE_MARK" val="1"/>
  <p:tag name="COMMONDATA" val="eyJoZGlkIjoiMTQyZWY4N2NmZWRlMzNiOTAwNWExN2Y4ZjJjOTQ1ZWE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6861</TotalTime>
  <Words>365</Words>
  <Application>Microsoft Office PowerPoint</Application>
  <PresentationFormat>宽屏</PresentationFormat>
  <Paragraphs>43</Paragraphs>
  <Slides>14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5" baseType="lpstr">
      <vt:lpstr>Roboto</vt:lpstr>
      <vt:lpstr>等线</vt:lpstr>
      <vt:lpstr>思源黑体 CN Heavy</vt:lpstr>
      <vt:lpstr>思源黑体 CN Medium</vt:lpstr>
      <vt:lpstr>思源黑体 CN Normal</vt:lpstr>
      <vt:lpstr>思源黑体 CN Regular</vt:lpstr>
      <vt:lpstr>微软雅黑</vt:lpstr>
      <vt:lpstr>Arial</vt:lpstr>
      <vt:lpstr>Calibri</vt:lpstr>
      <vt:lpstr>Wingdings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42505</dc:creator>
  <cp:lastModifiedBy>猪肠 十二</cp:lastModifiedBy>
  <cp:revision>1703</cp:revision>
  <dcterms:created xsi:type="dcterms:W3CDTF">2019-06-19T02:08:00Z</dcterms:created>
  <dcterms:modified xsi:type="dcterms:W3CDTF">2025-01-07T09:13:48Z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2052-12.1.0.18276</vt:lpwstr>
  </property>
  <property fmtid="{D5CDD505-2E9C-101B-9397-08002B2CF9AE}" pid="3" name="ICV">
    <vt:lpwstr>EBF8DB5FD94B49F7B17BC65F9BA08668</vt:lpwstr>
  </property>
</Properties>
</file>