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868" r:id="rId2"/>
    <p:sldId id="1412" r:id="rId3"/>
    <p:sldId id="1449" r:id="rId4"/>
    <p:sldId id="1442" r:id="rId5"/>
    <p:sldId id="1430" r:id="rId6"/>
    <p:sldId id="1431" r:id="rId7"/>
    <p:sldId id="1439" r:id="rId8"/>
    <p:sldId id="1432" r:id="rId9"/>
    <p:sldId id="1450" r:id="rId10"/>
    <p:sldId id="1419" r:id="rId11"/>
    <p:sldId id="1440" r:id="rId12"/>
    <p:sldId id="1201" r:id="rId13"/>
    <p:sldId id="734" r:id="rId14"/>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59"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5510" autoAdjust="0"/>
  </p:normalViewPr>
  <p:slideViewPr>
    <p:cSldViewPr snapToGrid="0" showGuides="1">
      <p:cViewPr>
        <p:scale>
          <a:sx n="125" d="100"/>
          <a:sy n="125" d="100"/>
        </p:scale>
        <p:origin x="198" y="-336"/>
      </p:cViewPr>
      <p:guideLst>
        <p:guide pos="7401"/>
        <p:guide pos="279"/>
        <p:guide orient="horz" pos="2159"/>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t>2026/1/9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slideLayout" Target="../slideLayouts/slideLayout1.xml"/><Relationship Id="rId3" Type="http://schemas.openxmlformats.org/officeDocument/2006/relationships/tags" Target="../tags/tag5.xml"/><Relationship Id="rId21" Type="http://schemas.openxmlformats.org/officeDocument/2006/relationships/image" Target="../media/image8.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7.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0.png"/><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image" Target="../media/image9.png"/><Relationship Id="rId10" Type="http://schemas.openxmlformats.org/officeDocument/2006/relationships/tags" Target="../tags/tag12.xml"/><Relationship Id="rId19" Type="http://schemas.openxmlformats.org/officeDocument/2006/relationships/notesSlide" Target="../notesSlides/notesSlide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20"/>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1"/>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p>
        </p:txBody>
      </p:sp>
      <p:sp>
        <p:nvSpPr>
          <p:cNvPr id="8" name="文本框 7"/>
          <p:cNvSpPr txBox="1"/>
          <p:nvPr/>
        </p:nvSpPr>
        <p:spPr>
          <a:xfrm>
            <a:off x="1565022" y="1267916"/>
            <a:ext cx="9046464" cy="2123658"/>
          </a:xfrm>
          <a:prstGeom prst="rect">
            <a:avLst/>
          </a:prstGeom>
          <a:noFill/>
        </p:spPr>
        <p:txBody>
          <a:bodyPr wrap="square" rtlCol="0">
            <a:spAutoFit/>
          </a:bodyPr>
          <a:lstStyle/>
          <a:p>
            <a:pPr algn="ctr">
              <a:defRPr/>
            </a:pP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连阳虽止</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53</a:t>
            </a: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亿游资继续奔腾</a:t>
            </a:r>
            <a:endPar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22"/>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15"/>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16"/>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p>
          </p:txBody>
        </p:sp>
        <p:sp>
          <p:nvSpPr>
            <p:cNvPr id="29" name="文本框 28"/>
            <p:cNvSpPr txBox="1"/>
            <p:nvPr>
              <p:custDataLst>
                <p:tags r:id="rId17"/>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11"/>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12"/>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13"/>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p>
          </p:txBody>
        </p:sp>
        <p:sp>
          <p:nvSpPr>
            <p:cNvPr id="34" name="文本框 33"/>
            <p:cNvSpPr txBox="1"/>
            <p:nvPr>
              <p:custDataLst>
                <p:tags r:id="rId14"/>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2"/>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3"/>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4"/>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t>2026/1/9</a:t>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23"/>
          <a:stretch>
            <a:fillRect/>
          </a:stretch>
        </p:blipFill>
        <p:spPr>
          <a:xfrm>
            <a:off x="-126192" y="3197559"/>
            <a:ext cx="3633591" cy="3854867"/>
          </a:xfrm>
          <a:prstGeom prst="rect">
            <a:avLst/>
          </a:prstGeom>
        </p:spPr>
      </p:pic>
      <p:pic>
        <p:nvPicPr>
          <p:cNvPr id="10" name="图片 9"/>
          <p:cNvPicPr>
            <a:picLocks noChangeAspect="1"/>
          </p:cNvPicPr>
          <p:nvPr/>
        </p:nvPicPr>
        <p:blipFill>
          <a:blip r:embed="rId24"/>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9"/>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0"/>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5"/>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6"/>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7"/>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p>
          </p:txBody>
        </p:sp>
        <p:sp>
          <p:nvSpPr>
            <p:cNvPr id="40" name="文本框 39"/>
            <p:cNvSpPr txBox="1"/>
            <p:nvPr>
              <p:custDataLst>
                <p:tags r:id="rId8"/>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 y="0"/>
            <a:ext cx="12191991" cy="68579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rcRect l="1449" r="1449"/>
          <a:stretch>
            <a:fillRect/>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p>
        </p:txBody>
      </p:sp>
      <p:pic>
        <p:nvPicPr>
          <p:cNvPr id="17" name="图片 16"/>
          <p:cNvPicPr>
            <a:picLocks noChangeAspect="1"/>
          </p:cNvPicPr>
          <p:nvPr/>
        </p:nvPicPr>
        <p:blipFill>
          <a:blip r:embed="rId5"/>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6">
            <a:extLst>
              <a:ext uri="{28A0092B-C50C-407E-A947-70E740481C1C}">
                <a14:useLocalDpi xmlns:a14="http://schemas.microsoft.com/office/drawing/2010/main" val="0"/>
              </a:ext>
            </a:extLst>
          </a:blip>
          <a:srcRect t="4143" b="4143"/>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2.79</a:t>
            </a:r>
            <a:r>
              <a:rPr lang="zh-CN" altLang="en-US" dirty="0"/>
              <a:t>万亿，高位有量能的调整状态，是健康的；</a:t>
            </a:r>
            <a:endParaRPr lang="en-US" altLang="zh-CN" dirty="0"/>
          </a:p>
          <a:p>
            <a:pPr marL="457200" indent="-457200">
              <a:buFont typeface="+mj-lt"/>
              <a:buAutoNum type="arabicPeriod"/>
            </a:pPr>
            <a:r>
              <a:rPr lang="zh-CN" altLang="en-US" dirty="0"/>
              <a:t>操作思路：</a:t>
            </a:r>
            <a:r>
              <a:rPr lang="en-US" altLang="zh-CN" dirty="0"/>
              <a:t>14</a:t>
            </a:r>
            <a:r>
              <a:rPr lang="zh-CN" altLang="en-US" dirty="0"/>
              <a:t>连阳结束，游资保持高度进攻，资金底背离，打爆空头；</a:t>
            </a:r>
            <a:endParaRPr lang="en-US" altLang="zh-CN" dirty="0"/>
          </a:p>
          <a:p>
            <a:pPr marL="457200" indent="-457200">
              <a:buFont typeface="+mj-lt"/>
              <a:buAutoNum type="arabicPeriod"/>
            </a:pPr>
            <a:r>
              <a:rPr lang="zh-CN" altLang="en-US" dirty="0"/>
              <a:t>涨停复制</a:t>
            </a:r>
            <a:r>
              <a:rPr lang="en-US" altLang="zh-CN" dirty="0"/>
              <a:t>-</a:t>
            </a:r>
            <a:r>
              <a:rPr lang="zh-CN" altLang="en-US" dirty="0"/>
              <a:t>辅助线附近布局；紫旗回档</a:t>
            </a:r>
            <a:r>
              <a:rPr lang="en-US" altLang="zh-CN" dirty="0"/>
              <a:t>-</a:t>
            </a:r>
            <a:r>
              <a:rPr lang="zh-CN" altLang="en-US" dirty="0"/>
              <a:t>破位</a:t>
            </a:r>
            <a:r>
              <a:rPr lang="en-US" altLang="zh-CN" dirty="0"/>
              <a:t>3</a:t>
            </a:r>
            <a:r>
              <a:rPr lang="zh-CN" altLang="en-US" dirty="0"/>
              <a:t>天内出金叉；追涨龙虎</a:t>
            </a:r>
            <a:r>
              <a:rPr lang="en-US" altLang="zh-CN" dirty="0"/>
              <a:t>-</a:t>
            </a:r>
            <a:r>
              <a:rPr lang="zh-CN" altLang="en-US" dirty="0"/>
              <a:t>均线</a:t>
            </a:r>
            <a:r>
              <a:rPr lang="en-US" altLang="zh-CN" dirty="0"/>
              <a:t>/</a:t>
            </a:r>
            <a:r>
              <a:rPr lang="zh-CN" altLang="en-US" dirty="0"/>
              <a:t>熊线。</a:t>
            </a:r>
          </a:p>
        </p:txBody>
      </p:sp>
      <p:pic>
        <p:nvPicPr>
          <p:cNvPr id="5" name="图片占位符 9"/>
          <p:cNvPicPr>
            <a:picLocks noChangeAspect="1"/>
          </p:cNvPicPr>
          <p:nvPr/>
        </p:nvPicPr>
        <p:blipFill rotWithShape="1">
          <a:blip r:embed="rId3" cstate="print">
            <a:extLst>
              <a:ext uri="{28A0092B-C50C-407E-A947-70E740481C1C}">
                <a14:useLocalDpi xmlns:a14="http://schemas.microsoft.com/office/drawing/2010/main" val="0"/>
              </a:ext>
            </a:extLst>
          </a:blip>
          <a:srcRect t="198" b="198"/>
          <a:stretch/>
        </p:blipFill>
        <p:spPr>
          <a:xfrm>
            <a:off x="5404676" y="924016"/>
            <a:ext cx="6344412" cy="3554564"/>
          </a:xfrm>
          <a:prstGeom prst="rect">
            <a:avLst/>
          </a:prstGeom>
          <a:ln>
            <a:solidFill>
              <a:schemeClr val="accent1"/>
            </a:solidFill>
          </a:ln>
        </p:spPr>
      </p:pic>
      <p:pic>
        <p:nvPicPr>
          <p:cNvPr id="7" name="图片 6" hidden="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rcRect t="1941" b="1941"/>
          <a:stretch/>
        </p:blipFill>
        <p:spPr>
          <a:xfrm>
            <a:off x="442595" y="771691"/>
            <a:ext cx="3626485" cy="3706890"/>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extLst>
                    <a:ext uri="{9D8B030D-6E8A-4147-A177-3AD203B41FA5}">
                      <a16:colId xmlns:a16="http://schemas.microsoft.com/office/drawing/2014/main" val="20000"/>
                    </a:ext>
                  </a:extLst>
                </a:gridCol>
                <a:gridCol w="2351024">
                  <a:extLst>
                    <a:ext uri="{9D8B030D-6E8A-4147-A177-3AD203B41FA5}">
                      <a16:colId xmlns:a16="http://schemas.microsoft.com/office/drawing/2014/main" val="20001"/>
                    </a:ext>
                  </a:extLst>
                </a:gridCol>
                <a:gridCol w="2351024">
                  <a:extLst>
                    <a:ext uri="{9D8B030D-6E8A-4147-A177-3AD203B41FA5}">
                      <a16:colId xmlns:a16="http://schemas.microsoft.com/office/drawing/2014/main" val="20002"/>
                    </a:ext>
                  </a:extLst>
                </a:gridCol>
              </a:tblGrid>
              <a:tr h="812180">
                <a:tc>
                  <a:txBody>
                    <a:bodyPr/>
                    <a:lstStyle/>
                    <a:p>
                      <a:pPr algn="ctr"/>
                      <a:endParaRPr lang="zh-CN" altLang="en-US" dirty="0"/>
                    </a:p>
                  </a:txBody>
                  <a:tcPr anchor="ctr"/>
                </a:tc>
                <a:tc>
                  <a:txBody>
                    <a:bodyPr/>
                    <a:lstStyle/>
                    <a:p>
                      <a:pPr algn="ctr"/>
                      <a:r>
                        <a:rPr lang="zh-CN" altLang="en-US" dirty="0"/>
                        <a:t>大多数人正确</a:t>
                      </a:r>
                    </a:p>
                  </a:txBody>
                  <a:tcPr anchor="ctr"/>
                </a:tc>
                <a:tc>
                  <a:txBody>
                    <a:bodyPr/>
                    <a:lstStyle/>
                    <a:p>
                      <a:pPr algn="ctr"/>
                      <a:r>
                        <a:rPr lang="zh-CN" altLang="en-US" dirty="0"/>
                        <a:t>大多数人错误</a:t>
                      </a:r>
                    </a:p>
                  </a:txBody>
                  <a:tcPr anchor="ctr"/>
                </a:tc>
                <a:extLst>
                  <a:ext uri="{0D108BD9-81ED-4DB2-BD59-A6C34878D82A}">
                    <a16:rowId xmlns:a16="http://schemas.microsoft.com/office/drawing/2014/main" val="10000"/>
                  </a:ext>
                </a:extLst>
              </a:tr>
              <a:tr h="812180">
                <a:tc>
                  <a:txBody>
                    <a:bodyPr/>
                    <a:lstStyle/>
                    <a:p>
                      <a:pPr algn="ctr"/>
                      <a:r>
                        <a:rPr lang="zh-CN" altLang="en-US" dirty="0"/>
                        <a:t>我们正确</a:t>
                      </a:r>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extLst>
                  <a:ext uri="{0D108BD9-81ED-4DB2-BD59-A6C34878D82A}">
                    <a16:rowId xmlns:a16="http://schemas.microsoft.com/office/drawing/2014/main" val="10001"/>
                  </a:ext>
                </a:extLst>
              </a:tr>
              <a:tr h="812180">
                <a:tc>
                  <a:txBody>
                    <a:bodyPr/>
                    <a:lstStyle/>
                    <a:p>
                      <a:pPr algn="ctr"/>
                      <a:r>
                        <a:rPr lang="zh-CN" altLang="en-US" dirty="0"/>
                        <a:t>我们错误</a:t>
                      </a:r>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extLst>
                  <a:ext uri="{0D108BD9-81ED-4DB2-BD59-A6C34878D82A}">
                    <a16:rowId xmlns:a16="http://schemas.microsoft.com/office/drawing/2014/main" val="10002"/>
                  </a:ext>
                </a:extLst>
              </a:tr>
            </a:tbl>
          </a:graphicData>
        </a:graphic>
      </p:graphicFrame>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56974" y="3501885"/>
            <a:ext cx="2956477" cy="1965826"/>
          </a:xfrm>
          <a:prstGeom prst="rect">
            <a:avLst/>
          </a:prstGeom>
          <a:ln>
            <a:solidFill>
              <a:schemeClr val="accent1"/>
            </a:solidFill>
          </a:ln>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17362" y="3468875"/>
            <a:ext cx="2870742" cy="1998836"/>
          </a:xfrm>
          <a:prstGeom prst="rect">
            <a:avLst/>
          </a:prstGeom>
          <a:ln>
            <a:solidFill>
              <a:schemeClr val="accent1"/>
            </a:solidFill>
          </a:ln>
        </p:spPr>
      </p:pic>
      <p:sp>
        <p:nvSpPr>
          <p:cNvPr id="9" name="矩形: 圆角 8"/>
          <p:cNvSpPr/>
          <p:nvPr/>
        </p:nvSpPr>
        <p:spPr>
          <a:xfrm>
            <a:off x="6476151"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p>
        </p:txBody>
      </p:sp>
      <p:pic>
        <p:nvPicPr>
          <p:cNvPr id="7" name="图片 6"/>
          <p:cNvPicPr>
            <a:picLocks noChangeAspect="1"/>
          </p:cNvPicPr>
          <p:nvPr/>
        </p:nvPicPr>
        <p:blipFill>
          <a:blip r:embed="rId4"/>
          <a:stretch>
            <a:fillRect/>
          </a:stretch>
        </p:blipFill>
        <p:spPr>
          <a:xfrm>
            <a:off x="5438481" y="3963503"/>
            <a:ext cx="1171429" cy="11142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a:stretch/>
        </p:blipFill>
        <p:spPr>
          <a:xfrm>
            <a:off x="3527466" y="2820288"/>
            <a:ext cx="8085435" cy="3329297"/>
          </a:xfrm>
          <a:prstGeom prst="rect">
            <a:avLst/>
          </a:prstGeom>
          <a:ln>
            <a:solidFill>
              <a:schemeClr val="accent1"/>
            </a:solidFill>
          </a:ln>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a:stretch/>
        </p:blipFill>
        <p:spPr>
          <a:xfrm>
            <a:off x="458928" y="1118832"/>
            <a:ext cx="2437551" cy="4818119"/>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p>
        </p:txBody>
      </p:sp>
      <p:graphicFrame>
        <p:nvGraphicFramePr>
          <p:cNvPr id="2" name="表格 18"/>
          <p:cNvGraphicFramePr>
            <a:graphicFrameLocks noGrp="1"/>
          </p:cNvGraphicFramePr>
          <p:nvPr>
            <p:extLst>
              <p:ext uri="{D42A27DB-BD31-4B8C-83A1-F6EECF244321}">
                <p14:modId xmlns:p14="http://schemas.microsoft.com/office/powerpoint/2010/main" val="128305655"/>
              </p:ext>
            </p:extLst>
          </p:nvPr>
        </p:nvGraphicFramePr>
        <p:xfrm>
          <a:off x="442913" y="660401"/>
          <a:ext cx="11341100" cy="7064398"/>
        </p:xfrm>
        <a:graphic>
          <a:graphicData uri="http://schemas.openxmlformats.org/drawingml/2006/table">
            <a:tbl>
              <a:tblPr firstRow="1" bandRow="1">
                <a:tableStyleId>{5C22544A-7EE6-4342-B048-85BDC9FD1C3A}</a:tableStyleId>
              </a:tblPr>
              <a:tblGrid>
                <a:gridCol w="658978">
                  <a:extLst>
                    <a:ext uri="{9D8B030D-6E8A-4147-A177-3AD203B41FA5}">
                      <a16:colId xmlns:a16="http://schemas.microsoft.com/office/drawing/2014/main" val="20000"/>
                    </a:ext>
                  </a:extLst>
                </a:gridCol>
                <a:gridCol w="2290533">
                  <a:extLst>
                    <a:ext uri="{9D8B030D-6E8A-4147-A177-3AD203B41FA5}">
                      <a16:colId xmlns:a16="http://schemas.microsoft.com/office/drawing/2014/main" val="20001"/>
                    </a:ext>
                  </a:extLst>
                </a:gridCol>
                <a:gridCol w="5376672">
                  <a:extLst>
                    <a:ext uri="{9D8B030D-6E8A-4147-A177-3AD203B41FA5}">
                      <a16:colId xmlns:a16="http://schemas.microsoft.com/office/drawing/2014/main" val="20002"/>
                    </a:ext>
                  </a:extLst>
                </a:gridCol>
                <a:gridCol w="3014917">
                  <a:extLst>
                    <a:ext uri="{9D8B030D-6E8A-4147-A177-3AD203B41FA5}">
                      <a16:colId xmlns:a16="http://schemas.microsoft.com/office/drawing/2014/main" val="20003"/>
                    </a:ext>
                  </a:extLst>
                </a:gridCol>
              </a:tblGrid>
              <a:tr h="501388">
                <a:tc>
                  <a:txBody>
                    <a:bodyPr/>
                    <a:lstStyle/>
                    <a:p>
                      <a:pPr algn="ctr"/>
                      <a:r>
                        <a:rPr lang="zh-CN" altLang="en-US" sz="1400" dirty="0"/>
                        <a:t>序号</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相关个股</a:t>
                      </a:r>
                      <a:r>
                        <a:rPr lang="en-US" altLang="zh-CN" sz="1400" dirty="0"/>
                        <a:t>/</a:t>
                      </a:r>
                      <a:r>
                        <a:rPr lang="zh-CN" altLang="en-US" sz="1400" dirty="0"/>
                        <a:t>解读</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extLst>
                  <a:ext uri="{0D108BD9-81ED-4DB2-BD59-A6C34878D82A}">
                    <a16:rowId xmlns:a16="http://schemas.microsoft.com/office/drawing/2014/main" val="10000"/>
                  </a:ext>
                </a:extLst>
              </a:tr>
              <a:tr h="1307325">
                <a:tc>
                  <a:txBody>
                    <a:bodyPr/>
                    <a:lstStyle/>
                    <a:p>
                      <a:pPr algn="ctr">
                        <a:lnSpc>
                          <a:spcPct val="120000"/>
                        </a:lnSpc>
                      </a:pPr>
                      <a:r>
                        <a:rPr lang="en-US" altLang="zh-CN" sz="1400" kern="1200" dirty="0">
                          <a:solidFill>
                            <a:schemeClr val="bg1"/>
                          </a:solidFill>
                          <a:latin typeface="+mn-lt"/>
                          <a:ea typeface="+mn-ea"/>
                          <a:cs typeface="+mn-cs"/>
                        </a:rPr>
                        <a:t>1</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广州拟攻关可复用火箭技术 推动两大基地尽快落地</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zh-CN" altLang="en-US" sz="1400" b="0" kern="1200" dirty="0">
                          <a:solidFill>
                            <a:schemeClr val="bg1"/>
                          </a:solidFill>
                          <a:latin typeface="+mn-lt"/>
                          <a:ea typeface="+mn-ea"/>
                          <a:cs typeface="+mn-cs"/>
                        </a:rPr>
                        <a:t>广州印发广州市加快建设先进制造业强市规划（</a:t>
                      </a:r>
                      <a:r>
                        <a:rPr lang="en-US" altLang="zh-CN" sz="1400" b="0" kern="1200" dirty="0">
                          <a:solidFill>
                            <a:schemeClr val="bg1"/>
                          </a:solidFill>
                          <a:latin typeface="+mn-lt"/>
                          <a:ea typeface="+mn-ea"/>
                          <a:cs typeface="+mn-cs"/>
                        </a:rPr>
                        <a:t>2024—2035</a:t>
                      </a:r>
                      <a:r>
                        <a:rPr lang="zh-CN" altLang="en-US" sz="1400" b="0" kern="1200" dirty="0">
                          <a:solidFill>
                            <a:schemeClr val="bg1"/>
                          </a:solidFill>
                          <a:latin typeface="+mn-lt"/>
                          <a:ea typeface="+mn-ea"/>
                          <a:cs typeface="+mn-cs"/>
                        </a:rPr>
                        <a:t>年），聚焦攻关可重复使用火箭技术，依托从化商业火箭液体动力系统试验中心及总装测试产业化基地，为中大型液体火箭研制提供坚实基础。推动南沙中科宇航液体火箭总装测试基地建设和黄埔星河动力火箭总装基地尽快落地，研发大推力、可复用液体火箭，打造低成本、高密度的航天发射能力。到</a:t>
                      </a:r>
                      <a:r>
                        <a:rPr lang="en-US" altLang="zh-CN" sz="1400" b="0" kern="1200" dirty="0">
                          <a:solidFill>
                            <a:schemeClr val="bg1"/>
                          </a:solidFill>
                          <a:latin typeface="+mn-lt"/>
                          <a:ea typeface="+mn-ea"/>
                          <a:cs typeface="+mn-cs"/>
                        </a:rPr>
                        <a:t>2035</a:t>
                      </a:r>
                      <a:r>
                        <a:rPr lang="zh-CN" altLang="en-US" sz="1400" b="0" kern="1200" dirty="0">
                          <a:solidFill>
                            <a:schemeClr val="bg1"/>
                          </a:solidFill>
                          <a:latin typeface="+mn-lt"/>
                          <a:ea typeface="+mn-ea"/>
                          <a:cs typeface="+mn-cs"/>
                        </a:rPr>
                        <a:t>年 打造具有全球影响力的天空之城。</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继续利好商业航天</a:t>
                      </a:r>
                      <a:endParaRPr lang="en-US" altLang="zh-CN" sz="1400" b="1" kern="1200" dirty="0">
                        <a:solidFill>
                          <a:schemeClr val="bg1"/>
                        </a:solidFill>
                        <a:latin typeface="+mn-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中科宇航：广百股份、越秀资本</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星河动力：泰胜风能、华西股份</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1"/>
                  </a:ext>
                </a:extLst>
              </a:tr>
              <a:tr h="977509">
                <a:tc>
                  <a:txBody>
                    <a:bodyPr/>
                    <a:lstStyle/>
                    <a:p>
                      <a:pPr algn="ctr">
                        <a:lnSpc>
                          <a:spcPct val="120000"/>
                        </a:lnSpc>
                      </a:pPr>
                      <a:r>
                        <a:rPr lang="en-US" altLang="zh-CN" sz="1400" kern="1200" dirty="0">
                          <a:solidFill>
                            <a:schemeClr val="bg1"/>
                          </a:solidFill>
                          <a:latin typeface="+mn-lt"/>
                          <a:ea typeface="+mn-ea"/>
                          <a:cs typeface="+mn-cs"/>
                        </a:rPr>
                        <a:t>2</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何小鹏：今年将规模量产人形机器人和飞行汽车</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8</a:t>
                      </a:r>
                      <a:r>
                        <a:rPr lang="zh-CN" altLang="en-US" sz="1400" b="0" kern="1200" dirty="0">
                          <a:solidFill>
                            <a:schemeClr val="bg1"/>
                          </a:solidFill>
                          <a:latin typeface="+mn-lt"/>
                          <a:ea typeface="+mn-ea"/>
                          <a:cs typeface="+mn-cs"/>
                        </a:rPr>
                        <a:t>日下午，小鹏汽车发布四款新车。何小鹏称，这是行业首个实现</a:t>
                      </a:r>
                      <a:r>
                        <a:rPr lang="en-US" altLang="zh-CN" sz="1400" b="0" kern="1200" dirty="0">
                          <a:solidFill>
                            <a:schemeClr val="bg1"/>
                          </a:solidFill>
                          <a:latin typeface="+mn-lt"/>
                          <a:ea typeface="+mn-ea"/>
                          <a:cs typeface="+mn-cs"/>
                        </a:rPr>
                        <a:t>L4</a:t>
                      </a:r>
                      <a:r>
                        <a:rPr lang="zh-CN" altLang="en-US" sz="1400" b="0" kern="1200" dirty="0">
                          <a:solidFill>
                            <a:schemeClr val="bg1"/>
                          </a:solidFill>
                          <a:latin typeface="+mn-lt"/>
                          <a:ea typeface="+mn-ea"/>
                          <a:cs typeface="+mn-cs"/>
                        </a:rPr>
                        <a:t>级初阶能力的物理世界大模型。他同时透露，今年小鹏将迎来物理</a:t>
                      </a:r>
                      <a:r>
                        <a:rPr lang="en-US" altLang="zh-CN" sz="1400" b="0" kern="1200" dirty="0">
                          <a:solidFill>
                            <a:schemeClr val="bg1"/>
                          </a:solidFill>
                          <a:latin typeface="+mn-lt"/>
                          <a:ea typeface="+mn-ea"/>
                          <a:cs typeface="+mn-cs"/>
                        </a:rPr>
                        <a:t>AI</a:t>
                      </a:r>
                      <a:r>
                        <a:rPr lang="zh-CN" altLang="en-US" sz="1400" b="0" kern="1200" dirty="0">
                          <a:solidFill>
                            <a:schemeClr val="bg1"/>
                          </a:solidFill>
                          <a:latin typeface="+mn-lt"/>
                          <a:ea typeface="+mn-ea"/>
                          <a:cs typeface="+mn-cs"/>
                        </a:rPr>
                        <a:t>的落地和规模量产，将开始运营</a:t>
                      </a:r>
                      <a:r>
                        <a:rPr lang="en-US" altLang="zh-CN" sz="1400" b="0" kern="1200" dirty="0">
                          <a:solidFill>
                            <a:schemeClr val="bg1"/>
                          </a:solidFill>
                          <a:latin typeface="+mn-lt"/>
                          <a:ea typeface="+mn-ea"/>
                          <a:cs typeface="+mn-cs"/>
                        </a:rPr>
                        <a:t>Robotaxi</a:t>
                      </a:r>
                      <a:r>
                        <a:rPr lang="zh-CN" altLang="en-US" sz="1400" b="0" kern="1200" dirty="0">
                          <a:solidFill>
                            <a:schemeClr val="bg1"/>
                          </a:solidFill>
                          <a:latin typeface="+mn-lt"/>
                          <a:ea typeface="+mn-ea"/>
                          <a:cs typeface="+mn-cs"/>
                        </a:rPr>
                        <a:t>、并规模量产人形机器人和飞行汽车。</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港股通：小鹏汽车</a:t>
                      </a:r>
                      <a:r>
                        <a:rPr lang="en-US" altLang="zh-CN" sz="1400" b="1" kern="1200" dirty="0">
                          <a:solidFill>
                            <a:schemeClr val="bg1"/>
                          </a:solidFill>
                          <a:latin typeface="+mn-lt"/>
                          <a:ea typeface="+mn-ea"/>
                          <a:cs typeface="+mn-cs"/>
                        </a:rPr>
                        <a:t>-W</a:t>
                      </a: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小鹏概念：方正电机、光洋股份、东安动力、华安鑫创</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0002"/>
                  </a:ext>
                </a:extLst>
              </a:tr>
              <a:tr h="978630">
                <a:tc>
                  <a:txBody>
                    <a:bodyPr/>
                    <a:lstStyle/>
                    <a:p>
                      <a:pPr algn="ctr">
                        <a:lnSpc>
                          <a:spcPct val="120000"/>
                        </a:lnSpc>
                      </a:pPr>
                      <a:r>
                        <a:rPr lang="en-US" altLang="zh-CN" sz="1400" kern="1200" dirty="0">
                          <a:solidFill>
                            <a:schemeClr val="tx1"/>
                          </a:solidFill>
                          <a:latin typeface="+mn-lt"/>
                          <a:ea typeface="+mn-ea"/>
                          <a:cs typeface="+mn-cs"/>
                        </a:rPr>
                        <a:t>3</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endParaRPr lang="zh-CN" altLang="en-US"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78630">
                <a:tc>
                  <a:txBody>
                    <a:bodyPr/>
                    <a:lstStyle/>
                    <a:p>
                      <a:pPr algn="ctr">
                        <a:lnSpc>
                          <a:spcPct val="120000"/>
                        </a:lnSpc>
                      </a:pPr>
                      <a:r>
                        <a:rPr lang="en-US" altLang="zh-CN" sz="1400" kern="1200" dirty="0">
                          <a:solidFill>
                            <a:schemeClr val="bg1"/>
                          </a:solidFill>
                          <a:latin typeface="+mn-lt"/>
                          <a:ea typeface="+mn-ea"/>
                          <a:cs typeface="+mn-cs"/>
                        </a:rPr>
                        <a:t>4</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4"/>
                  </a:ext>
                </a:extLst>
              </a:tr>
              <a:tr h="978630">
                <a:tc>
                  <a:txBody>
                    <a:bodyPr/>
                    <a:lstStyle/>
                    <a:p>
                      <a:pPr algn="ctr">
                        <a:lnSpc>
                          <a:spcPct val="120000"/>
                        </a:lnSpc>
                      </a:pPr>
                      <a:r>
                        <a:rPr lang="en-US" altLang="zh-CN" sz="1400" kern="1200" dirty="0">
                          <a:solidFill>
                            <a:schemeClr val="bg1"/>
                          </a:solidFill>
                          <a:latin typeface="+mn-lt"/>
                          <a:ea typeface="+mn-ea"/>
                          <a:cs typeface="+mn-cs"/>
                        </a:rPr>
                        <a:t>5</a:t>
                      </a: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rcRect t="459" b="459"/>
          <a:stretch>
            <a:fillRect/>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电气设备、机械设备、建筑装饰、汽配、电气设备</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机器人、智驾、芯片、有色、化工、十五五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r>
              <a:rPr lang="en-US" altLang="zh-CN" sz="2000" spc="150" dirty="0">
                <a:solidFill>
                  <a:srgbClr val="C00000"/>
                </a:solidFill>
                <a:latin typeface="微软雅黑" panose="020B0503020204020204" charset="-122"/>
                <a:ea typeface="微软雅黑" panose="020B0503020204020204" charset="-122"/>
              </a:rPr>
              <a:t>/6G</a:t>
            </a: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4"/>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t="1439" b="1439"/>
          <a:stretch>
            <a:fillRect/>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6">
            <a:extLst>
              <a:ext uri="{28A0092B-C50C-407E-A947-70E740481C1C}">
                <a14:useLocalDpi xmlns:a14="http://schemas.microsoft.com/office/drawing/2010/main" val="0"/>
              </a:ext>
            </a:extLst>
          </a:blip>
          <a:srcRect l="1034" r="1034"/>
          <a:stretch>
            <a:fillRect/>
          </a:stretch>
        </p:blipFill>
        <p:spPr>
          <a:xfrm>
            <a:off x="6667118" y="2128488"/>
            <a:ext cx="2826132" cy="4120620"/>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12</a:t>
            </a:r>
            <a:r>
              <a:rPr lang="zh-CN" altLang="en-US" sz="1400" spc="300" dirty="0">
                <a:cs typeface="+mn-ea"/>
                <a:sym typeface="+mn-lt"/>
              </a:rPr>
              <a:t>月</a:t>
            </a:r>
            <a:r>
              <a:rPr lang="en-US" altLang="zh-CN" sz="1400" spc="300" dirty="0">
                <a:cs typeface="+mn-ea"/>
                <a:sym typeface="+mn-lt"/>
              </a:rPr>
              <a:t>28</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p:cNvPicPr>
            <a:picLocks noChangeAspect="1"/>
          </p:cNvPicPr>
          <p:nvPr/>
        </p:nvPicPr>
        <p:blipFill>
          <a:blip r:embed="rId7"/>
          <a:stretch>
            <a:fillRect/>
          </a:stretch>
        </p:blipFill>
        <p:spPr>
          <a:xfrm>
            <a:off x="7983453" y="1178016"/>
            <a:ext cx="1533333" cy="409524"/>
          </a:xfrm>
          <a:prstGeom prst="rect">
            <a:avLst/>
          </a:prstGeom>
        </p:spPr>
      </p:pic>
      <p:sp>
        <p:nvSpPr>
          <p:cNvPr id="10" name="矩形 9"/>
          <p:cNvSpPr/>
          <p:nvPr/>
        </p:nvSpPr>
        <p:spPr>
          <a:xfrm>
            <a:off x="7686273" y="3003804"/>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矩形 11"/>
          <p:cNvSpPr/>
          <p:nvPr/>
        </p:nvSpPr>
        <p:spPr>
          <a:xfrm>
            <a:off x="7686273" y="3180730"/>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矩形 13"/>
          <p:cNvSpPr/>
          <p:nvPr/>
        </p:nvSpPr>
        <p:spPr>
          <a:xfrm>
            <a:off x="7686273" y="5513483"/>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6" name="矩形 15"/>
          <p:cNvSpPr/>
          <p:nvPr/>
        </p:nvSpPr>
        <p:spPr>
          <a:xfrm>
            <a:off x="7667223" y="6209555"/>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7" name="矩形 16"/>
          <p:cNvSpPr/>
          <p:nvPr/>
        </p:nvSpPr>
        <p:spPr>
          <a:xfrm>
            <a:off x="7686273" y="4608085"/>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8" name="矩形 17"/>
          <p:cNvSpPr/>
          <p:nvPr/>
        </p:nvSpPr>
        <p:spPr>
          <a:xfrm>
            <a:off x="7686273" y="2832694"/>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19" name="矩形 18"/>
          <p:cNvSpPr/>
          <p:nvPr/>
        </p:nvSpPr>
        <p:spPr>
          <a:xfrm>
            <a:off x="7686273" y="6032629"/>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0" name="矩形 19"/>
          <p:cNvSpPr/>
          <p:nvPr/>
        </p:nvSpPr>
        <p:spPr>
          <a:xfrm>
            <a:off x="7667223" y="3522950"/>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2" name="矩形 21"/>
          <p:cNvSpPr/>
          <p:nvPr/>
        </p:nvSpPr>
        <p:spPr>
          <a:xfrm>
            <a:off x="7667223" y="3750519"/>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3" name="矩形 22"/>
          <p:cNvSpPr/>
          <p:nvPr/>
        </p:nvSpPr>
        <p:spPr>
          <a:xfrm>
            <a:off x="7667223" y="2484307"/>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24" name="矩形 23"/>
          <p:cNvSpPr/>
          <p:nvPr/>
        </p:nvSpPr>
        <p:spPr>
          <a:xfrm>
            <a:off x="7667223" y="2661584"/>
            <a:ext cx="594360" cy="64008"/>
          </a:xfrm>
          <a:prstGeom prst="rect">
            <a:avLst/>
          </a:prstGeom>
          <a:solidFill>
            <a:srgbClr val="C00000">
              <a:alpha val="80000"/>
            </a:srgbClr>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p>
        </p:txBody>
      </p:sp>
      <p:sp>
        <p:nvSpPr>
          <p:cNvPr id="3" name="文本占位符 2"/>
          <p:cNvSpPr>
            <a:spLocks noGrp="1"/>
          </p:cNvSpPr>
          <p:nvPr>
            <p:ph type="body" sz="quarter" idx="11"/>
          </p:nvPr>
        </p:nvSpPr>
        <p:spPr>
          <a:xfrm>
            <a:off x="2185996" y="5664829"/>
            <a:ext cx="7820008" cy="506496"/>
          </a:xfrm>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迈向游资</a:t>
            </a:r>
          </a:p>
        </p:txBody>
      </p:sp>
      <p:pic>
        <p:nvPicPr>
          <p:cNvPr id="6" name="图片 5">
            <a:extLst>
              <a:ext uri="{FF2B5EF4-FFF2-40B4-BE49-F238E27FC236}">
                <a16:creationId xmlns:a16="http://schemas.microsoft.com/office/drawing/2014/main" id="{F3380375-1AFB-54AD-C4CD-874DE327732A}"/>
              </a:ext>
            </a:extLst>
          </p:cNvPr>
          <p:cNvPicPr>
            <a:picLocks noChangeAspect="1"/>
          </p:cNvPicPr>
          <p:nvPr/>
        </p:nvPicPr>
        <p:blipFill>
          <a:blip r:embed="rId2"/>
          <a:stretch>
            <a:fillRect/>
          </a:stretch>
        </p:blipFill>
        <p:spPr>
          <a:xfrm>
            <a:off x="442913" y="761953"/>
            <a:ext cx="4741735" cy="2775891"/>
          </a:xfrm>
          <a:prstGeom prst="rect">
            <a:avLst/>
          </a:prstGeom>
          <a:ln>
            <a:solidFill>
              <a:schemeClr val="accent1"/>
            </a:solidFill>
          </a:ln>
        </p:spPr>
      </p:pic>
      <p:pic>
        <p:nvPicPr>
          <p:cNvPr id="10" name="图片 9">
            <a:extLst>
              <a:ext uri="{FF2B5EF4-FFF2-40B4-BE49-F238E27FC236}">
                <a16:creationId xmlns:a16="http://schemas.microsoft.com/office/drawing/2014/main" id="{DD1F3CE7-B6C9-3EBF-CF06-3046EA20E668}"/>
              </a:ext>
            </a:extLst>
          </p:cNvPr>
          <p:cNvPicPr>
            <a:picLocks noChangeAspect="1"/>
          </p:cNvPicPr>
          <p:nvPr/>
        </p:nvPicPr>
        <p:blipFill>
          <a:blip r:embed="rId3"/>
          <a:stretch>
            <a:fillRect/>
          </a:stretch>
        </p:blipFill>
        <p:spPr>
          <a:xfrm>
            <a:off x="442913" y="3639397"/>
            <a:ext cx="4741735" cy="1878515"/>
          </a:xfrm>
          <a:prstGeom prst="rect">
            <a:avLst/>
          </a:prstGeom>
          <a:ln>
            <a:solidFill>
              <a:schemeClr val="accent1"/>
            </a:solidFill>
          </a:ln>
        </p:spPr>
      </p:pic>
      <p:pic>
        <p:nvPicPr>
          <p:cNvPr id="12" name="Picture 2">
            <a:extLst>
              <a:ext uri="{FF2B5EF4-FFF2-40B4-BE49-F238E27FC236}">
                <a16:creationId xmlns:a16="http://schemas.microsoft.com/office/drawing/2014/main" id="{883EE526-562B-9E98-44EA-0F07E56015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628" y="686675"/>
            <a:ext cx="2566422" cy="2001914"/>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CC16BEF-627E-CB2A-6BA0-E0998A67AD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8307"/>
          <a:stretch>
            <a:fillRect/>
          </a:stretch>
        </p:blipFill>
        <p:spPr bwMode="auto">
          <a:xfrm>
            <a:off x="6096000" y="2964757"/>
            <a:ext cx="5653087" cy="240931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 name="COMMONDATA" val="eyJoZGlkIjoiY2VjMWU5MTk5OGQyZDRjNDI5M2FkMjMzMDk5YzdjNm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731</Words>
  <Application>Microsoft Office PowerPoint</Application>
  <PresentationFormat>宽屏</PresentationFormat>
  <Paragraphs>87</Paragraphs>
  <Slides>13</Slides>
  <Notes>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Noto Sans S Chinese Bold</vt:lpstr>
      <vt:lpstr>Roboto</vt:lpstr>
      <vt:lpstr>等线</vt:lpstr>
      <vt:lpstr>思源黑体 CN Heavy</vt:lpstr>
      <vt:lpstr>思源黑体 CN Medium</vt:lpstr>
      <vt:lpstr>思源黑体 CN Normal</vt:lpstr>
      <vt:lpstr>思源黑体 CN Regular</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猪肠 十二</cp:lastModifiedBy>
  <cp:revision>1858</cp:revision>
  <dcterms:created xsi:type="dcterms:W3CDTF">2019-06-19T02:08:00Z</dcterms:created>
  <dcterms:modified xsi:type="dcterms:W3CDTF">2026-01-09T01:38:01Z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EBF8DB5FD94B49F7B17BC65F9BA08668</vt:lpwstr>
  </property>
</Properties>
</file>