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288" r:id="rId7"/>
    <p:sldId id="4324" r:id="rId8"/>
    <p:sldId id="4317" r:id="rId9"/>
    <p:sldId id="4312" r:id="rId10"/>
    <p:sldId id="4326" r:id="rId11"/>
    <p:sldId id="4320" r:id="rId12"/>
    <p:sldId id="4229" r:id="rId13"/>
    <p:sldId id="4314" r:id="rId14"/>
    <p:sldId id="4313" r:id="rId15"/>
    <p:sldId id="4327" r:id="rId16"/>
    <p:sldId id="4325" r:id="rId17"/>
    <p:sldId id="4183" r:id="rId18"/>
    <p:sldId id="4209" r:id="rId19"/>
    <p:sldId id="4184" r:id="rId20"/>
    <p:sldId id="4189" r:id="rId21"/>
    <p:sldId id="4241" r:id="rId22"/>
    <p:sldId id="423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51.png"/><Relationship Id="rId3" Type="http://schemas.openxmlformats.org/officeDocument/2006/relationships/tags" Target="../tags/tag147.xml"/><Relationship Id="rId2" Type="http://schemas.openxmlformats.org/officeDocument/2006/relationships/image" Target="../media/image3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" y="777240"/>
            <a:ext cx="6378575" cy="5097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90" y="1339215"/>
            <a:ext cx="3790950" cy="3642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870"/>
          <a:stretch>
            <a:fillRect/>
          </a:stretch>
        </p:blipFill>
        <p:spPr>
          <a:xfrm>
            <a:off x="7681595" y="2035810"/>
            <a:ext cx="3848100" cy="3632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回档（航天）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1.4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" y="784860"/>
            <a:ext cx="5406390" cy="4882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455" y="1052195"/>
            <a:ext cx="3594100" cy="3376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685540" y="58521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筹码锁仓急跌到熊线为支撑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80" y="2535555"/>
            <a:ext cx="3602355" cy="3684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注意分化的回档</a:t>
            </a:r>
            <a:endParaRPr 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" y="941705"/>
            <a:ext cx="4010660" cy="537019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190" y="941705"/>
            <a:ext cx="3752215" cy="537019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25" y="941705"/>
            <a:ext cx="3768725" cy="5369560"/>
          </a:xfrm>
          <a:prstGeom prst="rect">
            <a:avLst/>
          </a:prstGeom>
          <a:ln>
            <a:solidFill>
              <a:srgbClr val="0029DA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043170" y="2928620"/>
            <a:ext cx="296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注意：筹码松动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墓碑量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强势行情《彩虹战法》的选择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8280" y="727710"/>
            <a:ext cx="6155055" cy="1950720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" y="838200"/>
            <a:ext cx="3338830" cy="466788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40" y="2873375"/>
            <a:ext cx="4369435" cy="294703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620" y="2926715"/>
            <a:ext cx="4323715" cy="3227705"/>
          </a:xfrm>
          <a:prstGeom prst="rect">
            <a:avLst/>
          </a:prstGeom>
          <a:ln>
            <a:solidFill>
              <a:srgbClr val="0029DA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+2 拷贝_17676002014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1080 - 副本_1767600746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23260" y="776605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88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新年开门红</a:t>
            </a:r>
            <a:endParaRPr lang="zh-CN" altLang="en-US" sz="88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机构抢筹布局</a:t>
            </a:r>
            <a:endParaRPr lang="zh-CN" altLang="en-US" sz="88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2025.1.5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980440"/>
            <a:ext cx="11073765" cy="5342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818515"/>
            <a:ext cx="5021580" cy="231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5" y="818515"/>
            <a:ext cx="4845050" cy="231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" y="3367405"/>
            <a:ext cx="5015865" cy="214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5" y="3367405"/>
            <a:ext cx="4844415" cy="214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76350" y="5745480"/>
            <a:ext cx="9322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目前均线</a:t>
            </a:r>
            <a:r>
              <a:rPr lang="en-US" altLang="zh-CN">
                <a:highlight>
                  <a:srgbClr val="FFFF00"/>
                </a:highlight>
              </a:rPr>
              <a:t>60 120 250</a:t>
            </a:r>
            <a:r>
              <a:rPr lang="zh-CN" altLang="en-US">
                <a:highlight>
                  <a:srgbClr val="FFFF00"/>
                </a:highlight>
              </a:rPr>
              <a:t>多头排列，</a:t>
            </a:r>
            <a:r>
              <a:rPr lang="en-US" altLang="zh-CN">
                <a:highlight>
                  <a:srgbClr val="FFFF00"/>
                </a:highlight>
              </a:rPr>
              <a:t>KDJ</a:t>
            </a:r>
            <a:r>
              <a:rPr lang="zh-CN" altLang="en-US">
                <a:highlight>
                  <a:srgbClr val="FFFF00"/>
                </a:highlight>
              </a:rPr>
              <a:t>下轨则是机会，若均线位置发生改变则注意进入震荡。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305" y="2374900"/>
            <a:ext cx="1774825" cy="114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3130550" y="1416050"/>
            <a:ext cx="339090" cy="24765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82015"/>
            <a:ext cx="4787265" cy="351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6058"/>
          <a:stretch>
            <a:fillRect/>
          </a:stretch>
        </p:blipFill>
        <p:spPr>
          <a:xfrm>
            <a:off x="325120" y="4188460"/>
            <a:ext cx="4201795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356225" y="882015"/>
            <a:ext cx="41529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29DA"/>
                </a:solidFill>
              </a:rPr>
              <a:t>2025</a:t>
            </a:r>
            <a:r>
              <a:rPr lang="zh-CN" altLang="en-US">
                <a:solidFill>
                  <a:srgbClr val="0029DA"/>
                </a:solidFill>
              </a:rPr>
              <a:t>年：</a:t>
            </a:r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①涨幅最大的是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②控盘最高的是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315F3"/>
                </a:solidFill>
              </a:rPr>
              <a:t>2026</a:t>
            </a:r>
            <a:r>
              <a:rPr lang="zh-CN" altLang="en-US">
                <a:solidFill>
                  <a:srgbClr val="F315F3"/>
                </a:solidFill>
              </a:rPr>
              <a:t>首日：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①控盘主线：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军工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②低控盘补涨：</a:t>
            </a:r>
            <a:r>
              <a:rPr lang="zh-CN" altLang="en-US">
                <a:solidFill>
                  <a:srgbClr val="FF0000"/>
                </a:solidFill>
              </a:rPr>
              <a:t>保险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医药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30520" y="3890010"/>
            <a:ext cx="3997325" cy="2486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右大括号 9"/>
          <p:cNvSpPr/>
          <p:nvPr/>
        </p:nvSpPr>
        <p:spPr>
          <a:xfrm>
            <a:off x="8181340" y="1250950"/>
            <a:ext cx="297180" cy="4711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93785" y="1250950"/>
            <a:ext cx="289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趋势持仓，看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highlight>
                  <a:srgbClr val="FFFF00"/>
                </a:highlight>
              </a:rPr>
              <a:t>决定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818495" y="1671955"/>
            <a:ext cx="446405" cy="129286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12020" y="3083560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F0000"/>
                </a:solidFill>
              </a:rPr>
              <a:t>上</a:t>
            </a:r>
            <a:r>
              <a:rPr lang="zh-CN" altLang="en-US"/>
              <a:t>：趋势持仓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315F3"/>
                </a:solidFill>
              </a:rPr>
              <a:t>平</a:t>
            </a:r>
            <a:r>
              <a:rPr lang="zh-CN" altLang="en-US"/>
              <a:t>：观察</a:t>
            </a:r>
            <a:r>
              <a:rPr lang="en-US" altLang="zh-CN"/>
              <a:t>/</a:t>
            </a:r>
            <a:r>
              <a:rPr lang="zh-CN" altLang="en-US"/>
              <a:t>换股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0029DA"/>
                </a:solidFill>
              </a:rPr>
              <a:t>下</a:t>
            </a:r>
            <a:r>
              <a:rPr lang="zh-CN" altLang="en-US"/>
              <a:t>：只卖不买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《主线淘金》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分下轨买点把握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215" y="1703705"/>
            <a:ext cx="5662295" cy="450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" y="727710"/>
            <a:ext cx="5450205" cy="5401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215" y="768350"/>
            <a:ext cx="3395345" cy="11512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《主线淘金》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分下轨买点把握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45" y="778510"/>
            <a:ext cx="5095240" cy="121856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55" y="2247265"/>
            <a:ext cx="4883785" cy="3995420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" y="956310"/>
            <a:ext cx="5230495" cy="5220970"/>
          </a:xfrm>
          <a:prstGeom prst="rect">
            <a:avLst/>
          </a:prstGeom>
          <a:ln>
            <a:solidFill>
              <a:srgbClr val="0029DA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才能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淘金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2"/>
          <a:srcRect l="30832" t="7039" r="4207" b="13954"/>
          <a:stretch>
            <a:fillRect/>
          </a:stretch>
        </p:blipFill>
        <p:spPr>
          <a:xfrm>
            <a:off x="5704840" y="680085"/>
            <a:ext cx="3408680" cy="16630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05925" y="1288415"/>
            <a:ext cx="2247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highlight>
                  <a:srgbClr val="FFFF00"/>
                </a:highlight>
              </a:rPr>
              <a:t>158</a:t>
            </a:r>
            <a:r>
              <a:rPr lang="zh-CN" altLang="en-US" sz="1200">
                <a:highlight>
                  <a:srgbClr val="FFFF00"/>
                </a:highlight>
              </a:rPr>
              <a:t>块订阅一个月。</a:t>
            </a:r>
            <a:endParaRPr lang="zh-CN" altLang="en-US" sz="1200">
              <a:highlight>
                <a:srgbClr val="FFFF00"/>
              </a:highlight>
            </a:endParaRPr>
          </a:p>
          <a:p>
            <a:r>
              <a:rPr lang="zh-CN" altLang="en-US" sz="1200">
                <a:highlight>
                  <a:srgbClr val="FFFF00"/>
                </a:highlight>
              </a:rPr>
              <a:t>一周</a:t>
            </a:r>
            <a:r>
              <a:rPr lang="en-US" altLang="zh-CN" sz="1200">
                <a:highlight>
                  <a:srgbClr val="FFFF00"/>
                </a:highlight>
              </a:rPr>
              <a:t>2-3</a:t>
            </a:r>
            <a:r>
              <a:rPr lang="zh-CN" altLang="en-US" sz="1200">
                <a:highlight>
                  <a:srgbClr val="FFFF00"/>
                </a:highlight>
              </a:rPr>
              <a:t>篇，</a:t>
            </a:r>
            <a:r>
              <a:rPr lang="en-US" altLang="zh-CN" sz="1200">
                <a:highlight>
                  <a:srgbClr val="FFFF00"/>
                </a:highlight>
              </a:rPr>
              <a:t>1</a:t>
            </a:r>
            <a:r>
              <a:rPr lang="zh-CN" altLang="en-US" sz="1200">
                <a:highlight>
                  <a:srgbClr val="FFFF00"/>
                </a:highlight>
              </a:rPr>
              <a:t>篇</a:t>
            </a:r>
            <a:r>
              <a:rPr lang="en-US" altLang="zh-CN" sz="1200">
                <a:highlight>
                  <a:srgbClr val="FFFF00"/>
                </a:highlight>
              </a:rPr>
              <a:t>2</a:t>
            </a:r>
            <a:r>
              <a:rPr lang="zh-CN" altLang="en-US" sz="1200">
                <a:highlight>
                  <a:srgbClr val="FFFF00"/>
                </a:highlight>
              </a:rPr>
              <a:t>个案例。</a:t>
            </a:r>
            <a:endParaRPr lang="zh-CN" altLang="en-US" sz="1200">
              <a:highlight>
                <a:srgbClr val="FFFF00"/>
              </a:highlight>
            </a:endParaRPr>
          </a:p>
          <a:p>
            <a:endParaRPr lang="zh-CN" altLang="en-US" sz="1200">
              <a:highlight>
                <a:srgbClr val="FFFF00"/>
              </a:highlight>
            </a:endParaRPr>
          </a:p>
          <a:p>
            <a:r>
              <a:rPr lang="zh-CN" altLang="en-US" sz="1200">
                <a:highlight>
                  <a:srgbClr val="FFFF00"/>
                </a:highlight>
              </a:rPr>
              <a:t>（建议买</a:t>
            </a:r>
            <a:r>
              <a:rPr lang="en-US" altLang="zh-CN" sz="1200">
                <a:highlight>
                  <a:srgbClr val="FFFF00"/>
                </a:highlight>
              </a:rPr>
              <a:t>6</a:t>
            </a:r>
            <a:r>
              <a:rPr lang="zh-CN" altLang="en-US" sz="1200">
                <a:highlight>
                  <a:srgbClr val="FFFF00"/>
                </a:highlight>
              </a:rPr>
              <a:t>个月，相对划算）</a:t>
            </a:r>
            <a:endParaRPr lang="zh-CN" altLang="en-US" sz="1200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6564"/>
          <a:stretch>
            <a:fillRect/>
          </a:stretch>
        </p:blipFill>
        <p:spPr>
          <a:xfrm>
            <a:off x="410845" y="822960"/>
            <a:ext cx="4645660" cy="2000250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" y="2877820"/>
            <a:ext cx="4657725" cy="3429000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840" y="2359660"/>
            <a:ext cx="5528945" cy="3987800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r="37691"/>
          <a:stretch>
            <a:fillRect/>
          </a:stretch>
        </p:blipFill>
        <p:spPr>
          <a:xfrm>
            <a:off x="2891790" y="4026535"/>
            <a:ext cx="3706495" cy="1346835"/>
          </a:xfrm>
          <a:prstGeom prst="rect">
            <a:avLst/>
          </a:prstGeom>
          <a:ln>
            <a:solidFill>
              <a:srgbClr val="0029DA"/>
            </a:solidFill>
          </a:ln>
        </p:spPr>
      </p:pic>
      <p:sp>
        <p:nvSpPr>
          <p:cNvPr id="14" name="椭圆 13"/>
          <p:cNvSpPr/>
          <p:nvPr/>
        </p:nvSpPr>
        <p:spPr>
          <a:xfrm>
            <a:off x="2154555" y="1374775"/>
            <a:ext cx="1720215" cy="388620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362075" y="1654175"/>
            <a:ext cx="705485" cy="35115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819275" y="1947545"/>
            <a:ext cx="416560" cy="26860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113790" y="5022215"/>
            <a:ext cx="705485" cy="35115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51865" y="5819140"/>
            <a:ext cx="705485" cy="351155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51865" y="6407785"/>
            <a:ext cx="96177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以上为特定客户、特定时间区间的历史业绩，个别情况不代表普遍现象，个股历史涨幅不预示其未来表现，过往收益亦不代表未来收益承诺。市场有风险，投资需谨慎！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WPS 演示</Application>
  <PresentationFormat>宽屏</PresentationFormat>
  <Paragraphs>121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1121</cp:revision>
  <dcterms:created xsi:type="dcterms:W3CDTF">2019-06-19T02:08:00Z</dcterms:created>
  <dcterms:modified xsi:type="dcterms:W3CDTF">2026-01-05T10:53:41Z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