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7"/>
  </p:notesMasterIdLst>
  <p:handoutMasterIdLst>
    <p:handoutMasterId r:id="rId28"/>
  </p:handoutMasterIdLst>
  <p:sldIdLst>
    <p:sldId id="4166" r:id="rId4"/>
    <p:sldId id="4167" r:id="rId5"/>
    <p:sldId id="4168" r:id="rId6"/>
    <p:sldId id="4288" r:id="rId7"/>
    <p:sldId id="4324" r:id="rId8"/>
    <p:sldId id="4317" r:id="rId9"/>
    <p:sldId id="4329" r:id="rId10"/>
    <p:sldId id="4330" r:id="rId11"/>
    <p:sldId id="4326" r:id="rId12"/>
    <p:sldId id="4312" r:id="rId13"/>
    <p:sldId id="4229" r:id="rId14"/>
    <p:sldId id="4314" r:id="rId15"/>
    <p:sldId id="4313" r:id="rId16"/>
    <p:sldId id="4327" r:id="rId17"/>
    <p:sldId id="4325" r:id="rId18"/>
    <p:sldId id="4331" r:id="rId19"/>
    <p:sldId id="4183" r:id="rId20"/>
    <p:sldId id="4209" r:id="rId21"/>
    <p:sldId id="4184" r:id="rId22"/>
    <p:sldId id="4189" r:id="rId23"/>
    <p:sldId id="4332" r:id="rId24"/>
    <p:sldId id="4230" r:id="rId25"/>
    <p:sldId id="4241" r:id="rId26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60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7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3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1.xml"/><Relationship Id="rId6" Type="http://schemas.openxmlformats.org/officeDocument/2006/relationships/image" Target="../media/image63.png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5.xml"/><Relationship Id="rId6" Type="http://schemas.openxmlformats.org/officeDocument/2006/relationships/image" Target="../media/image64.png"/><Relationship Id="rId5" Type="http://schemas.openxmlformats.org/officeDocument/2006/relationships/tags" Target="../tags/tag154.xml"/><Relationship Id="rId4" Type="http://schemas.openxmlformats.org/officeDocument/2006/relationships/image" Target="../media/image3.png"/><Relationship Id="rId3" Type="http://schemas.openxmlformats.org/officeDocument/2006/relationships/tags" Target="../tags/tag153.xml"/><Relationship Id="rId2" Type="http://schemas.openxmlformats.org/officeDocument/2006/relationships/image" Target="../media/image1.png"/><Relationship Id="rId1" Type="http://schemas.openxmlformats.org/officeDocument/2006/relationships/tags" Target="../tags/tag152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image" Target="../media/image3.png"/><Relationship Id="rId3" Type="http://schemas.openxmlformats.org/officeDocument/2006/relationships/tags" Target="../tags/tag157.xml"/><Relationship Id="rId2" Type="http://schemas.openxmlformats.org/officeDocument/2006/relationships/image" Target="../media/image1.png"/><Relationship Id="rId1" Type="http://schemas.openxmlformats.org/officeDocument/2006/relationships/tags" Target="../tags/tag1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《主线淘金》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分下轨买点把握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8796"/>
          <a:stretch>
            <a:fillRect/>
          </a:stretch>
        </p:blipFill>
        <p:spPr>
          <a:xfrm>
            <a:off x="267335" y="853440"/>
            <a:ext cx="3854450" cy="4694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760" y="877570"/>
            <a:ext cx="4780280" cy="1176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220" y="2162810"/>
            <a:ext cx="5491480" cy="4354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13665" y="5606415"/>
            <a:ext cx="40595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highlight>
                  <a:srgbClr val="FFFF00"/>
                </a:highlight>
                <a:sym typeface="+mn-ea"/>
              </a:rPr>
              <a:t>【以上为特定客户、特定时间区间的历史业绩，个别情况不代表普遍现象，个股历史涨幅不预示其未来表现，过往收益亦不代表未来收益承诺。市场有风险，投资需谨慎！】</a:t>
            </a:r>
            <a:endParaRPr lang="zh-CN" altLang="en-US" sz="1400">
              <a:highlight>
                <a:srgbClr val="FFFF00"/>
              </a:highlight>
              <a:sym typeface="+mn-ea"/>
            </a:endParaRPr>
          </a:p>
        </p:txBody>
      </p:sp>
      <p:pic>
        <p:nvPicPr>
          <p:cNvPr id="10" name="图片 9" descr="主线淘金"/>
          <p:cNvPicPr>
            <a:picLocks noChangeAspect="1"/>
          </p:cNvPicPr>
          <p:nvPr/>
        </p:nvPicPr>
        <p:blipFill>
          <a:blip r:embed="rId5"/>
          <a:srcRect l="30832" t="7039" r="4207" b="13954"/>
          <a:stretch>
            <a:fillRect/>
          </a:stretch>
        </p:blipFill>
        <p:spPr>
          <a:xfrm>
            <a:off x="9417050" y="764540"/>
            <a:ext cx="2717165" cy="13982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869805" y="2327910"/>
            <a:ext cx="20999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highlight>
                  <a:srgbClr val="FFFF00"/>
                </a:highlight>
              </a:rPr>
              <a:t>158</a:t>
            </a:r>
            <a:r>
              <a:rPr lang="zh-CN" altLang="en-US" sz="1200">
                <a:highlight>
                  <a:srgbClr val="FFFF00"/>
                </a:highlight>
              </a:rPr>
              <a:t>块订阅一个月。</a:t>
            </a:r>
            <a:endParaRPr lang="zh-CN" altLang="en-US" sz="1200">
              <a:highlight>
                <a:srgbClr val="FFFF00"/>
              </a:highlight>
            </a:endParaRPr>
          </a:p>
          <a:p>
            <a:r>
              <a:rPr lang="zh-CN" altLang="en-US" sz="1200">
                <a:highlight>
                  <a:srgbClr val="FFFF00"/>
                </a:highlight>
              </a:rPr>
              <a:t>一周</a:t>
            </a:r>
            <a:r>
              <a:rPr lang="en-US" altLang="zh-CN" sz="1200">
                <a:highlight>
                  <a:srgbClr val="FFFF00"/>
                </a:highlight>
              </a:rPr>
              <a:t>2-3</a:t>
            </a:r>
            <a:r>
              <a:rPr lang="zh-CN" altLang="en-US" sz="1200">
                <a:highlight>
                  <a:srgbClr val="FFFF00"/>
                </a:highlight>
              </a:rPr>
              <a:t>篇，</a:t>
            </a:r>
            <a:r>
              <a:rPr lang="en-US" altLang="zh-CN" sz="1200">
                <a:highlight>
                  <a:srgbClr val="FFFF00"/>
                </a:highlight>
              </a:rPr>
              <a:t>1</a:t>
            </a:r>
            <a:r>
              <a:rPr lang="zh-CN" altLang="en-US" sz="1200">
                <a:highlight>
                  <a:srgbClr val="FFFF00"/>
                </a:highlight>
              </a:rPr>
              <a:t>篇</a:t>
            </a:r>
            <a:r>
              <a:rPr lang="en-US" altLang="zh-CN" sz="1200">
                <a:highlight>
                  <a:srgbClr val="FFFF00"/>
                </a:highlight>
              </a:rPr>
              <a:t>2</a:t>
            </a:r>
            <a:r>
              <a:rPr lang="zh-CN" altLang="en-US" sz="1200">
                <a:highlight>
                  <a:srgbClr val="FFFF00"/>
                </a:highlight>
              </a:rPr>
              <a:t>个案例。</a:t>
            </a:r>
            <a:endParaRPr lang="zh-CN" altLang="en-US" sz="1200">
              <a:highlight>
                <a:srgbClr val="FFFF00"/>
              </a:highlight>
            </a:endParaRPr>
          </a:p>
          <a:p>
            <a:endParaRPr lang="zh-CN" altLang="en-US" sz="1200">
              <a:highlight>
                <a:srgbClr val="FFFF00"/>
              </a:highlight>
            </a:endParaRPr>
          </a:p>
          <a:p>
            <a:r>
              <a:rPr lang="zh-CN" altLang="en-US" sz="1200">
                <a:highlight>
                  <a:srgbClr val="FFFF00"/>
                </a:highlight>
              </a:rPr>
              <a:t>（建议买</a:t>
            </a:r>
            <a:r>
              <a:rPr lang="en-US" altLang="zh-CN" sz="1200">
                <a:highlight>
                  <a:srgbClr val="FFFF00"/>
                </a:highlight>
              </a:rPr>
              <a:t>6</a:t>
            </a:r>
            <a:r>
              <a:rPr lang="zh-CN" altLang="en-US" sz="1200">
                <a:highlight>
                  <a:srgbClr val="FFFF00"/>
                </a:highlight>
              </a:rPr>
              <a:t>个月，相对划算）</a:t>
            </a:r>
            <a:endParaRPr lang="zh-CN" altLang="en-US" sz="1200"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910" y="4126230"/>
            <a:ext cx="2205355" cy="1052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510" y="2053590"/>
            <a:ext cx="1565275" cy="15436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选突破回档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1763"/>
          <a:stretch>
            <a:fillRect/>
          </a:stretch>
        </p:blipFill>
        <p:spPr>
          <a:xfrm>
            <a:off x="97155" y="827405"/>
            <a:ext cx="4281805" cy="4812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9374" t="343"/>
          <a:stretch>
            <a:fillRect/>
          </a:stretch>
        </p:blipFill>
        <p:spPr>
          <a:xfrm>
            <a:off x="3692525" y="1059815"/>
            <a:ext cx="3432810" cy="3869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560" y="1543050"/>
            <a:ext cx="3920490" cy="3881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210" y="2759710"/>
            <a:ext cx="3640455" cy="32042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控盘回档（金属）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65" y="842010"/>
            <a:ext cx="5781040" cy="4958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635" y="1094105"/>
            <a:ext cx="3660140" cy="3773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820" y="1818640"/>
            <a:ext cx="3848100" cy="42132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注意分化的回档</a:t>
            </a:r>
            <a:endParaRPr 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" y="941705"/>
            <a:ext cx="4010660" cy="537019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190" y="941705"/>
            <a:ext cx="3752215" cy="537019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525" y="941705"/>
            <a:ext cx="3768725" cy="5369560"/>
          </a:xfrm>
          <a:prstGeom prst="rect">
            <a:avLst/>
          </a:prstGeom>
          <a:ln>
            <a:solidFill>
              <a:srgbClr val="0029DA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043170" y="2928620"/>
            <a:ext cx="2967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注意：筹码松动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墓碑量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强势行情《彩虹战法》的选择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1.5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8280" y="727710"/>
            <a:ext cx="6155055" cy="1950720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" y="838200"/>
            <a:ext cx="3338830" cy="466788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740" y="2873375"/>
            <a:ext cx="4369435" cy="294703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620" y="2926715"/>
            <a:ext cx="4323715" cy="3227705"/>
          </a:xfrm>
          <a:prstGeom prst="rect">
            <a:avLst/>
          </a:prstGeom>
          <a:ln>
            <a:solidFill>
              <a:srgbClr val="0029DA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强势行情《彩虹战法》的选择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1.7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520" y="831850"/>
            <a:ext cx="3604895" cy="2167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270" y="836930"/>
            <a:ext cx="4281170" cy="2162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556510"/>
            <a:ext cx="4418965" cy="3618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840" y="3164840"/>
            <a:ext cx="4819650" cy="2693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控盘双突破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风格高切低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2025.1.7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图片_1767512095200_17677718094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智尊__17677718216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总_17677718326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2026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市场特征（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" y="980440"/>
            <a:ext cx="11073765" cy="53428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2026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市场特征（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" y="818515"/>
            <a:ext cx="5021580" cy="2317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725" y="818515"/>
            <a:ext cx="4845050" cy="2317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" y="3367405"/>
            <a:ext cx="5015865" cy="2146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725" y="3367405"/>
            <a:ext cx="4844415" cy="2146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276350" y="5745480"/>
            <a:ext cx="9322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目前均线</a:t>
            </a:r>
            <a:r>
              <a:rPr lang="en-US" altLang="zh-CN">
                <a:highlight>
                  <a:srgbClr val="FFFF00"/>
                </a:highlight>
              </a:rPr>
              <a:t>60 120 250</a:t>
            </a:r>
            <a:r>
              <a:rPr lang="zh-CN" altLang="en-US">
                <a:highlight>
                  <a:srgbClr val="FFFF00"/>
                </a:highlight>
              </a:rPr>
              <a:t>多头排列，</a:t>
            </a:r>
            <a:r>
              <a:rPr lang="en-US" altLang="zh-CN">
                <a:highlight>
                  <a:srgbClr val="FFFF00"/>
                </a:highlight>
              </a:rPr>
              <a:t>KDJ</a:t>
            </a:r>
            <a:r>
              <a:rPr lang="zh-CN" altLang="en-US">
                <a:highlight>
                  <a:srgbClr val="FFFF00"/>
                </a:highlight>
              </a:rPr>
              <a:t>下轨则是机会，若均线位置发生改变则注意进入震荡。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305" y="2374900"/>
            <a:ext cx="1774825" cy="1146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椭圆 8"/>
          <p:cNvSpPr/>
          <p:nvPr/>
        </p:nvSpPr>
        <p:spPr>
          <a:xfrm>
            <a:off x="3130550" y="1416050"/>
            <a:ext cx="339090" cy="247650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趋势控盘主线（有色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科技）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" y="882015"/>
            <a:ext cx="4787265" cy="3518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16058"/>
          <a:stretch>
            <a:fillRect/>
          </a:stretch>
        </p:blipFill>
        <p:spPr>
          <a:xfrm>
            <a:off x="325120" y="4188460"/>
            <a:ext cx="4201795" cy="218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356225" y="882015"/>
            <a:ext cx="41529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29DA"/>
                </a:solidFill>
              </a:rPr>
              <a:t>2025</a:t>
            </a:r>
            <a:r>
              <a:rPr lang="zh-CN" altLang="en-US">
                <a:solidFill>
                  <a:srgbClr val="0029DA"/>
                </a:solidFill>
              </a:rPr>
              <a:t>年：</a:t>
            </a:r>
            <a:endParaRPr lang="zh-CN" altLang="en-US">
              <a:solidFill>
                <a:srgbClr val="0029DA"/>
              </a:solidFill>
            </a:endParaRPr>
          </a:p>
          <a:p>
            <a:r>
              <a:rPr lang="zh-CN" altLang="en-US"/>
              <a:t>①涨幅最大的是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②控盘最高的是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315F3"/>
                </a:solidFill>
              </a:rPr>
              <a:t>2026</a:t>
            </a:r>
            <a:r>
              <a:rPr lang="zh-CN" altLang="en-US">
                <a:solidFill>
                  <a:srgbClr val="F315F3"/>
                </a:solidFill>
              </a:rPr>
              <a:t>首周：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①控盘主线：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军工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②低控盘补涨：</a:t>
            </a:r>
            <a:r>
              <a:rPr lang="zh-CN" altLang="en-US">
                <a:solidFill>
                  <a:srgbClr val="FF0000"/>
                </a:solidFill>
              </a:rPr>
              <a:t>保险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医药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右大括号 9"/>
          <p:cNvSpPr/>
          <p:nvPr/>
        </p:nvSpPr>
        <p:spPr>
          <a:xfrm>
            <a:off x="8181340" y="1250950"/>
            <a:ext cx="297180" cy="47117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693785" y="1250950"/>
            <a:ext cx="2892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趋势持仓，看</a:t>
            </a:r>
            <a:r>
              <a:rPr lang="zh-CN" altLang="en-US">
                <a:solidFill>
                  <a:srgbClr val="23B253"/>
                </a:solidFill>
                <a:highlight>
                  <a:srgbClr val="FFFF00"/>
                </a:highlight>
              </a:rPr>
              <a:t>牛熊线</a:t>
            </a:r>
            <a:r>
              <a:rPr lang="zh-CN" altLang="en-US">
                <a:highlight>
                  <a:srgbClr val="FFFF00"/>
                </a:highlight>
              </a:rPr>
              <a:t>决定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0818495" y="1671955"/>
            <a:ext cx="446405" cy="129286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812020" y="3083560"/>
            <a:ext cx="2315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F0000"/>
                </a:solidFill>
              </a:rPr>
              <a:t>上</a:t>
            </a:r>
            <a:r>
              <a:rPr lang="zh-CN" altLang="en-US"/>
              <a:t>：趋势持仓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315F3"/>
                </a:solidFill>
              </a:rPr>
              <a:t>平</a:t>
            </a:r>
            <a:r>
              <a:rPr lang="zh-CN" altLang="en-US"/>
              <a:t>：观察</a:t>
            </a:r>
            <a:r>
              <a:rPr lang="en-US" altLang="zh-CN"/>
              <a:t>/</a:t>
            </a:r>
            <a:r>
              <a:rPr lang="zh-CN" altLang="en-US"/>
              <a:t>换股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0029DA"/>
                </a:solidFill>
              </a:rPr>
              <a:t>下</a:t>
            </a:r>
            <a:r>
              <a:rPr lang="zh-CN" altLang="en-US"/>
              <a:t>：只卖不买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216525" y="4899660"/>
            <a:ext cx="55118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</a:t>
            </a:r>
            <a:r>
              <a:rPr lang="zh-CN" altLang="en-US">
                <a:highlight>
                  <a:srgbClr val="FFFF00"/>
                </a:highlight>
              </a:rPr>
              <a:t>月中下旬易震荡回落：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en-US"/>
              <a:t>①</a:t>
            </a:r>
            <a:r>
              <a:rPr lang="en-US" altLang="zh-CN"/>
              <a:t>2026</a:t>
            </a:r>
            <a:r>
              <a:rPr lang="zh-CN" altLang="en-US"/>
              <a:t>年初布局的</a:t>
            </a:r>
            <a:r>
              <a:rPr lang="zh-CN" altLang="en-US">
                <a:solidFill>
                  <a:srgbClr val="FF0000"/>
                </a:solidFill>
              </a:rPr>
              <a:t>机构已经买完一轮</a:t>
            </a:r>
            <a:endParaRPr lang="zh-CN" altLang="en-US"/>
          </a:p>
          <a:p>
            <a:r>
              <a:rPr lang="en-US" altLang="en-US"/>
              <a:t>②</a:t>
            </a:r>
            <a:r>
              <a:rPr lang="zh-CN" altLang="en-US"/>
              <a:t>航天类高位赚钱效应降低，短期</a:t>
            </a:r>
            <a:r>
              <a:rPr lang="zh-CN" altLang="en-US">
                <a:solidFill>
                  <a:srgbClr val="FF0000"/>
                </a:solidFill>
              </a:rPr>
              <a:t>获利盘回吐</a:t>
            </a:r>
            <a:endParaRPr lang="zh-CN" altLang="en-US"/>
          </a:p>
          <a:p>
            <a:r>
              <a:rPr lang="en-US" altLang="en-US"/>
              <a:t>③</a:t>
            </a:r>
            <a:r>
              <a:rPr lang="zh-CN" altLang="en-US"/>
              <a:t>临近</a:t>
            </a:r>
            <a:r>
              <a:rPr lang="zh-CN" altLang="en-US">
                <a:solidFill>
                  <a:srgbClr val="FF0000"/>
                </a:solidFill>
              </a:rPr>
              <a:t>过年</a:t>
            </a:r>
            <a:r>
              <a:rPr lang="zh-CN" altLang="en-US"/>
              <a:t>资金结算企业发年终奖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315" y="3547110"/>
            <a:ext cx="3050540" cy="12503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低位补涨轮动（高切低）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" y="760095"/>
            <a:ext cx="4182110" cy="2533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315" y="955675"/>
            <a:ext cx="4422140" cy="3336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2959100"/>
            <a:ext cx="4149725" cy="3642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270" y="2264410"/>
            <a:ext cx="4232275" cy="3386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990" y="1238250"/>
            <a:ext cx="2362200" cy="381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34865" y="4479925"/>
            <a:ext cx="281432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ym typeface="+mn-ea"/>
              </a:rPr>
              <a:t>1.0--1.5</a:t>
            </a:r>
            <a:r>
              <a:rPr lang="zh-CN" altLang="en-US" sz="1600">
                <a:sym typeface="+mn-ea"/>
              </a:rPr>
              <a:t>万亿</a:t>
            </a:r>
            <a:r>
              <a:rPr lang="en-US" altLang="zh-CN" sz="1600">
                <a:sym typeface="+mn-ea"/>
              </a:rPr>
              <a:t>   </a:t>
            </a:r>
            <a:r>
              <a:rPr lang="zh-CN" altLang="en-US" sz="1600">
                <a:sym typeface="+mn-ea"/>
              </a:rPr>
              <a:t>缩量市场</a:t>
            </a:r>
            <a:endParaRPr lang="zh-CN" altLang="en-US" sz="1600"/>
          </a:p>
          <a:p>
            <a:r>
              <a:rPr lang="en-US" altLang="zh-CN" sz="1600">
                <a:sym typeface="+mn-ea"/>
              </a:rPr>
              <a:t>1.5-2.0</a:t>
            </a:r>
            <a:r>
              <a:rPr lang="zh-CN" altLang="en-US" sz="1600">
                <a:sym typeface="+mn-ea"/>
              </a:rPr>
              <a:t>万亿</a:t>
            </a:r>
            <a:r>
              <a:rPr lang="en-US" altLang="zh-CN" sz="1600">
                <a:sym typeface="+mn-ea"/>
              </a:rPr>
              <a:t>     </a:t>
            </a:r>
            <a:r>
              <a:rPr lang="zh-CN" altLang="en-US" sz="1600">
                <a:sym typeface="+mn-ea"/>
              </a:rPr>
              <a:t>震荡市</a:t>
            </a:r>
            <a:endParaRPr lang="zh-CN" altLang="en-US" sz="1600"/>
          </a:p>
          <a:p>
            <a:r>
              <a:rPr lang="en-US" altLang="zh-CN" sz="1600">
                <a:sym typeface="+mn-ea"/>
              </a:rPr>
              <a:t>2.5</a:t>
            </a:r>
            <a:r>
              <a:rPr lang="zh-CN" altLang="en-US" sz="1600">
                <a:sym typeface="+mn-ea"/>
              </a:rPr>
              <a:t>万亿以上</a:t>
            </a:r>
            <a:r>
              <a:rPr lang="en-US" altLang="zh-CN" sz="1600">
                <a:sym typeface="+mn-ea"/>
              </a:rPr>
              <a:t>   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增量市场</a:t>
            </a:r>
            <a:endParaRPr lang="zh-CN" altLang="en-US" sz="160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 sz="1600"/>
          </a:p>
          <a:p>
            <a:r>
              <a:rPr lang="zh-CN" altLang="en-US" sz="1600">
                <a:solidFill>
                  <a:srgbClr val="FF0000"/>
                </a:solidFill>
                <a:sym typeface="+mn-ea"/>
              </a:rPr>
              <a:t>增量市场：</a:t>
            </a:r>
            <a:endParaRPr lang="zh-CN" altLang="en-US" sz="1600">
              <a:solidFill>
                <a:srgbClr val="FF0000"/>
              </a:solidFill>
            </a:endParaRPr>
          </a:p>
          <a:p>
            <a:r>
              <a:rPr lang="zh-CN" altLang="en-US" sz="1600">
                <a:sym typeface="+mn-ea"/>
              </a:rPr>
              <a:t>①短期波段指标</a:t>
            </a:r>
            <a:r>
              <a:rPr lang="zh-CN" altLang="en-US" sz="1600">
                <a:solidFill>
                  <a:srgbClr val="F315F3"/>
                </a:solidFill>
                <a:sym typeface="+mn-ea"/>
              </a:rPr>
              <a:t>易失效</a:t>
            </a:r>
            <a:endParaRPr lang="zh-CN" altLang="en-US" sz="1600"/>
          </a:p>
          <a:p>
            <a:r>
              <a:rPr lang="zh-CN" altLang="en-US" sz="1600">
                <a:sym typeface="+mn-ea"/>
              </a:rPr>
              <a:t>②个股承压震荡后</a:t>
            </a:r>
            <a:r>
              <a:rPr lang="zh-CN" altLang="en-US" sz="1600">
                <a:solidFill>
                  <a:srgbClr val="F315F3"/>
                </a:solidFill>
                <a:sym typeface="+mn-ea"/>
              </a:rPr>
              <a:t>易突破</a:t>
            </a:r>
            <a:endParaRPr lang="zh-CN" altLang="en-US" sz="1600">
              <a:solidFill>
                <a:srgbClr val="F315F3"/>
              </a:solidFill>
            </a:endParaRPr>
          </a:p>
          <a:p>
            <a:r>
              <a:rPr lang="zh-CN" altLang="en-US" sz="1600">
                <a:sym typeface="+mn-ea"/>
              </a:rPr>
              <a:t>③冷门板块</a:t>
            </a:r>
            <a:r>
              <a:rPr lang="zh-CN" altLang="en-US" sz="1600">
                <a:solidFill>
                  <a:srgbClr val="F315F3"/>
                </a:solidFill>
                <a:sym typeface="+mn-ea"/>
              </a:rPr>
              <a:t>轮动补涨</a:t>
            </a:r>
            <a:endParaRPr lang="zh-CN" altLang="en-US" sz="1600">
              <a:solidFill>
                <a:srgbClr val="F315F3"/>
              </a:solidFill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无（低）控盘的分化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" y="760095"/>
            <a:ext cx="4279900" cy="4460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510" y="958215"/>
            <a:ext cx="4072255" cy="406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250" y="1729740"/>
            <a:ext cx="4709795" cy="3599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3173095" y="5706110"/>
            <a:ext cx="4188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①高控盘突破的个股会有更好的容错率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②无（低）控盘个股容易被量化左右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《主线淘金》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分下轨买点把握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510" y="1039495"/>
            <a:ext cx="5095240" cy="121856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932815"/>
            <a:ext cx="5219065" cy="4992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510" y="2446655"/>
            <a:ext cx="5094605" cy="38817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1429</Words>
  <Application>WPS 演示</Application>
  <PresentationFormat>宽屏</PresentationFormat>
  <Paragraphs>147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1120</cp:revision>
  <dcterms:created xsi:type="dcterms:W3CDTF">2019-06-19T02:08:00Z</dcterms:created>
  <dcterms:modified xsi:type="dcterms:W3CDTF">2026-01-07T09:26:39Z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