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938" r:id="rId3"/>
    <p:sldId id="1697" r:id="rId4"/>
    <p:sldId id="1691" r:id="rId6"/>
    <p:sldId id="1700" r:id="rId7"/>
    <p:sldId id="1696" r:id="rId8"/>
    <p:sldId id="1698" r:id="rId9"/>
    <p:sldId id="1699" r:id="rId10"/>
    <p:sldId id="1701" r:id="rId11"/>
    <p:sldId id="1702" r:id="rId12"/>
    <p:sldId id="1705" r:id="rId13"/>
    <p:sldId id="1706" r:id="rId14"/>
    <p:sldId id="1704" r:id="rId15"/>
    <p:sldId id="1703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60" userDrawn="1">
          <p15:clr>
            <a:srgbClr val="A4A3A4"/>
          </p15:clr>
        </p15:guide>
        <p15:guide id="2" pos="3838" userDrawn="1">
          <p15:clr>
            <a:srgbClr val="A4A3A4"/>
          </p15:clr>
        </p15:guide>
        <p15:guide id="3" pos="492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2" clrIdx="1"/>
  <p:cmAuthor id="3" name="PP" initials="P" lastIdx="1" clrIdx="2"/>
  <p:cmAuthor id="252404380" name="周伟杰" initials="周" lastIdx="1" clrIdx="3"/>
  <p:cmAuthor id="0" name="Mia Vida Villanueva" initials="MVV" lastIdx="1" clrIdx="0"/>
  <p:cmAuthor id="7" name="1206988966@qq.com" initials="1" lastIdx="1" clrIdx="2"/>
  <p:cmAuthor id="8" name="姜伟光" initials="姜" lastIdx="1" clrIdx="0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4500"/>
    <a:srgbClr val="FFBF75"/>
    <a:srgbClr val="FFD483"/>
    <a:srgbClr val="FFEFCE"/>
    <a:srgbClr val="FFD585"/>
    <a:srgbClr val="FFEFCF"/>
    <a:srgbClr val="FFEFCD"/>
    <a:srgbClr val="FFD983"/>
    <a:srgbClr val="EFDDFF"/>
    <a:srgbClr val="C166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360"/>
        <p:guide pos="3838"/>
        <p:guide pos="492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1" Type="http://schemas.openxmlformats.org/officeDocument/2006/relationships/tags" Target="tags/tag72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0" Type="http://schemas.openxmlformats.org/officeDocument/2006/relationships/tags" Target="../tags/tag15.xml"/><Relationship Id="rId2" Type="http://schemas.openxmlformats.org/officeDocument/2006/relationships/tags" Target="../tags/tag1.xml"/><Relationship Id="rId19" Type="http://schemas.openxmlformats.org/officeDocument/2006/relationships/tags" Target="../tags/tag14.xml"/><Relationship Id="rId18" Type="http://schemas.openxmlformats.org/officeDocument/2006/relationships/tags" Target="../tags/tag13.xml"/><Relationship Id="rId17" Type="http://schemas.openxmlformats.org/officeDocument/2006/relationships/tags" Target="../tags/tag12.xml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tags" Target="../tags/tag9.xml"/><Relationship Id="rId13" Type="http://schemas.openxmlformats.org/officeDocument/2006/relationships/tags" Target="../tags/tag8.xml"/><Relationship Id="rId12" Type="http://schemas.openxmlformats.org/officeDocument/2006/relationships/tags" Target="../tags/tag7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4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-5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31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  <p:grpSp>
        <p:nvGrpSpPr>
          <p:cNvPr id="23" name="组合 22"/>
          <p:cNvGrpSpPr/>
          <p:nvPr userDrawn="1"/>
        </p:nvGrpSpPr>
        <p:grpSpPr>
          <a:xfrm>
            <a:off x="1905" y="1270"/>
            <a:ext cx="12192000" cy="6858000"/>
            <a:chOff x="200" y="200"/>
            <a:chExt cx="19200" cy="10800"/>
          </a:xfrm>
        </p:grpSpPr>
        <p:sp>
          <p:nvSpPr>
            <p:cNvPr id="10" name="标题 1"/>
            <p:cNvSpPr>
              <a:spLocks noGrp="1"/>
            </p:cNvSpPr>
            <p:nvPr userDrawn="1">
              <p:custDataLst>
                <p:tags r:id="rId12"/>
              </p:custDataLst>
            </p:nvPr>
          </p:nvSpPr>
          <p:spPr>
            <a:xfrm>
              <a:off x="2088" y="1640"/>
              <a:ext cx="15432" cy="4048"/>
            </a:xfrm>
            <a:prstGeom prst="rect">
              <a:avLst/>
            </a:prstGeom>
          </p:spPr>
          <p:txBody>
            <a:bodyPr vert="horz" lIns="90000" tIns="46800" rIns="90000" bIns="46800" rtlCol="0" anchor="b" anchorCtr="0">
              <a:normAutofit/>
            </a:bodyPr>
            <a:lstStyle>
              <a:lvl1pPr algn="ctr">
                <a:defRPr sz="6000"/>
              </a:lvl1pPr>
            </a:lstStyle>
            <a:p>
              <a:r>
                <a:rPr lang="zh-CN" altLang="en-US" dirty="0"/>
                <a:t>单击此处编辑标题</a:t>
              </a:r>
              <a:endParaRPr lang="zh-CN" altLang="en-US" dirty="0"/>
            </a:p>
          </p:txBody>
        </p:sp>
        <p:sp>
          <p:nvSpPr>
            <p:cNvPr id="11" name="副标题 2"/>
            <p:cNvSpPr>
              <a:spLocks noGrp="1"/>
            </p:cNvSpPr>
            <p:nvPr userDrawn="1">
              <p:custDataLst>
                <p:tags r:id="rId13"/>
              </p:custDataLst>
            </p:nvPr>
          </p:nvSpPr>
          <p:spPr>
            <a:xfrm>
              <a:off x="2088" y="5807"/>
              <a:ext cx="15432" cy="2319"/>
            </a:xfrm>
            <a:prstGeom prst="rect">
              <a:avLst/>
            </a:prstGeom>
          </p:spPr>
          <p:txBody>
            <a:bodyPr vert="horz" lIns="90000" tIns="46800" rIns="90000" bIns="46800" rtlCol="0">
              <a:normAutofit/>
            </a:bodyPr>
            <a:lstStyle>
              <a:lvl1pPr marL="0" indent="0" algn="ctr">
                <a:lnSpc>
                  <a:spcPct val="110000"/>
                </a:lnSpc>
                <a:buNone/>
                <a:defRPr sz="2400" spc="200">
                  <a:uFillTx/>
                </a:defRPr>
              </a:lvl1pPr>
              <a:lvl2pPr marL="457200" indent="0" algn="ctr">
                <a:buNone/>
                <a:defRPr sz="2000"/>
              </a:lvl2pPr>
              <a:lvl3pPr marL="914400" indent="0" algn="ctr">
                <a:buNone/>
                <a:defRPr sz="1800"/>
              </a:lvl3pPr>
              <a:lvl4pPr marL="1371600" indent="0" algn="ctr">
                <a:buNone/>
                <a:defRPr sz="1600"/>
              </a:lvl4pPr>
              <a:lvl5pPr marL="1828800" indent="0" algn="ctr">
                <a:buNone/>
                <a:defRPr sz="1600"/>
              </a:lvl5pPr>
              <a:lvl6pPr marL="2286000" indent="0" algn="ctr">
                <a:buNone/>
                <a:defRPr sz="1600"/>
              </a:lvl6pPr>
              <a:lvl7pPr marL="2743200" indent="0" algn="ctr">
                <a:buNone/>
                <a:defRPr sz="1600"/>
              </a:lvl7pPr>
              <a:lvl8pPr marL="3200400" indent="0" algn="ctr">
                <a:buNone/>
                <a:defRPr sz="1600"/>
              </a:lvl8pPr>
              <a:lvl9pPr marL="3657600" indent="0" algn="ctr">
                <a:buNone/>
                <a:defRPr sz="1600"/>
              </a:lvl9pPr>
            </a:lstStyle>
            <a:p>
              <a:r>
                <a:rPr lang="zh-CN" altLang="en-US" dirty="0"/>
                <a:t>单击此处编辑副标题</a:t>
              </a:r>
              <a:endParaRPr lang="zh-CN" altLang="en-US" dirty="0"/>
            </a:p>
          </p:txBody>
        </p:sp>
        <p:sp>
          <p:nvSpPr>
            <p:cNvPr id="12" name="日期占位符 15"/>
            <p:cNvSpPr>
              <a:spLocks noGrp="1"/>
            </p:cNvSpPr>
            <p:nvPr userDrawn="1">
              <p:custDataLst>
                <p:tags r:id="rId14"/>
              </p:custDataLst>
            </p:nvPr>
          </p:nvSpPr>
          <p:spPr>
            <a:xfrm>
              <a:off x="1164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760FBDFE-C587-4B4C-A407-44438C67B59E}" type="datetimeFigureOut">
                <a:rPr lang="zh-CN" altLang="en-US" smtClean="0"/>
              </a:fld>
              <a:endParaRPr lang="zh-CN" altLang="en-US"/>
            </a:p>
          </p:txBody>
        </p:sp>
        <p:sp>
          <p:nvSpPr>
            <p:cNvPr id="14" name="灯片编号占位符 17"/>
            <p:cNvSpPr>
              <a:spLocks noGrp="1"/>
            </p:cNvSpPr>
            <p:nvPr userDrawn="1">
              <p:custDataLst>
                <p:tags r:id="rId15"/>
              </p:custDataLst>
            </p:nvPr>
          </p:nvSpPr>
          <p:spPr>
            <a:xfrm>
              <a:off x="14180" y="10144"/>
              <a:ext cx="4252" cy="4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defPPr>
                <a:defRPr lang="zh-CN"/>
              </a:defPPr>
              <a:lvl1pPr marL="0" algn="r" defTabSz="914400" rtl="0" eaLnBrk="1" latinLnBrk="0" hangingPunct="1">
                <a:defRPr sz="1000" kern="1200" baseline="0">
                  <a:solidFill>
                    <a:schemeClr val="tx1">
                      <a:tint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9AE70B2-8BF9-45C0-BB95-33D1B9D3A854}" type="slidenum">
                <a:rPr lang="zh-CN" altLang="en-US" smtClean="0"/>
              </a:fld>
              <a:endParaRPr lang="zh-CN" altLang="en-US" dirty="0"/>
            </a:p>
          </p:txBody>
        </p:sp>
        <p:pic>
          <p:nvPicPr>
            <p:cNvPr id="15" name="图片 14" descr="PPT封面"/>
            <p:cNvPicPr>
              <a:picLocks noChangeAspect="1"/>
            </p:cNvPicPr>
            <p:nvPr userDrawn="1">
              <p:custDataLst>
                <p:tags r:id="rId16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200" y="200"/>
              <a:ext cx="19200" cy="10800"/>
            </a:xfrm>
            <a:prstGeom prst="rect">
              <a:avLst/>
            </a:prstGeom>
          </p:spPr>
        </p:pic>
        <p:pic>
          <p:nvPicPr>
            <p:cNvPr id="19" name="图片 18" descr="经传logo白色"/>
            <p:cNvPicPr>
              <a:picLocks noChangeAspect="1"/>
            </p:cNvPicPr>
            <p:nvPr userDrawn="1">
              <p:custDataLst>
                <p:tags r:id="rId17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790" y="656"/>
              <a:ext cx="2831" cy="639"/>
            </a:xfrm>
            <a:prstGeom prst="rect">
              <a:avLst/>
            </a:prstGeom>
          </p:spPr>
        </p:pic>
        <p:pic>
          <p:nvPicPr>
            <p:cNvPr id="20" name="图片 19" descr="龙头"/>
            <p:cNvPicPr>
              <a:picLocks noChangeAspect="1"/>
            </p:cNvPicPr>
            <p:nvPr userDrawn="1">
              <p:custDataLst>
                <p:tags r:id="rId18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6106" y="570"/>
              <a:ext cx="2775" cy="52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19"/>
              </p:custDataLst>
            </p:nvPr>
          </p:nvPicPr>
          <p:blipFill>
            <a:blip r:embed="rId11"/>
            <a:stretch>
              <a:fillRect/>
            </a:stretch>
          </p:blipFill>
          <p:spPr>
            <a:xfrm>
              <a:off x="4722" y="7399"/>
              <a:ext cx="9813" cy="72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 userDrawn="1">
              <p:custDataLst>
                <p:tags r:id="rId20"/>
              </p:custDataLst>
            </p:nvPr>
          </p:nvSpPr>
          <p:spPr>
            <a:xfrm>
              <a:off x="4489" y="7352"/>
              <a:ext cx="1070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1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-4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月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30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  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每周日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-</a:t>
              </a:r>
              <a:r>
                <a:rPr lang="zh-CN" altLang="en-US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周四晚</a:t>
              </a:r>
              <a:r>
                <a:rPr lang="en-US" altLang="zh-CN" sz="2800" dirty="0">
                  <a:solidFill>
                    <a:srgbClr val="B345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20:15</a:t>
              </a:r>
              <a:endPara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35" y="800100"/>
            <a:ext cx="12192635" cy="6057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35" y="6465570"/>
            <a:ext cx="121913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经传多赢投研总监：杨春虎，投顾执业编号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:A1120619100003;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:A20250618011797  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-9088-988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6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3.xml"/><Relationship Id="rId4" Type="http://schemas.openxmlformats.org/officeDocument/2006/relationships/image" Target="../media/image13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8.xml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9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70.xml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7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44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49.xml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3.xml"/><Relationship Id="rId2" Type="http://schemas.openxmlformats.org/officeDocument/2006/relationships/image" Target="../media/image24.png"/><Relationship Id="rId1" Type="http://schemas.openxmlformats.org/officeDocument/2006/relationships/tags" Target="../tags/tag5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55.xml"/><Relationship Id="rId2" Type="http://schemas.openxmlformats.org/officeDocument/2006/relationships/image" Target="../media/image25.png"/><Relationship Id="rId1" Type="http://schemas.openxmlformats.org/officeDocument/2006/relationships/tags" Target="../tags/tag5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tags" Target="../tags/tag61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image" Target="../media/image26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5" Type="http://schemas.openxmlformats.org/officeDocument/2006/relationships/notesSlide" Target="../notesSlides/notesSlide7.xml"/><Relationship Id="rId14" Type="http://schemas.openxmlformats.org/officeDocument/2006/relationships/slideLayout" Target="../slideLayouts/slideLayout5.xml"/><Relationship Id="rId13" Type="http://schemas.openxmlformats.org/officeDocument/2006/relationships/tags" Target="../tags/tag67.xml"/><Relationship Id="rId12" Type="http://schemas.openxmlformats.org/officeDocument/2006/relationships/tags" Target="../tags/tag66.xml"/><Relationship Id="rId11" Type="http://schemas.openxmlformats.org/officeDocument/2006/relationships/tags" Target="../tags/tag65.xml"/><Relationship Id="rId10" Type="http://schemas.openxmlformats.org/officeDocument/2006/relationships/tags" Target="../tags/tag64.xml"/><Relationship Id="rId1" Type="http://schemas.openxmlformats.org/officeDocument/2006/relationships/tags" Target="../tags/tag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977265" y="3206115"/>
            <a:ext cx="404876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lang="zh-CN" alt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altLang="zh-CN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7</a:t>
            </a:r>
            <a:r>
              <a:rPr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3000" dirty="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lang="zh-CN" altLang="en-US" sz="3000" dirty="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54075" y="1480820"/>
            <a:ext cx="8933815" cy="12039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6000" dirty="0">
                <a:gradFill>
                  <a:gsLst>
                    <a:gs pos="0">
                      <a:srgbClr val="FFEFCE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主题炒作的核心规律</a:t>
            </a:r>
            <a:endParaRPr lang="zh-CN" altLang="en-US" sz="6000" dirty="0">
              <a:gradFill>
                <a:gsLst>
                  <a:gs pos="0">
                    <a:srgbClr val="FFEFCE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54760" y="4012565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杨春虎</a:t>
            </a:r>
            <a:endParaRPr lang="zh-CN" altLang="en-US" sz="2600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99995" y="3943985"/>
            <a:ext cx="41789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:A1120619100003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r>
              <a:rPr lang="zh-CN" altLang="en-US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:A20250618011797</a:t>
            </a:r>
            <a:endParaRPr lang="en-US" altLang="zh-CN">
              <a:solidFill>
                <a:srgbClr val="C1662D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265" y="4033520"/>
            <a:ext cx="314325" cy="6191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1254760" y="4544695"/>
            <a:ext cx="6466840" cy="1370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经传多赢投研总监／软件产品架构师，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北京大学金融系毕业，</a:t>
            </a: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</a:t>
            </a: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从业十余年，坚持以资金推动论为研究核心，形成了以机构思路选股，游资思路跟踪的稳健投资模型。独创双龙战法，机构分析战法等软件经典战法，深受广大用户的喜爱。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25" name="图片 24" descr="图层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887335" y="1145540"/>
            <a:ext cx="3730625" cy="467423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智尊__17677832991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总_17677832943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图片_1767512095200_17677833111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304925" y="5925820"/>
            <a:ext cx="9798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直中莫取，曲中求终。实现目标的本质，是能力和心态的匹配</a:t>
            </a:r>
            <a:r>
              <a:rPr lang="zh-CN" b="1" dirty="0" smtClean="0">
                <a:sym typeface="+mn-ea"/>
              </a:rPr>
              <a:t>=</a:t>
            </a:r>
            <a:r>
              <a:rPr lang="zh-CN" b="1" dirty="0" smtClean="0">
                <a:sym typeface="+mn-ea"/>
              </a:rPr>
              <a:t>执行力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跟风口，抓主要矛盾，抓主要热点，集中精力，放大结果</a:t>
            </a:r>
            <a:endParaRPr lang="zh-CN" b="1" dirty="0" smtClean="0"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8015" y="850265"/>
            <a:ext cx="7006590" cy="5010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965" y="850265"/>
            <a:ext cx="3600450" cy="49720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曲中求，抓主线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34076" y="5635581"/>
            <a:ext cx="1060331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政策，资金，趋势，三合一，才是热点。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三电，三化，</a:t>
            </a:r>
            <a:r>
              <a:rPr lang="zh-CN" b="1" dirty="0" smtClean="0">
                <a:sym typeface="+mn-ea"/>
              </a:rPr>
              <a:t>机器人</a:t>
            </a:r>
            <a:r>
              <a:rPr lang="zh-CN" b="1" dirty="0" smtClean="0">
                <a:sym typeface="+mn-ea"/>
              </a:rPr>
              <a:t>，数据，黄金，创新药，卫星的共同特征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机构</a:t>
            </a:r>
            <a:r>
              <a:rPr lang="zh-CN" b="1" dirty="0" smtClean="0">
                <a:sym typeface="+mn-ea"/>
              </a:rPr>
              <a:t>+</a:t>
            </a:r>
            <a:r>
              <a:rPr lang="zh-CN" b="1" dirty="0" smtClean="0">
                <a:sym typeface="+mn-ea"/>
              </a:rPr>
              <a:t>游资</a:t>
            </a:r>
            <a:r>
              <a:rPr lang="zh-CN" b="1" dirty="0" smtClean="0">
                <a:sym typeface="+mn-ea"/>
              </a:rPr>
              <a:t>=</a:t>
            </a:r>
            <a:r>
              <a:rPr lang="zh-CN" b="1" dirty="0" smtClean="0">
                <a:sym typeface="+mn-ea"/>
              </a:rPr>
              <a:t>主升浪和主要方向，月线定方向，周线定趋势，日线定时机</a:t>
            </a:r>
            <a:endParaRPr lang="zh-CN" b="1" dirty="0" smtClean="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16405" y="817245"/>
            <a:ext cx="8890000" cy="4827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335" y="1527810"/>
            <a:ext cx="3801745" cy="30905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热点和主线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24630" y="1036320"/>
            <a:ext cx="7839710" cy="42570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" y="868680"/>
            <a:ext cx="6999605" cy="462407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主题的区别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5676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政策主题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事件主题</a:t>
            </a:r>
            <a:r>
              <a:rPr lang="en-US" altLang="zh-CN" b="1" dirty="0" smtClean="0">
                <a:solidFill>
                  <a:schemeClr val="tx1"/>
                </a:solidFill>
              </a:rPr>
              <a:t>-</a:t>
            </a:r>
            <a:r>
              <a:rPr lang="zh-CN" altLang="en-US" b="1" dirty="0" smtClean="0">
                <a:solidFill>
                  <a:schemeClr val="tx1"/>
                </a:solidFill>
              </a:rPr>
              <a:t>产业主题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政策主题长期资金为主，事件主题游资为主，产业主题机构为主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新兴产业大于未来产业，未来产业关注落地程度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1920x1080_17677833046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80695" y="880110"/>
            <a:ext cx="11197590" cy="4758055"/>
            <a:chOff x="517" y="1458"/>
            <a:chExt cx="18533" cy="806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7" y="1458"/>
              <a:ext cx="9023" cy="806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38" y="1458"/>
              <a:ext cx="9588" cy="413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40" y="5590"/>
              <a:ext cx="9510" cy="3936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3281363" y="10033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主题投资的阶段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04925" y="5765800"/>
            <a:ext cx="9798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第一波快速涨，第二波看核心，第三波看龙头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高度话题，空间明确，持续政策，波段为主</a:t>
            </a:r>
            <a:endParaRPr lang="zh-CN" b="1" dirty="0" smtClean="0">
              <a:sym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主题投资的短期节奏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9100" y="822960"/>
            <a:ext cx="8811895" cy="47847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111885" y="5607685"/>
            <a:ext cx="998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涨停数量</a:t>
            </a:r>
            <a:r>
              <a:rPr lang="en-US" altLang="zh-CN" b="1" dirty="0" smtClean="0">
                <a:solidFill>
                  <a:schemeClr val="tx1"/>
                </a:solidFill>
              </a:rPr>
              <a:t>100</a:t>
            </a:r>
            <a:r>
              <a:rPr lang="zh-CN" altLang="en-US" b="1" dirty="0" smtClean="0">
                <a:solidFill>
                  <a:schemeClr val="tx1"/>
                </a:solidFill>
              </a:rPr>
              <a:t>家左右，市场高潮，注意主题分化，注意强势股金叉末端，死叉初期的调整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涨停家数</a:t>
            </a:r>
            <a:r>
              <a:rPr lang="en-US" altLang="zh-CN" b="1" dirty="0" smtClean="0">
                <a:solidFill>
                  <a:schemeClr val="tx1"/>
                </a:solidFill>
              </a:rPr>
              <a:t>50</a:t>
            </a:r>
            <a:r>
              <a:rPr lang="zh-CN" altLang="en-US" b="1" dirty="0" smtClean="0">
                <a:solidFill>
                  <a:schemeClr val="tx1"/>
                </a:solidFill>
              </a:rPr>
              <a:t>家左右，市场低谷，注意热门主题横盘调整个股的再次启动信号：熊线上移或金叉</a:t>
            </a:r>
            <a:endParaRPr lang="zh-CN" altLang="en-US" b="1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tx1"/>
                </a:solidFill>
              </a:rPr>
              <a:t>断板图谱分歧，防守等风险信号。一致，继续积极持股。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主题投资的中期节奏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11885" y="5607685"/>
            <a:ext cx="9986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tx1"/>
                </a:solidFill>
              </a:rPr>
              <a:t>月线金叉区域，有中期可能，周线金叉区域，趋势继续延续</a:t>
            </a:r>
            <a:endParaRPr 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</a:rPr>
              <a:t>多空金叉区域，紫色持续，主题中期加速延续，紫色增，短期强，紫色减，短期分化</a:t>
            </a:r>
            <a:endParaRPr lang="zh-CN" b="1" dirty="0" smtClean="0">
              <a:solidFill>
                <a:schemeClr val="tx1"/>
              </a:solidFill>
            </a:endParaRPr>
          </a:p>
          <a:p>
            <a:pPr algn="ctr"/>
            <a:r>
              <a:rPr lang="zh-CN" b="1" dirty="0" smtClean="0">
                <a:solidFill>
                  <a:schemeClr val="tx1"/>
                </a:solidFill>
              </a:rPr>
              <a:t>多空死叉，破辅助线，海洋状态破位，主题中期结束</a:t>
            </a:r>
            <a:endParaRPr lang="zh-CN" b="1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26260" y="826770"/>
            <a:ext cx="8740775" cy="47459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3281363" y="54610"/>
            <a:ext cx="564578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charset="-122"/>
                <a:sym typeface="+mn-ea"/>
              </a:rPr>
              <a:t>主题投资的市场节奏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723900" y="5868495"/>
            <a:ext cx="107442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中线投资的时机，都是跌出来的，热点投资，短线上攻为主，主线投资，中线上攻为主</a:t>
            </a:r>
            <a:endParaRPr lang="zh-CN" b="1" dirty="0" smtClean="0"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ym typeface="+mn-ea"/>
              </a:rPr>
              <a:t>每一轮都有新主题，科技前沿为主，一轮不超过</a:t>
            </a:r>
            <a:r>
              <a:rPr lang="zh-CN" b="1" dirty="0" smtClean="0">
                <a:sym typeface="+mn-ea"/>
              </a:rPr>
              <a:t>2</a:t>
            </a:r>
            <a:r>
              <a:rPr lang="zh-CN" b="1" dirty="0" smtClean="0">
                <a:sym typeface="+mn-ea"/>
              </a:rPr>
              <a:t>个月，适合中线，顺势而为</a:t>
            </a:r>
            <a:endParaRPr lang="zh-CN" b="1" dirty="0" smtClean="0"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384935" y="875542"/>
            <a:ext cx="9419590" cy="4940300"/>
            <a:chOff x="2184" y="1313"/>
            <a:chExt cx="14832" cy="8034"/>
          </a:xfrm>
        </p:grpSpPr>
        <p:pic>
          <p:nvPicPr>
            <p:cNvPr id="14" name="图片 1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184" y="1313"/>
              <a:ext cx="14832" cy="803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2566" y="405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酿酒</a:t>
              </a:r>
              <a:endParaRPr lang="zh-CN" altLang="en-US" dirty="0"/>
            </a:p>
          </p:txBody>
        </p:sp>
        <p:sp>
          <p:nvSpPr>
            <p:cNvPr id="6" name="文本框 5"/>
            <p:cNvSpPr txBox="1"/>
            <p:nvPr>
              <p:custDataLst>
                <p:tags r:id="rId6"/>
              </p:custDataLst>
            </p:nvPr>
          </p:nvSpPr>
          <p:spPr>
            <a:xfrm>
              <a:off x="4010" y="2911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电池</a:t>
              </a:r>
              <a:endParaRPr lang="zh-CN" altLang="en-US" dirty="0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5744" y="2496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7307" y="316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稀土</a:t>
              </a:r>
              <a:endParaRPr lang="zh-CN" altLang="en-US" dirty="0"/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8633" y="357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光伏</a:t>
              </a:r>
              <a:endParaRPr lang="zh-CN" altLang="en-US" dirty="0"/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10261" y="5350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软件</a:t>
              </a:r>
              <a:endParaRPr lang="zh-CN" altLang="en-US" dirty="0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11901" y="4935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电子</a:t>
              </a:r>
              <a:endParaRPr lang="zh-CN" altLang="en-US" dirty="0"/>
            </a:p>
          </p:txBody>
        </p: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13306" y="4058"/>
              <a:ext cx="969" cy="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/>
                <a:t>传媒</a:t>
              </a:r>
              <a:endParaRPr lang="zh-CN" altLang="en-US" dirty="0"/>
            </a:p>
          </p:txBody>
        </p:sp>
      </p:grpSp>
    </p:spTree>
    <p:custDataLst>
      <p:tags r:id="rId1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10800,&quot;width&quot;:19200}"/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41.xml><?xml version="1.0" encoding="utf-8"?>
<p:tagLst xmlns:p="http://schemas.openxmlformats.org/presentationml/2006/main">
  <p:tag name="KSO_WM_UNIT_PLACING_PICTURE_USER_VIEWPORT" val="{&quot;height&quot;:2082,&quot;width&quot;:10544}"/>
  <p:tag name="KSO_WM_BEAUTIFY_FLAG" val=""/>
</p:tagLst>
</file>

<file path=ppt/tags/tag42.xml><?xml version="1.0" encoding="utf-8"?>
<p:tagLst xmlns:p="http://schemas.openxmlformats.org/presentationml/2006/main">
  <p:tag name="KSO_WM_UNIT_PLACING_PICTURE_USER_VIEWPORT" val="{&quot;height&quot;:7361,&quot;width&quot;:587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p="http://schemas.openxmlformats.org/presentationml/2006/main">
  <p:tag name="COMMONDATA" val="eyJoZGlkIjoiOWFhYzUwZWNmOTk3M2Y1MTI5MjBiOWM4Y2UyNjJjNzUifQ=="/>
  <p:tag name="KSO_WPP_MARK_KEY" val="257877f6-fe8c-4c47-ab4c-274c99a6a791"/>
  <p:tag name="commondata" val="eyJoZGlkIjoiODkyZjYyMmI5MzU5YjIyMzEwMjc4NWEyNTE0ZDZmMWI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737</Words>
  <Application>WPS 演示</Application>
  <PresentationFormat>宽屏</PresentationFormat>
  <Paragraphs>66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1965</cp:revision>
  <dcterms:created xsi:type="dcterms:W3CDTF">2019-06-19T02:08:00Z</dcterms:created>
  <dcterms:modified xsi:type="dcterms:W3CDTF">2026-01-07T10:58:02Z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31C6425BDB764907BBC027CFF1043A85_13</vt:lpwstr>
  </property>
</Properties>
</file>