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691" r:id="rId6"/>
    <p:sldId id="1501" r:id="rId8"/>
    <p:sldId id="1739" r:id="rId9"/>
    <p:sldId id="1639" r:id="rId10"/>
    <p:sldId id="1718" r:id="rId11"/>
    <p:sldId id="1719" r:id="rId12"/>
    <p:sldId id="1720" r:id="rId13"/>
    <p:sldId id="607" r:id="rId14"/>
    <p:sldId id="1616" r:id="rId15"/>
    <p:sldId id="1740" r:id="rId16"/>
    <p:sldId id="1692" r:id="rId17"/>
    <p:sldId id="1741" r:id="rId18"/>
    <p:sldId id="1697" r:id="rId19"/>
    <p:sldId id="1742" r:id="rId20"/>
    <p:sldId id="1743" r:id="rId21"/>
    <p:sldId id="1744" r:id="rId22"/>
    <p:sldId id="1693" r:id="rId23"/>
    <p:sldId id="1699" r:id="rId24"/>
    <p:sldId id="1700" r:id="rId25"/>
    <p:sldId id="1745" r:id="rId26"/>
    <p:sldId id="1746" r:id="rId27"/>
    <p:sldId id="614" r:id="rId28"/>
    <p:sldId id="615" r:id="rId29"/>
    <p:sldId id="635" r:id="rId30"/>
    <p:sldId id="616" r:id="rId31"/>
    <p:sldId id="1696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0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8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8.xml"/><Relationship Id="rId2" Type="http://schemas.openxmlformats.org/officeDocument/2006/relationships/image" Target="../media/image30.png"/><Relationship Id="rId1" Type="http://schemas.openxmlformats.org/officeDocument/2006/relationships/tags" Target="../tags/tag5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9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0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1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2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4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65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6.xml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7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4.xml"/><Relationship Id="rId6" Type="http://schemas.openxmlformats.org/officeDocument/2006/relationships/image" Target="../media/image40.png"/><Relationship Id="rId5" Type="http://schemas.openxmlformats.org/officeDocument/2006/relationships/tags" Target="../tags/tag73.xml"/><Relationship Id="rId4" Type="http://schemas.openxmlformats.org/officeDocument/2006/relationships/image" Target="../media/image39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tags" Target="../tags/tag79.xml"/><Relationship Id="rId7" Type="http://schemas.openxmlformats.org/officeDocument/2006/relationships/image" Target="../media/image43.png"/><Relationship Id="rId6" Type="http://schemas.openxmlformats.org/officeDocument/2006/relationships/tags" Target="../tags/tag78.xml"/><Relationship Id="rId5" Type="http://schemas.openxmlformats.org/officeDocument/2006/relationships/image" Target="../media/image42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41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0.xml"/><Relationship Id="rId1" Type="http://schemas.openxmlformats.org/officeDocument/2006/relationships/tags" Target="../tags/tag7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13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控盘业绩，迎接主升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45"/>
            <a:ext cx="12192000" cy="6848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控盘业绩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抓住确定性机会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81605" y="2405380"/>
            <a:ext cx="6965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一、确定性的主线行业</a:t>
            </a:r>
            <a:r>
              <a:rPr lang="en-US" altLang="zh-CN" sz="2400"/>
              <a:t> </a:t>
            </a:r>
            <a:r>
              <a:rPr lang="zh-CN" altLang="en-US" sz="2400"/>
              <a:t>（猎手风口</a:t>
            </a:r>
            <a:r>
              <a:rPr lang="en-US" altLang="zh-CN" sz="2400"/>
              <a:t>+</a:t>
            </a:r>
            <a:r>
              <a:rPr lang="zh-CN" altLang="en-US" sz="2400"/>
              <a:t>四大产业）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二、确定性的滚动业绩好公司</a:t>
            </a:r>
            <a:r>
              <a:rPr lang="en-US" altLang="zh-CN" sz="2400"/>
              <a:t> </a:t>
            </a:r>
            <a:r>
              <a:rPr lang="zh-CN" altLang="en-US" sz="2400"/>
              <a:t>（兑现基本面）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三、确定性的主力控盘资金进场</a:t>
            </a:r>
            <a:r>
              <a:rPr lang="en-US" altLang="zh-CN" sz="2400"/>
              <a:t>  </a:t>
            </a:r>
            <a:r>
              <a:rPr lang="zh-CN" altLang="en-US" sz="2400"/>
              <a:t>（跟趋势跟主力）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确定一：猎手主线风口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835" y="1531620"/>
            <a:ext cx="5222240" cy="34747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-97790" y="5876925"/>
            <a:ext cx="12024360" cy="6242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/>
              <a:t>航天炒作短期加速赶顶，近期人工智能大模型、</a:t>
            </a:r>
            <a:r>
              <a:rPr lang="en-US" altLang="zh-CN"/>
              <a:t>AI</a:t>
            </a:r>
            <a:r>
              <a:rPr lang="zh-CN" altLang="en-US"/>
              <a:t>应用（营销、医疗）、电网、机器人等主题近期上榜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95" y="1195705"/>
            <a:ext cx="6796405" cy="4323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6205" y="1906270"/>
            <a:ext cx="943229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400" b="1"/>
              <a:t>①</a:t>
            </a:r>
            <a:r>
              <a:rPr lang="en-US" altLang="zh-CN" sz="2400" b="1"/>
              <a:t> </a:t>
            </a:r>
            <a:r>
              <a:rPr lang="zh-CN" altLang="en-US" sz="2400" b="1"/>
              <a:t>根据对调研数据进行分析，高层调研的重点产业主要有</a:t>
            </a:r>
            <a:r>
              <a:rPr lang="en-US" altLang="zh-CN" sz="2400" b="1"/>
              <a:t>5</a:t>
            </a:r>
            <a:r>
              <a:rPr lang="zh-CN" altLang="en-US" sz="2400" b="1"/>
              <a:t>大领域行业，它们分别是制造业</a:t>
            </a:r>
            <a:r>
              <a:rPr lang="zh-CN" altLang="en-US" sz="2400" b="1">
                <a:solidFill>
                  <a:srgbClr val="FF0000"/>
                </a:solidFill>
              </a:rPr>
              <a:t>高端智能化、被卡脖子的技术行业、通信新基建、人工智能</a:t>
            </a:r>
            <a:r>
              <a:rPr lang="zh-CN" altLang="en-US" sz="2400" b="1"/>
              <a:t>以及</a:t>
            </a:r>
            <a:r>
              <a:rPr lang="zh-CN" altLang="en-US" sz="2400" b="1">
                <a:solidFill>
                  <a:srgbClr val="FF0000"/>
                </a:solidFill>
              </a:rPr>
              <a:t>能源</a:t>
            </a:r>
            <a:r>
              <a:rPr lang="zh-CN" altLang="en-US" sz="2400" b="1"/>
              <a:t>改革。</a:t>
            </a:r>
            <a:r>
              <a:rPr lang="en-US" altLang="en-US" sz="2400" b="1"/>
              <a:t> </a:t>
            </a:r>
            <a:endParaRPr lang="en-US" altLang="en-US" sz="2400" b="1"/>
          </a:p>
          <a:p>
            <a:endParaRPr lang="en-US" altLang="en-US" sz="2400" b="1"/>
          </a:p>
          <a:p>
            <a:r>
              <a:rPr lang="en-US" altLang="en-US" sz="2400" b="1"/>
              <a:t>②</a:t>
            </a:r>
            <a:r>
              <a:rPr lang="en-US" altLang="zh-CN" sz="2400" b="1"/>
              <a:t> </a:t>
            </a:r>
            <a:r>
              <a:rPr lang="zh-CN" altLang="en-US" sz="2400" b="1"/>
              <a:t>从重要会议看政策取向。这部分行业包括</a:t>
            </a:r>
            <a:r>
              <a:rPr lang="zh-CN" altLang="en-US" sz="2400" b="1">
                <a:solidFill>
                  <a:srgbClr val="FF0000"/>
                </a:solidFill>
              </a:rPr>
              <a:t>新质生产力、量子计算、人工智能、制造业反内卷、国防军工、深海科技、文化、教育</a:t>
            </a:r>
            <a:r>
              <a:rPr lang="zh-CN" altLang="en-US" sz="2400" b="1"/>
              <a:t>等领域。</a:t>
            </a:r>
            <a:endParaRPr lang="zh-CN" altLang="en-US" sz="2400" b="1"/>
          </a:p>
          <a:p>
            <a:endParaRPr lang="en-US" altLang="zh-CN" sz="2400" b="1"/>
          </a:p>
          <a:p>
            <a:r>
              <a:rPr lang="zh-CN" altLang="en-US" sz="2400" b="1"/>
              <a:t>这两大块加起来，基本可以构成</a:t>
            </a:r>
            <a:r>
              <a:rPr lang="en-US" altLang="zh-CN" sz="2400" b="1"/>
              <a:t>“</a:t>
            </a:r>
            <a:r>
              <a:rPr lang="zh-CN" altLang="en-US" sz="2400" b="1"/>
              <a:t>十五五</a:t>
            </a:r>
            <a:r>
              <a:rPr lang="en-US" altLang="zh-CN" sz="2400" b="1"/>
              <a:t>”</a:t>
            </a:r>
            <a:r>
              <a:rPr lang="zh-CN" altLang="en-US" sz="2400" b="1"/>
              <a:t>规划可能涉及的行业主线</a:t>
            </a:r>
            <a:endParaRPr lang="zh-CN" altLang="en-US" sz="2400" b="1"/>
          </a:p>
        </p:txBody>
      </p:sp>
      <p:sp>
        <p:nvSpPr>
          <p:cNvPr id="6" name="文本框 5"/>
          <p:cNvSpPr txBox="1"/>
          <p:nvPr/>
        </p:nvSpPr>
        <p:spPr>
          <a:xfrm>
            <a:off x="3000375" y="5428615"/>
            <a:ext cx="7635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highlight>
                  <a:srgbClr val="FFFF00"/>
                </a:highlight>
              </a:rPr>
              <a:t>【科技】为主导，其次是【能源】</a:t>
            </a:r>
            <a:endParaRPr lang="zh-CN" altLang="en-US" sz="2800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十五五首年，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2026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政策导向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4655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119370" y="577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highlight>
                  <a:srgbClr val="FFFF00"/>
                </a:highlight>
              </a:rPr>
              <a:t>四大产业</a:t>
            </a:r>
            <a:endParaRPr lang="zh-CN" altLang="en-US" sz="3600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确定二：滚动业绩机构偏好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61645" y="2691130"/>
            <a:ext cx="397383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单季净利：一个季度的净利润</a:t>
            </a:r>
            <a:r>
              <a:rPr lang="en-US" altLang="zh-CN"/>
              <a:t>      </a:t>
            </a:r>
            <a:endParaRPr lang="en-US" altLang="zh-CN"/>
          </a:p>
          <a:p>
            <a:endParaRPr lang="en-US" altLang="zh-CN"/>
          </a:p>
          <a:p>
            <a:r>
              <a:rPr lang="zh-CN" altLang="en-US"/>
              <a:t>累计净利：财报数据，</a:t>
            </a:r>
            <a:r>
              <a:rPr lang="en-US" altLang="zh-CN"/>
              <a:t>Q1\Q2\Q3\Q4</a:t>
            </a:r>
            <a:endParaRPr lang="en-US" altLang="zh-CN"/>
          </a:p>
          <a:p>
            <a:endParaRPr lang="zh-CN" altLang="en-US"/>
          </a:p>
          <a:p>
            <a:r>
              <a:rPr lang="zh-CN" altLang="en-US"/>
              <a:t>滚动净利：循环</a:t>
            </a:r>
            <a:r>
              <a:rPr lang="en-US" altLang="zh-CN"/>
              <a:t>4</a:t>
            </a:r>
            <a:r>
              <a:rPr lang="zh-CN" altLang="en-US"/>
              <a:t>个单季度利润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990" y="1123950"/>
            <a:ext cx="6712585" cy="4610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504305" y="5587365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滚动业绩阶梯式向上较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所有故事结束之后，最好还是基本面兑现出好公司的大趋势大波段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不要侥幸，注意业绩地雷</a:t>
            </a:r>
            <a:endParaRPr lang="en-US" altLang="zh-CN" sz="40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520" y="764540"/>
            <a:ext cx="9966325" cy="5746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确定三：主力控盘反复操作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925" y="816610"/>
            <a:ext cx="10223500" cy="56819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智能盯盘，高效选股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6535" y="793750"/>
            <a:ext cx="10127615" cy="57353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823085" y="2252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①选主题板块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1900" y="1884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②资金排序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94230" y="51866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③选股条件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13930" y="51085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④自行筛选找控盘回档机会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530" y="812165"/>
            <a:ext cx="10754360" cy="5714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540976" y="5878624"/>
            <a:ext cx="8229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highlight>
                  <a:srgbClr val="FFFF00"/>
                </a:highlight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2000" dirty="0" smtClean="0">
              <a:highlight>
                <a:srgbClr val="FFFF00"/>
              </a:highlight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2000" dirty="0" smtClean="0">
                <a:highlight>
                  <a:srgbClr val="FFFF00"/>
                </a:highlight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跟踪控盘增加</a:t>
            </a:r>
            <a:r>
              <a:rPr lang="zh-CN" sz="2000" dirty="0" smtClean="0">
                <a:highlight>
                  <a:srgbClr val="FFFF00"/>
                </a:highlight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熊线上移的回档机会</a:t>
            </a:r>
            <a:endParaRPr lang="zh-CN" sz="2000" dirty="0" smtClean="0">
              <a:highlight>
                <a:srgbClr val="FFFF00"/>
              </a:highlight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控盘</a:t>
            </a: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+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业绩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74240" y="1867535"/>
            <a:ext cx="854583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行情在犹豫中上行，好好体会这句话</a:t>
            </a:r>
            <a:r>
              <a:rPr lang="en-US" altLang="zh-CN" sz="2800"/>
              <a:t> </a:t>
            </a:r>
            <a:r>
              <a:rPr lang="zh-CN" altLang="en-US" sz="2800"/>
              <a:t>！</a:t>
            </a:r>
            <a:endParaRPr lang="en-US" altLang="zh-CN" sz="2800"/>
          </a:p>
          <a:p>
            <a:endParaRPr lang="en-US" altLang="zh-CN" sz="2800"/>
          </a:p>
          <a:p>
            <a:r>
              <a:rPr lang="zh-CN" altLang="en-US" sz="2800"/>
              <a:t>不用怀疑，耐心做波段！</a:t>
            </a:r>
            <a:endParaRPr lang="en-US" altLang="zh-CN" sz="2800"/>
          </a:p>
          <a:p>
            <a:endParaRPr lang="en-US" altLang="zh-CN" sz="2800"/>
          </a:p>
          <a:p>
            <a:r>
              <a:rPr lang="zh-CN" altLang="en-US" sz="2800"/>
              <a:t>拿得住才是自己的牛股</a:t>
            </a:r>
            <a:r>
              <a:rPr lang="zh-CN" sz="2800"/>
              <a:t>，</a:t>
            </a:r>
            <a:r>
              <a:rPr lang="zh-CN" altLang="en-US" sz="2800"/>
              <a:t>涨上天买不到它</a:t>
            </a:r>
            <a:endParaRPr lang="zh-CN" altLang="en-US" sz="2800"/>
          </a:p>
          <a:p>
            <a:r>
              <a:rPr lang="zh-CN" altLang="en-US" sz="2800"/>
              <a:t>都跟我没关系，平常心！</a:t>
            </a:r>
            <a:endParaRPr lang="zh-CN" altLang="en-US" sz="2800"/>
          </a:p>
          <a:p>
            <a:endParaRPr lang="zh-CN" altLang="en-US" sz="2800"/>
          </a:p>
          <a:p>
            <a:r>
              <a:rPr lang="zh-CN" altLang="en-US" sz="2800">
                <a:highlight>
                  <a:srgbClr val="FFFF00"/>
                </a:highlight>
              </a:rPr>
              <a:t>熊线上移，不要轻易卖光股票，结合乖离率做成本</a:t>
            </a:r>
            <a:endParaRPr lang="zh-CN" altLang="en-US" sz="2800">
              <a:highlight>
                <a:srgbClr val="FFFF00"/>
              </a:highligh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选股思路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短线首板涨停回档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9780" y="1304290"/>
            <a:ext cx="4918075" cy="4251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选股思路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中线底部启动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6320" y="1313180"/>
            <a:ext cx="4573270" cy="43173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8200" cy="69011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0"/>
            <a:ext cx="7353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4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行情在犹豫中上行</a:t>
            </a:r>
            <a:endParaRPr lang="zh-CN" altLang="en-US" sz="44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3150" y="1072515"/>
            <a:ext cx="4857750" cy="23564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150" y="3595370"/>
            <a:ext cx="3946525" cy="24593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824470" y="133985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highlight>
                  <a:srgbClr val="FFFF00"/>
                </a:highlight>
              </a:rPr>
              <a:t>12</a:t>
            </a:r>
            <a:r>
              <a:rPr lang="zh-CN" altLang="en-US" sz="2000" b="1">
                <a:highlight>
                  <a:srgbClr val="FFFF00"/>
                </a:highlight>
              </a:rPr>
              <a:t>月</a:t>
            </a:r>
            <a:r>
              <a:rPr lang="en-US" altLang="zh-CN" sz="2000" b="1">
                <a:highlight>
                  <a:srgbClr val="FFFF00"/>
                </a:highlight>
              </a:rPr>
              <a:t>15</a:t>
            </a:r>
            <a:r>
              <a:rPr lang="zh-CN" altLang="en-US" sz="2000" b="1">
                <a:highlight>
                  <a:srgbClr val="FFFF00"/>
                </a:highlight>
              </a:rPr>
              <a:t>日提醒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96000" y="482790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highlight>
                  <a:srgbClr val="FFFF00"/>
                </a:highlight>
              </a:rPr>
              <a:t>12</a:t>
            </a:r>
            <a:r>
              <a:rPr lang="zh-CN" altLang="en-US" sz="2000" b="1">
                <a:highlight>
                  <a:srgbClr val="FFFF00"/>
                </a:highlight>
              </a:rPr>
              <a:t>月</a:t>
            </a:r>
            <a:r>
              <a:rPr lang="en-US" altLang="zh-CN" sz="2000" b="1">
                <a:highlight>
                  <a:srgbClr val="FFFF00"/>
                </a:highlight>
              </a:rPr>
              <a:t>26</a:t>
            </a:r>
            <a:r>
              <a:rPr lang="zh-CN" altLang="en-US" sz="2000" b="1">
                <a:highlight>
                  <a:srgbClr val="FFFF00"/>
                </a:highlight>
              </a:rPr>
              <a:t>日提醒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" y="1002030"/>
            <a:ext cx="3909060" cy="53498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639060" y="393509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highlight>
                  <a:srgbClr val="FFFF00"/>
                </a:highlight>
              </a:rPr>
              <a:t>12</a:t>
            </a:r>
            <a:r>
              <a:rPr lang="zh-CN" altLang="en-US" sz="2000" b="1">
                <a:highlight>
                  <a:srgbClr val="FFFF00"/>
                </a:highlight>
              </a:rPr>
              <a:t>月</a:t>
            </a:r>
            <a:r>
              <a:rPr lang="en-US" altLang="zh-CN" sz="2000" b="1">
                <a:highlight>
                  <a:srgbClr val="FFFF00"/>
                </a:highlight>
              </a:rPr>
              <a:t>28</a:t>
            </a:r>
            <a:r>
              <a:rPr lang="zh-CN" altLang="en-US" sz="2000" b="1">
                <a:highlight>
                  <a:srgbClr val="FFFF00"/>
                </a:highlight>
              </a:rPr>
              <a:t>日提醒</a:t>
            </a:r>
            <a:endParaRPr lang="zh-CN" altLang="en-US" sz="2000" b="1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08770" y="3935095"/>
            <a:ext cx="40640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指数</a:t>
            </a:r>
            <a:r>
              <a:rPr lang="en-US" altLang="zh-CN" sz="2400" b="1">
                <a:solidFill>
                  <a:srgbClr val="FF0000"/>
                </a:solidFill>
              </a:rPr>
              <a:t>ETF</a:t>
            </a:r>
            <a:r>
              <a:rPr lang="zh-CN" altLang="en-US" sz="2400" b="1">
                <a:solidFill>
                  <a:srgbClr val="FF0000"/>
                </a:solidFill>
              </a:rPr>
              <a:t>赚钱了</a:t>
            </a:r>
            <a:endParaRPr lang="zh-CN" altLang="en-US" sz="2400" b="1">
              <a:solidFill>
                <a:srgbClr val="FF0000"/>
              </a:solidFill>
            </a:endParaRPr>
          </a:p>
          <a:p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经传基金赚钱了</a:t>
            </a:r>
            <a:endParaRPr lang="zh-CN" altLang="en-US" sz="2400" b="1">
              <a:solidFill>
                <a:srgbClr val="FF0000"/>
              </a:solidFill>
            </a:endParaRPr>
          </a:p>
          <a:p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股票增仓赚钱了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有量有行情，做好高低切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43660" y="3820160"/>
            <a:ext cx="6562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highlight>
                  <a:srgbClr val="FFFF00"/>
                </a:highlight>
              </a:rPr>
              <a:t>2026</a:t>
            </a:r>
            <a:r>
              <a:rPr lang="zh-CN" altLang="en-US" b="1">
                <a:highlight>
                  <a:srgbClr val="FFFF00"/>
                </a:highlight>
              </a:rPr>
              <a:t>年，牢记做好【三个原则】</a:t>
            </a:r>
            <a:r>
              <a:rPr lang="en-US" altLang="zh-CN" b="1">
                <a:highlight>
                  <a:srgbClr val="FFFF00"/>
                </a:highlight>
              </a:rPr>
              <a:t>  </a:t>
            </a:r>
            <a:endParaRPr lang="en-US" alt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、紧跟政策大方向的行业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是主线机会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endParaRPr lang="en-US" alt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、在主线方向中</a:t>
            </a:r>
            <a:r>
              <a:rPr lang="en-US" altLang="zh-CN" b="1">
                <a:highlight>
                  <a:srgbClr val="FFFF00"/>
                </a:highlight>
              </a:rPr>
              <a:t>  </a:t>
            </a:r>
            <a:r>
              <a:rPr lang="zh-CN" altLang="en-US" b="1">
                <a:highlight>
                  <a:srgbClr val="FFFF00"/>
                </a:highlight>
              </a:rPr>
              <a:t>只做主力控盘反复参与股票</a:t>
            </a:r>
            <a:endParaRPr lang="en-US" alt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、同时较好的滚动业绩，受机构资金偏好，容易走大波段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5535" y="828675"/>
            <a:ext cx="10431145" cy="5650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648835" y="3542665"/>
            <a:ext cx="471614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流动资金翻红阶段，行情没结束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高位股边打边撤，航天类资金流出，其他</a:t>
            </a:r>
            <a:r>
              <a:rPr lang="en-US" altLang="zh-CN" b="1">
                <a:highlight>
                  <a:srgbClr val="FFFF00"/>
                </a:highlight>
              </a:rPr>
              <a:t>AI</a:t>
            </a:r>
            <a:r>
              <a:rPr lang="zh-CN" altLang="en-US" b="1">
                <a:highlight>
                  <a:srgbClr val="FFFF00"/>
                </a:highlight>
              </a:rPr>
              <a:t>应用或科技类的承接依然足够强</a:t>
            </a:r>
            <a:endParaRPr lang="zh-CN" altLang="en-US" b="1">
              <a:highlight>
                <a:srgbClr val="FFFF00"/>
              </a:highlight>
            </a:endParaRPr>
          </a:p>
          <a:p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942975"/>
            <a:ext cx="3190875" cy="1162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" y="2105025"/>
            <a:ext cx="3200400" cy="1876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买在无人问津时，卖在人声鼎沸处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32650" y="2579370"/>
            <a:ext cx="4739640" cy="23628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35600" y="5331460"/>
            <a:ext cx="42005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股神朋友们，请收起自己的锋芒，认真对待市场，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越疯狂越要冷静！</a:t>
            </a:r>
            <a:r>
              <a:rPr lang="en-US" altLang="zh-CN" b="1">
                <a:highlight>
                  <a:srgbClr val="FFFF00"/>
                </a:highlight>
              </a:rPr>
              <a:t>  </a:t>
            </a:r>
            <a:r>
              <a:rPr lang="zh-CN" altLang="en-US" b="1">
                <a:highlight>
                  <a:srgbClr val="FFFF00"/>
                </a:highlight>
              </a:rPr>
              <a:t>越低迷越能看出某些性价比的黄金机会。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904875"/>
            <a:ext cx="4114800" cy="54959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770" y="982345"/>
            <a:ext cx="3867150" cy="2628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65" y="0"/>
            <a:ext cx="1216787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30" y="0"/>
            <a:ext cx="1211834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" y="0"/>
            <a:ext cx="1204341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1700</Words>
  <Application>WPS 演示</Application>
  <PresentationFormat>宽屏</PresentationFormat>
  <Paragraphs>156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Segoe Print</vt:lpstr>
      <vt:lpstr>Arial Unicode MS</vt:lpstr>
      <vt:lpstr>Calibri</vt:lpstr>
      <vt:lpstr>思源黑体</vt:lpstr>
      <vt:lpstr>黑体</vt:lpstr>
      <vt:lpstr>思源黑体 CN Heavy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</cp:lastModifiedBy>
  <cp:revision>1981</cp:revision>
  <dcterms:created xsi:type="dcterms:W3CDTF">2019-06-19T02:08:00Z</dcterms:created>
  <dcterms:modified xsi:type="dcterms:W3CDTF">2026-01-13T11:05:17Z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9CFE74C9946A4C69843920DE3B0B819A_13</vt:lpwstr>
  </property>
</Properties>
</file>