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</p:sldMasterIdLst>
  <p:notesMasterIdLst>
    <p:notesMasterId r:id="rId29"/>
  </p:notesMasterIdLst>
  <p:sldIdLst>
    <p:sldId id="280" r:id="rId5"/>
    <p:sldId id="383" r:id="rId6"/>
    <p:sldId id="266" r:id="rId7"/>
    <p:sldId id="267" r:id="rId8"/>
    <p:sldId id="269" r:id="rId9"/>
    <p:sldId id="510" r:id="rId10"/>
    <p:sldId id="463" r:id="rId11"/>
    <p:sldId id="420" r:id="rId12"/>
    <p:sldId id="464" r:id="rId13"/>
    <p:sldId id="511" r:id="rId14"/>
    <p:sldId id="496" r:id="rId15"/>
    <p:sldId id="421" r:id="rId16"/>
    <p:sldId id="433" r:id="rId17"/>
    <p:sldId id="428" r:id="rId18"/>
    <p:sldId id="453" r:id="rId19"/>
    <p:sldId id="485" r:id="rId20"/>
    <p:sldId id="487" r:id="rId21"/>
    <p:sldId id="486" r:id="rId22"/>
    <p:sldId id="479" r:id="rId23"/>
    <p:sldId id="473" r:id="rId24"/>
    <p:sldId id="465" r:id="rId25"/>
    <p:sldId id="529" r:id="rId26"/>
    <p:sldId id="530" r:id="rId27"/>
    <p:sldId id="271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幸全" initials="幸全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A2EA8"/>
    <a:srgbClr val="132AAC"/>
    <a:srgbClr val="7399DC"/>
    <a:srgbClr val="C50001"/>
    <a:srgbClr val="C60101"/>
    <a:srgbClr val="915C09"/>
    <a:srgbClr val="FFFFF5"/>
    <a:srgbClr val="D10300"/>
    <a:srgbClr val="C3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660" y="90"/>
      </p:cViewPr>
      <p:guideLst>
        <p:guide orient="horz" pos="211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image" Target="../media/image4.png"/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2" name="图片 1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目录页"/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-600" y="0"/>
            <a:ext cx="12193200" cy="6858000"/>
          </a:xfrm>
          <a:prstGeom prst="rect">
            <a:avLst/>
          </a:prstGeom>
        </p:spPr>
      </p:pic>
      <p:sp>
        <p:nvSpPr>
          <p:cNvPr id="80" name="文本框 79"/>
          <p:cNvSpPr txBox="1"/>
          <p:nvPr userDrawn="1"/>
        </p:nvSpPr>
        <p:spPr>
          <a:xfrm>
            <a:off x="937260" y="2353945"/>
            <a:ext cx="200850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优设标题黑" panose="00000500000000000000" charset="-122"/>
                <a:ea typeface="优设标题黑" panose="00000500000000000000" charset="-122"/>
                <a:cs typeface="优设标题黑" panose="00000500000000000000" charset="-122"/>
              </a:rPr>
              <a:t>目录</a:t>
            </a:r>
            <a:endParaRPr kumimoji="0" lang="zh-CN" altLang="en-US" sz="6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优设标题黑" panose="00000500000000000000" charset="-122"/>
              <a:ea typeface="优设标题黑" panose="00000500000000000000" charset="-122"/>
              <a:cs typeface="优设标题黑" panose="00000500000000000000" charset="-122"/>
            </a:endParaRPr>
          </a:p>
        </p:txBody>
      </p:sp>
      <p:sp>
        <p:nvSpPr>
          <p:cNvPr id="9" name="文本框 8"/>
          <p:cNvSpPr txBox="1"/>
          <p:nvPr userDrawn="1"/>
        </p:nvSpPr>
        <p:spPr>
          <a:xfrm>
            <a:off x="982345" y="3213100"/>
            <a:ext cx="26581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 Light" panose="020B0502040204020203" charset="-122"/>
                <a:ea typeface="微软雅黑 Light" panose="020B0502040204020203" charset="-122"/>
                <a:cs typeface="+mn-cs"/>
              </a:rPr>
              <a:t>CATALOGUE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微软雅黑 Light" panose="020B0502040204020203" charset="-122"/>
              <a:ea typeface="微软雅黑 Light" panose="020B0502040204020203" charset="-122"/>
              <a:cs typeface="+mn-cs"/>
            </a:endParaRPr>
          </a:p>
        </p:txBody>
      </p:sp>
      <p:sp>
        <p:nvSpPr>
          <p:cNvPr id="7" name="等腰三角形 6"/>
          <p:cNvSpPr/>
          <p:nvPr userDrawn="1"/>
        </p:nvSpPr>
        <p:spPr>
          <a:xfrm rot="5400000">
            <a:off x="286131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等腰三角形 7"/>
          <p:cNvSpPr/>
          <p:nvPr userDrawn="1"/>
        </p:nvSpPr>
        <p:spPr>
          <a:xfrm rot="5400000">
            <a:off x="3110865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0" name="等腰三角形 9"/>
          <p:cNvSpPr/>
          <p:nvPr userDrawn="1"/>
        </p:nvSpPr>
        <p:spPr>
          <a:xfrm rot="5400000">
            <a:off x="3360420" y="30016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目录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sp>
        <p:nvSpPr>
          <p:cNvPr id="11" name="等腰三角形 10"/>
          <p:cNvSpPr/>
          <p:nvPr userDrawn="1"/>
        </p:nvSpPr>
        <p:spPr>
          <a:xfrm rot="5400000">
            <a:off x="4345305" y="2675890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等腰三角形 11"/>
          <p:cNvSpPr/>
          <p:nvPr userDrawn="1"/>
        </p:nvSpPr>
        <p:spPr>
          <a:xfrm rot="5400000">
            <a:off x="4592320" y="267144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等腰三角形 12"/>
          <p:cNvSpPr/>
          <p:nvPr userDrawn="1"/>
        </p:nvSpPr>
        <p:spPr>
          <a:xfrm rot="5400000">
            <a:off x="4843780" y="2682875"/>
            <a:ext cx="186055" cy="186055"/>
          </a:xfrm>
          <a:prstGeom prst="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5" name="直接连接符 14"/>
          <p:cNvCxnSpPr/>
          <p:nvPr userDrawn="1"/>
        </p:nvCxnSpPr>
        <p:spPr>
          <a:xfrm>
            <a:off x="1203960" y="4286250"/>
            <a:ext cx="8296275" cy="0"/>
          </a:xfrm>
          <a:prstGeom prst="line">
            <a:avLst/>
          </a:prstGeom>
          <a:ln w="22225">
            <a:gradFill>
              <a:gsLst>
                <a:gs pos="0">
                  <a:srgbClr val="132AAC"/>
                </a:gs>
                <a:gs pos="47000">
                  <a:srgbClr val="7399DC"/>
                </a:gs>
                <a:gs pos="100000">
                  <a:srgbClr val="0A2EA8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3" name="图片 22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8" name="图片 17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11" name="文本框 10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经传多赢资深顾问：王延龙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丨执业编号：A1120615060002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风险提示：观点基于软件数据和理论模型分析，仅供参考，不构成投资建议，股市有风险，投资需谨慎。</a:t>
            </a:r>
            <a:endParaRPr lang="zh-CN" altLang="en-US" sz="120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//192.168.10.86/素材/营销策划/7.课程/炒股进阶班课程项目/2024年/2024年6月/总海报1080.png总海报1080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尾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2128520" y="3230880"/>
            <a:ext cx="7934325" cy="2059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60000"/>
              </a:lnSpc>
            </a:pP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9088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-</a:t>
            </a:r>
            <a:r>
              <a:rPr lang="en-US" altLang="zh-CN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988</a:t>
            </a:r>
            <a:r>
              <a:rPr lang="zh-CN" altLang="en-US" sz="1600" b="1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600" b="1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</a:endParaRPr>
          </a:p>
        </p:txBody>
      </p:sp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10" name="图片 9" descr="logo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7" Type="http://schemas.openxmlformats.org/officeDocument/2006/relationships/theme" Target="../theme/theme1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DA73C7-D18A-4C18-A712-4BC5C077D8E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2FDE29-156B-4166-BD96-6CA838239450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2BE724-33BD-4AB9-A918-B09240F004C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B1BC7C-EB94-4184-80B8-E52B15BE3C0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0.xml"/><Relationship Id="rId1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3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2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33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3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5.xml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6.xml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7.xml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8.xml"/><Relationship Id="rId1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39.xml"/><Relationship Id="rId1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22.xml"/><Relationship Id="rId2" Type="http://schemas.openxmlformats.org/officeDocument/2006/relationships/image" Target="../media/image11.png"/><Relationship Id="rId1" Type="http://schemas.openxmlformats.org/officeDocument/2006/relationships/tags" Target="../tags/tag2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0.xml"/><Relationship Id="rId1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1.xml"/><Relationship Id="rId1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2.xml"/><Relationship Id="rId1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43.xml"/><Relationship Id="rId1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4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3.xml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6.xml"/><Relationship Id="rId1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7.xml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9.xml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短线继续看反弹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24050" y="680720"/>
            <a:ext cx="8343900" cy="54959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节后止跌节奏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141220" y="2136775"/>
            <a:ext cx="8385810" cy="2584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/>
              <a:t>我先来说说市场我们的判断逻辑的大原则。在上上周四也就是12.19日的时候我在用户培训的时候明确强调过，市场进入到了一轮主升后的下跌周期，这种下跌周期有两种反弹逻辑：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1、rsi日线没有到20可以有反弹，但是都是弱势的。所以这种反弹都是按照三日反弹原则。拉个阳线你就要赶紧走。</a:t>
            </a:r>
            <a:endParaRPr lang="zh-CN" altLang="en-US"/>
          </a:p>
          <a:p>
            <a:endParaRPr lang="zh-CN" altLang="en-US"/>
          </a:p>
          <a:p>
            <a:r>
              <a:rPr lang="zh-CN" altLang="en-US"/>
              <a:t>2、rsi日线到了20是第一次有效的反弹，那个位置要做。但是这个信号出现之前会让你对市场很怀疑。</a:t>
            </a:r>
            <a:endParaRPr lang="zh-CN" altLang="en-US"/>
          </a:p>
        </p:txBody>
      </p:sp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3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2469515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戴维斯双击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-1905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绩优股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4" name="右箭头 3"/>
          <p:cNvSpPr/>
          <p:nvPr/>
        </p:nvSpPr>
        <p:spPr>
          <a:xfrm>
            <a:off x="5100320" y="2769235"/>
            <a:ext cx="1668145" cy="1138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4969510" y="4476115"/>
            <a:ext cx="20294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理解选择的逻辑</a:t>
            </a:r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92670" y="824865"/>
            <a:ext cx="3650615" cy="565912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3290" y="929005"/>
            <a:ext cx="3516630" cy="54508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4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86100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短线选股策略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水手蓝色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底背离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=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辅助线距离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8110" y="90741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水手蓝色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+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底背离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=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辅助线距离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3740" y="958215"/>
            <a:ext cx="8394902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选股方案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09320" y="93281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低估是戴维斯最好的双击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8725" y="996950"/>
            <a:ext cx="10405653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风口来临</a:t>
            </a:r>
            <a:r>
              <a:rPr lang="en-US" alt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=</a:t>
            </a:r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爆发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32510" y="95186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3894455" y="3560445"/>
            <a:ext cx="12458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5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王延龙</a:t>
            </a:r>
            <a:endParaRPr lang="zh-CN" altLang="en-US" sz="25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sp>
        <p:nvSpPr>
          <p:cNvPr id="11" name="文本框 10"/>
          <p:cNvSpPr txBox="1"/>
          <p:nvPr userDrawn="1"/>
        </p:nvSpPr>
        <p:spPr>
          <a:xfrm>
            <a:off x="5249545" y="3629660"/>
            <a:ext cx="2708910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1600">
                <a:solidFill>
                  <a:schemeClr val="accent1">
                    <a:lumMod val="7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执业编号:A1120615060002</a:t>
            </a:r>
            <a:endParaRPr lang="zh-CN" altLang="en-US" sz="1600">
              <a:solidFill>
                <a:schemeClr val="accent1">
                  <a:lumMod val="75000"/>
                </a:schemeClr>
              </a:solidFill>
              <a:latin typeface="思源黑体 CN Medium" panose="020B0600000000000000" charset="-122"/>
              <a:ea typeface="思源黑体 CN Medium" panose="020B0600000000000000" charset="-122"/>
              <a:cs typeface="思源黑体 CN Medium" panose="020B0600000000000000" charset="-122"/>
              <a:sym typeface="+mn-ea"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1938655" y="4160520"/>
            <a:ext cx="5998210" cy="1443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10000"/>
              </a:lnSpc>
            </a:pPr>
            <a:r>
              <a:rPr lang="en-US" altLang="zh-CN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10多年行业从业经验，擅长把握市场节奏和筹码理论，以及热点跟踪及板块分析和龙头晋级、淘汰、卡位等细节判断。推崇趋势跟踪论，主张躲避风险为第一，获取利润是第二。是盈利模式《钝化转势法》、《分金弱转强》、《一眼看高点》等创始人。对投资者心理的操作过程解剖，深受广大股民用户的认可。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74190" y="1546860"/>
            <a:ext cx="6845300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戴维斯再双击</a:t>
            </a:r>
            <a:r>
              <a:rPr lang="en-US" altLang="zh-CN" sz="72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cs typeface="思源黑体 CN Medium" panose="020B0600000000000000" charset="-122"/>
              </a:rPr>
              <a:t>2</a:t>
            </a:r>
            <a:endParaRPr lang="en-US" altLang="zh-CN" sz="72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cs typeface="思源黑体 CN Medium" panose="020B0600000000000000" charset="-122"/>
            </a:endParaRPr>
          </a:p>
        </p:txBody>
      </p:sp>
      <p:sp>
        <p:nvSpPr>
          <p:cNvPr id="3" name="文本框 2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月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14</a:t>
            </a:r>
            <a:r>
              <a:rPr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日 </a:t>
            </a:r>
            <a:r>
              <a:rPr lang="en-US" sz="2600">
                <a:solidFill>
                  <a:srgbClr val="915C09"/>
                </a:solidFill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20:15</a:t>
            </a:r>
            <a:endParaRPr sz="2600">
              <a:solidFill>
                <a:srgbClr val="915C09"/>
              </a:solidFill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5" name="图片 4" descr="wa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8056880" y="617220"/>
            <a:ext cx="3632200" cy="572325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周线调整对低估个股是好事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2905" y="874395"/>
            <a:ext cx="9072880" cy="54559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要爆发力可叠加短线</a:t>
            </a:r>
            <a:endParaRPr lang="zh-CN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8215" y="95694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1081405"/>
            <a:ext cx="6927850" cy="714375"/>
          </a:xfrm>
          <a:prstGeom prst="rect">
            <a:avLst/>
          </a:prstGeom>
        </p:spPr>
      </p:pic>
      <p:pic>
        <p:nvPicPr>
          <p:cNvPr id="36" name="图片 35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1965960"/>
            <a:ext cx="6927850" cy="714375"/>
          </a:xfrm>
          <a:prstGeom prst="rect">
            <a:avLst/>
          </a:prstGeom>
        </p:spPr>
      </p:pic>
      <p:pic>
        <p:nvPicPr>
          <p:cNvPr id="37" name="图片 36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4225" y="2850515"/>
            <a:ext cx="6927850" cy="714375"/>
          </a:xfrm>
          <a:prstGeom prst="rect">
            <a:avLst/>
          </a:prstGeom>
        </p:spPr>
      </p:pic>
      <p:pic>
        <p:nvPicPr>
          <p:cNvPr id="38" name="图片 37" descr="组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10025" y="3735070"/>
            <a:ext cx="6927850" cy="71437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878705" y="86423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大盘分析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4149725" y="78105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0 1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086225" y="2547620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0 3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086225" y="166433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0 2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086225" y="3452495"/>
            <a:ext cx="782955" cy="1088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80000"/>
              </a:lnSpc>
            </a:pPr>
            <a:r>
              <a:rPr lang="en-US" altLang="zh-CN" sz="3600">
                <a:solidFill>
                  <a:schemeClr val="bg1"/>
                </a:solidFill>
                <a:latin typeface="Impact" panose="020B0806030902050204" charset="0"/>
                <a:ea typeface="思源黑体 CN Regular" panose="020B0500000000000000" charset="-122"/>
                <a:cs typeface="Impact" panose="020B0806030902050204" charset="0"/>
              </a:rPr>
              <a:t>0 4</a:t>
            </a:r>
            <a:endParaRPr lang="en-US" altLang="zh-CN" sz="3600">
              <a:solidFill>
                <a:schemeClr val="bg1"/>
              </a:solidFill>
              <a:latin typeface="Impact" panose="020B0806030902050204" charset="0"/>
              <a:ea typeface="思源黑体 CN Regular" panose="020B0500000000000000" charset="-122"/>
              <a:cs typeface="Impact" panose="020B080603090205020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78705" y="174752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短期走势</a:t>
            </a:r>
            <a:endParaRPr lang="zh-CN" altLang="en-US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4878705" y="2630805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戴维斯双击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878705" y="3535680"/>
            <a:ext cx="534035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sz="30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</a:rPr>
              <a:t>低估加速</a:t>
            </a:r>
            <a:endParaRPr lang="zh-CN" sz="3000">
              <a:solidFill>
                <a:schemeClr val="bg1"/>
              </a:solidFill>
              <a:latin typeface="思源黑体 CN Regular" panose="020B0500000000000000" charset="-122"/>
              <a:ea typeface="思源黑体 CN Regular" panose="020B0500000000000000" charset="-122"/>
              <a:cs typeface="思源黑体 CN Regular" panose="020B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01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04265" y="3038475"/>
            <a:ext cx="983932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6600" b="1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大盘分析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333625" y="1099820"/>
            <a:ext cx="7524750" cy="465772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反转概率很大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57885" y="988695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大盘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08605" y="1141730"/>
            <a:ext cx="6575425" cy="437261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79495" y="5672455"/>
            <a:ext cx="21545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上图来自于网络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1104265" y="2071370"/>
            <a:ext cx="31991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PART 0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CN Light" panose="020B0300000000000000" charset="-122"/>
                <a:ea typeface="思源黑体 CN Light" panose="020B0300000000000000" charset="-122"/>
                <a:cs typeface="思源黑体 CN Normal" panose="020B0400000000000000" pitchFamily="34" charset="-122"/>
              </a:rPr>
              <a:t>2</a:t>
            </a:r>
            <a:endParaRPr kumimoji="0" lang="en-US" altLang="zh-CN" sz="6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思源黑体 CN Light" panose="020B0300000000000000" charset="-122"/>
              <a:ea typeface="思源黑体 CN Light" panose="020B0300000000000000" charset="-122"/>
              <a:cs typeface="思源黑体 CN Normal" panose="020B0400000000000000" pitchFamily="34" charset="-122"/>
            </a:endParaRPr>
          </a:p>
        </p:txBody>
      </p:sp>
      <p:sp>
        <p:nvSpPr>
          <p:cNvPr id="14" name="文本框 13"/>
          <p:cNvSpPr txBox="1"/>
          <p:nvPr userDrawn="1"/>
        </p:nvSpPr>
        <p:spPr>
          <a:xfrm>
            <a:off x="1176655" y="2640330"/>
            <a:ext cx="9839325" cy="191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180000"/>
              </a:lnSpc>
            </a:pPr>
            <a:r>
              <a:rPr lang="zh-CN" altLang="en-US" sz="6600">
                <a:solidFill>
                  <a:schemeClr val="bg1"/>
                </a:solidFill>
                <a:latin typeface="思源黑体 CN Regular" panose="020B0500000000000000" charset="-122"/>
                <a:ea typeface="思源黑体 CN Regular" panose="020B0500000000000000" charset="-122"/>
                <a:cs typeface="思源黑体 CN Regular" panose="020B0500000000000000" charset="-122"/>
                <a:sym typeface="+mn-ea"/>
              </a:rPr>
              <a:t>关于阶段判断</a:t>
            </a:r>
            <a:endParaRPr lang="zh-CN" altLang="en-US" sz="6600" b="1">
              <a:solidFill>
                <a:schemeClr val="bg1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/>
        </p:nvSpPr>
        <p:spPr>
          <a:xfrm>
            <a:off x="0" y="0"/>
            <a:ext cx="12192000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200" spc="-200">
                <a:solidFill>
                  <a:schemeClr val="bg1"/>
                </a:solidFill>
                <a:uFillTx/>
                <a:latin typeface="思源黑体 CN Medium" panose="020B0600000000000000" charset="-122"/>
                <a:ea typeface="思源黑体 CN Medium" panose="020B0600000000000000" charset="-122"/>
                <a:sym typeface="+mn-ea"/>
              </a:rPr>
              <a:t>短线继续看反弹</a:t>
            </a:r>
            <a:endParaRPr lang="zh-CN" altLang="en-US" sz="4200" spc="-200">
              <a:solidFill>
                <a:schemeClr val="bg1"/>
              </a:solidFill>
              <a:uFillTx/>
              <a:latin typeface="思源黑体 CN Medium" panose="020B0600000000000000" charset="-122"/>
              <a:ea typeface="思源黑体 CN Medium" panose="020B06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86815" y="994410"/>
            <a:ext cx="9969230" cy="5400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558</Words>
  <Application>WPS 演示</Application>
  <PresentationFormat>宽屏</PresentationFormat>
  <Paragraphs>80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18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24</vt:i4>
      </vt:variant>
    </vt:vector>
  </HeadingPairs>
  <TitlesOfParts>
    <vt:vector size="45" baseType="lpstr">
      <vt:lpstr>Arial</vt:lpstr>
      <vt:lpstr>宋体</vt:lpstr>
      <vt:lpstr>Wingdings</vt:lpstr>
      <vt:lpstr>微软雅黑</vt:lpstr>
      <vt:lpstr>Wingdings</vt:lpstr>
      <vt:lpstr>优设标题黑</vt:lpstr>
      <vt:lpstr>黑体</vt:lpstr>
      <vt:lpstr>微软雅黑 Light</vt:lpstr>
      <vt:lpstr>思源黑体 CN Medium</vt:lpstr>
      <vt:lpstr>思源黑体 CN Normal</vt:lpstr>
      <vt:lpstr>思源黑体 CN Light</vt:lpstr>
      <vt:lpstr>思源黑体 CN Bold</vt:lpstr>
      <vt:lpstr>思源黑体 CN Regular</vt:lpstr>
      <vt:lpstr>Impact</vt:lpstr>
      <vt:lpstr>Arial Unicode MS</vt:lpstr>
      <vt:lpstr>Calibri</vt:lpstr>
      <vt:lpstr>等线 Light</vt:lpstr>
      <vt:lpstr>等线</vt:lpstr>
      <vt:lpstr>Office 主题​​</vt:lpstr>
      <vt:lpstr>1_自定义设计方案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阿涛</cp:lastModifiedBy>
  <cp:revision>292</cp:revision>
  <dcterms:created xsi:type="dcterms:W3CDTF">2019-06-19T02:08:00Z</dcterms:created>
  <dcterms:modified xsi:type="dcterms:W3CDTF">2025-01-14T11:37:48Z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2052-12.1.0.19770</vt:lpwstr>
  </property>
  <property fmtid="{D5CDD505-2E9C-101B-9397-08002B2CF9AE}" pid="3" name="ICV">
    <vt:lpwstr>244ACA2EB60840989A6E7AD0DF89266E</vt:lpwstr>
  </property>
</Properties>
</file>