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938" r:id="rId3"/>
    <p:sldId id="1698" r:id="rId4"/>
    <p:sldId id="1700" r:id="rId6"/>
    <p:sldId id="1703" r:id="rId7"/>
    <p:sldId id="1691" r:id="rId8"/>
    <p:sldId id="1699" r:id="rId9"/>
    <p:sldId id="1701" r:id="rId10"/>
    <p:sldId id="1706" r:id="rId11"/>
    <p:sldId id="1705" r:id="rId12"/>
    <p:sldId id="1696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0" userDrawn="1">
          <p15:clr>
            <a:srgbClr val="A4A3A4"/>
          </p15:clr>
        </p15:guide>
        <p15:guide id="2" pos="3845" userDrawn="1">
          <p15:clr>
            <a:srgbClr val="A4A3A4"/>
          </p15:clr>
        </p15:guide>
        <p15:guide id="3" pos="492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2" clrIdx="1"/>
  <p:cmAuthor id="3" name="PP" initials="P" lastIdx="1" clrIdx="2"/>
  <p:cmAuthor id="252404380" name="周伟杰" initials="周" lastIdx="1" clrIdx="3"/>
  <p:cmAuthor id="0" name="Mia Vida Villanueva" initials="MVV" lastIdx="1" clrIdx="0"/>
  <p:cmAuthor id="7" name="1206988966@qq.com" initials="1" lastIdx="1" clrIdx="2"/>
  <p:cmAuthor id="8" name="姜伟光" initials="姜" lastIdx="1" clrIdx="0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360"/>
        <p:guide pos="3845"/>
        <p:guide pos="492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59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0" Type="http://schemas.openxmlformats.org/officeDocument/2006/relationships/tags" Target="../tags/tag15.xml"/><Relationship Id="rId2" Type="http://schemas.openxmlformats.org/officeDocument/2006/relationships/tags" Target="../tags/tag1.xml"/><Relationship Id="rId19" Type="http://schemas.openxmlformats.org/officeDocument/2006/relationships/tags" Target="../tags/tag14.xml"/><Relationship Id="rId18" Type="http://schemas.openxmlformats.org/officeDocument/2006/relationships/tags" Target="../tags/tag13.xml"/><Relationship Id="rId17" Type="http://schemas.openxmlformats.org/officeDocument/2006/relationships/tags" Target="../tags/tag12.xml"/><Relationship Id="rId16" Type="http://schemas.openxmlformats.org/officeDocument/2006/relationships/tags" Target="../tags/tag1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5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4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-5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31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1905" y="1270"/>
            <a:ext cx="12192000" cy="6858000"/>
            <a:chOff x="200" y="200"/>
            <a:chExt cx="19200" cy="10800"/>
          </a:xfrm>
        </p:grpSpPr>
        <p:sp>
          <p:nvSpPr>
            <p:cNvPr id="10" name="标题 1"/>
            <p:cNvSpPr>
              <a:spLocks noGrp="1"/>
            </p:cNvSpPr>
            <p:nvPr userDrawn="1">
              <p:custDataLst>
                <p:tags r:id="rId12"/>
              </p:custDataLst>
            </p:nvPr>
          </p:nvSpPr>
          <p:spPr>
            <a:xfrm>
              <a:off x="2088" y="1640"/>
              <a:ext cx="15432" cy="4048"/>
            </a:xfrm>
            <a:prstGeom prst="rect">
              <a:avLst/>
            </a:prstGeom>
          </p:spPr>
          <p:txBody>
            <a:bodyPr vert="horz" lIns="90000" tIns="46800" rIns="90000" bIns="46800" rtlCol="0" anchor="b" anchorCtr="0">
              <a:normAutofit/>
            </a:bodyPr>
            <a:lstStyle>
              <a:lvl1pPr algn="ctr">
                <a:defRPr sz="6000"/>
              </a:lvl1pPr>
            </a:lstStyle>
            <a:p>
              <a:r>
                <a:rPr lang="zh-CN" altLang="en-US" dirty="0"/>
                <a:t>单击此处编辑标题</a:t>
              </a:r>
              <a:endParaRPr lang="zh-CN" altLang="en-US" dirty="0"/>
            </a:p>
          </p:txBody>
        </p:sp>
        <p:sp>
          <p:nvSpPr>
            <p:cNvPr id="11" name="副标题 2"/>
            <p:cNvSpPr>
              <a:spLocks noGrp="1"/>
            </p:cNvSpPr>
            <p:nvPr userDrawn="1">
              <p:custDataLst>
                <p:tags r:id="rId13"/>
              </p:custDataLst>
            </p:nvPr>
          </p:nvSpPr>
          <p:spPr>
            <a:xfrm>
              <a:off x="2088" y="5807"/>
              <a:ext cx="15432" cy="2319"/>
            </a:xfrm>
            <a:prstGeom prst="rect">
              <a:avLst/>
            </a:prstGeom>
          </p:spPr>
          <p:txBody>
            <a:bodyPr vert="horz" lIns="90000" tIns="46800" rIns="90000" bIns="46800" rtlCol="0">
              <a:normAutofit/>
            </a:bodyPr>
            <a:lstStyle>
              <a:lvl1pPr marL="0" indent="0" algn="ctr">
                <a:lnSpc>
                  <a:spcPct val="110000"/>
                </a:lnSpc>
                <a:buNone/>
                <a:defRPr sz="2400" spc="200">
                  <a:uFillTx/>
                </a:defRPr>
              </a:lvl1pPr>
              <a:lvl2pPr marL="457200" indent="0" algn="ctr">
                <a:buNone/>
                <a:defRPr sz="2000"/>
              </a:lvl2pPr>
              <a:lvl3pPr marL="914400" indent="0" algn="ctr">
                <a:buNone/>
                <a:defRPr sz="1800"/>
              </a:lvl3pPr>
              <a:lvl4pPr marL="1371600" indent="0" algn="ctr">
                <a:buNone/>
                <a:defRPr sz="1600"/>
              </a:lvl4pPr>
              <a:lvl5pPr marL="1828800" indent="0" algn="ctr">
                <a:buNone/>
                <a:defRPr sz="1600"/>
              </a:lvl5pPr>
              <a:lvl6pPr marL="2286000" indent="0" algn="ctr">
                <a:buNone/>
                <a:defRPr sz="1600"/>
              </a:lvl6pPr>
              <a:lvl7pPr marL="2743200" indent="0" algn="ctr">
                <a:buNone/>
                <a:defRPr sz="1600"/>
              </a:lvl7pPr>
              <a:lvl8pPr marL="3200400" indent="0" algn="ctr">
                <a:buNone/>
                <a:defRPr sz="1600"/>
              </a:lvl8pPr>
              <a:lvl9pPr marL="3657600" indent="0" algn="ctr">
                <a:buNone/>
                <a:defRPr sz="1600"/>
              </a:lvl9pPr>
            </a:lstStyle>
            <a:p>
              <a:r>
                <a:rPr lang="zh-CN" altLang="en-US" dirty="0"/>
                <a:t>单击此处编辑副标题</a:t>
              </a:r>
              <a:endParaRPr lang="zh-CN" altLang="en-US" dirty="0"/>
            </a:p>
          </p:txBody>
        </p:sp>
        <p:sp>
          <p:nvSpPr>
            <p:cNvPr id="12" name="日期占位符 15"/>
            <p:cNvSpPr>
              <a:spLocks noGrp="1"/>
            </p:cNvSpPr>
            <p:nvPr userDrawn="1">
              <p:custDataLst>
                <p:tags r:id="rId14"/>
              </p:custDataLst>
            </p:nvPr>
          </p:nvSpPr>
          <p:spPr>
            <a:xfrm>
              <a:off x="1164" y="10144"/>
              <a:ext cx="4252" cy="4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000" kern="1200" baseline="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760FBDFE-C587-4B4C-A407-44438C67B59E}" type="datetimeFigureOut">
                <a:rPr lang="zh-CN" altLang="en-US" smtClean="0"/>
              </a:fld>
              <a:endParaRPr lang="zh-CN" altLang="en-US"/>
            </a:p>
          </p:txBody>
        </p:sp>
        <p:sp>
          <p:nvSpPr>
            <p:cNvPr id="14" name="灯片编号占位符 17"/>
            <p:cNvSpPr>
              <a:spLocks noGrp="1"/>
            </p:cNvSpPr>
            <p:nvPr userDrawn="1">
              <p:custDataLst>
                <p:tags r:id="rId15"/>
              </p:custDataLst>
            </p:nvPr>
          </p:nvSpPr>
          <p:spPr>
            <a:xfrm>
              <a:off x="14180" y="10144"/>
              <a:ext cx="4252" cy="4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r" defTabSz="914400" rtl="0" eaLnBrk="1" latinLnBrk="0" hangingPunct="1">
                <a:defRPr sz="1000" kern="1200" baseline="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49AE70B2-8BF9-45C0-BB95-33D1B9D3A854}" type="slidenum">
                <a:rPr lang="zh-CN" altLang="en-US" smtClean="0"/>
              </a:fld>
              <a:endParaRPr lang="zh-CN" altLang="en-US" dirty="0"/>
            </a:p>
          </p:txBody>
        </p:sp>
        <p:pic>
          <p:nvPicPr>
            <p:cNvPr id="15" name="图片 14" descr="PPT封面"/>
            <p:cNvPicPr>
              <a:picLocks noChangeAspect="1"/>
            </p:cNvPicPr>
            <p:nvPr userDrawn="1">
              <p:custDataLst>
                <p:tags r:id="rId1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200" y="200"/>
              <a:ext cx="19200" cy="10800"/>
            </a:xfrm>
            <a:prstGeom prst="rect">
              <a:avLst/>
            </a:prstGeom>
          </p:spPr>
        </p:pic>
        <p:pic>
          <p:nvPicPr>
            <p:cNvPr id="19" name="图片 18" descr="经传logo白色"/>
            <p:cNvPicPr>
              <a:picLocks noChangeAspect="1"/>
            </p:cNvPicPr>
            <p:nvPr userDrawn="1">
              <p:custDataLst>
                <p:tags r:id="rId17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790" y="656"/>
              <a:ext cx="2831" cy="639"/>
            </a:xfrm>
            <a:prstGeom prst="rect">
              <a:avLst/>
            </a:prstGeom>
          </p:spPr>
        </p:pic>
        <p:pic>
          <p:nvPicPr>
            <p:cNvPr id="20" name="图片 19" descr="龙头"/>
            <p:cNvPicPr>
              <a:picLocks noChangeAspect="1"/>
            </p:cNvPicPr>
            <p:nvPr userDrawn="1">
              <p:custDataLst>
                <p:tags r:id="rId1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6106" y="570"/>
              <a:ext cx="2775" cy="529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 userDrawn="1">
              <p:custDataLst>
                <p:tags r:id="rId19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4722" y="7399"/>
              <a:ext cx="9813" cy="72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 userDrawn="1">
              <p:custDataLst>
                <p:tags r:id="rId20"/>
              </p:custDataLst>
            </p:nvPr>
          </p:nvSpPr>
          <p:spPr>
            <a:xfrm>
              <a:off x="4489" y="7352"/>
              <a:ext cx="1070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4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月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1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日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-4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月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30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日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  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每周日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-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周四晚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20:15</a:t>
              </a:r>
              <a:endPara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35" y="800100"/>
            <a:ext cx="12192635" cy="605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635" y="6465570"/>
            <a:ext cx="121913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经传多赢投研总监：杨春虎，投顾执业编号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:A1120619100003;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基金从业编号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:A20250618011797 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风险提示：观点基于软件数据和理论模型分析，仅供参考，不构成买卖建议，市场有风险，投资需谨慎。基金的过往业绩并不预示其未来表现，基金管理人管理的其他基金的业绩并不构成基金业绩表现的保证。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20x1080 -总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43.xml"/><Relationship Id="rId4" Type="http://schemas.openxmlformats.org/officeDocument/2006/relationships/image" Target="../media/image13.png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58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44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9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48.xml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53.xml"/><Relationship Id="rId2" Type="http://schemas.openxmlformats.org/officeDocument/2006/relationships/image" Target="../media/image23.png"/><Relationship Id="rId1" Type="http://schemas.openxmlformats.org/officeDocument/2006/relationships/tags" Target="../tags/tag5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55.xml"/><Relationship Id="rId2" Type="http://schemas.openxmlformats.org/officeDocument/2006/relationships/image" Target="../media/image24.png"/><Relationship Id="rId1" Type="http://schemas.openxmlformats.org/officeDocument/2006/relationships/tags" Target="../tags/tag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6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7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14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4075" y="1480820"/>
            <a:ext cx="8933815" cy="1203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产业逻辑下的主题投资</a:t>
            </a:r>
            <a:endParaRPr lang="zh-CN" altLang="en-US" sz="6000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杨春虎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99995" y="3943985"/>
            <a:ext cx="41789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:A1120619100003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:A20250618011797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54760" y="4544695"/>
            <a:ext cx="6466840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经传多赢投研总监／软件产品架构师，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北京大学金融系毕业，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从业十余年，坚持以资金推动论为研究核心，形成了以机构思路选股，游资思路跟踪的稳健投资模型。独创双龙战法，机构分析战法等软件经典战法，深受广大用户的喜爱。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5" name="图片 24" descr="图层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87335" y="1145540"/>
            <a:ext cx="3730625" cy="46742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主题投资的背景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4925" y="5483225"/>
            <a:ext cx="97986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资金推动论，政策决定资金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宏观</a:t>
            </a:r>
            <a:r>
              <a:rPr lang="en-US" altLang="zh-CN" b="1" dirty="0" smtClean="0">
                <a:sym typeface="+mn-ea"/>
              </a:rPr>
              <a:t>+</a:t>
            </a:r>
            <a:r>
              <a:rPr lang="zh-CN" altLang="en-US" b="1" dirty="0" smtClean="0">
                <a:sym typeface="+mn-ea"/>
              </a:rPr>
              <a:t>政策</a:t>
            </a:r>
            <a:r>
              <a:rPr lang="en-US" altLang="zh-CN" b="1" dirty="0" smtClean="0">
                <a:sym typeface="+mn-ea"/>
              </a:rPr>
              <a:t>+</a:t>
            </a:r>
            <a:r>
              <a:rPr lang="zh-CN" altLang="en-US" b="1" dirty="0" smtClean="0">
                <a:sym typeface="+mn-ea"/>
              </a:rPr>
              <a:t>产业合一，催生大主题机会</a:t>
            </a:r>
            <a:endParaRPr lang="zh-CN" altLang="en-US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b="1" dirty="0" smtClean="0">
                <a:sym typeface="+mn-ea"/>
              </a:rPr>
              <a:t>人工智能，机器人，芯片，能源资源，卫星等</a:t>
            </a:r>
            <a:endParaRPr lang="en-US" altLang="zh-CN" b="1" dirty="0" smtClean="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50365"/>
            <a:ext cx="5394960" cy="32505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45" y="1650365"/>
            <a:ext cx="5143500" cy="32505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630" y="1036320"/>
            <a:ext cx="7839710" cy="4257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" y="868680"/>
            <a:ext cx="6999605" cy="462407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主题的区别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45260" y="5567680"/>
            <a:ext cx="93002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 dirty="0" smtClean="0">
                <a:solidFill>
                  <a:schemeClr val="tx1"/>
                </a:solidFill>
              </a:rPr>
              <a:t>政策主题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事件主题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产业主题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政策主题长期资金为主，事件主题游资为主，产业主题机构为主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新兴产业大于未来产业，未来产业关注落地程度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038600" y="1238250"/>
            <a:ext cx="8068310" cy="438086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主题投资的识别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05230" y="5765800"/>
            <a:ext cx="9798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背景：长期大于短期，新增大于改善，大政策大于小政策，广度大于深度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新事物，大范围，大政策，反复持续炒作</a:t>
            </a:r>
            <a:endParaRPr lang="zh-CN" b="1" dirty="0" smtClean="0"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49860" y="1238250"/>
            <a:ext cx="5145405" cy="4380230"/>
            <a:chOff x="174" y="1528"/>
            <a:chExt cx="9996" cy="765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" y="5224"/>
              <a:ext cx="9996" cy="39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" y="1528"/>
              <a:ext cx="9996" cy="36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4076" y="5635581"/>
            <a:ext cx="1060331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政策，资金，趋势，三合一，才是热点。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三电，三化，</a:t>
            </a:r>
            <a:r>
              <a:rPr lang="zh-CN" b="1" dirty="0" smtClean="0">
                <a:sym typeface="+mn-ea"/>
              </a:rPr>
              <a:t>机器人</a:t>
            </a:r>
            <a:r>
              <a:rPr lang="zh-CN" b="1" dirty="0" smtClean="0">
                <a:sym typeface="+mn-ea"/>
              </a:rPr>
              <a:t>，数据，黄金，创新药，卫星的共同特征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机构</a:t>
            </a:r>
            <a:r>
              <a:rPr lang="zh-CN" b="1" dirty="0" smtClean="0">
                <a:sym typeface="+mn-ea"/>
              </a:rPr>
              <a:t>+</a:t>
            </a:r>
            <a:r>
              <a:rPr lang="zh-CN" b="1" dirty="0" smtClean="0">
                <a:sym typeface="+mn-ea"/>
              </a:rPr>
              <a:t>游资</a:t>
            </a:r>
            <a:r>
              <a:rPr lang="zh-CN" b="1" dirty="0" smtClean="0">
                <a:sym typeface="+mn-ea"/>
              </a:rPr>
              <a:t>=</a:t>
            </a:r>
            <a:r>
              <a:rPr lang="zh-CN" b="1" dirty="0" smtClean="0">
                <a:sym typeface="+mn-ea"/>
              </a:rPr>
              <a:t>主升浪和主要方向，月线定方向，周线定趋势，日线定时机</a:t>
            </a:r>
            <a:endParaRPr lang="zh-CN" b="1" dirty="0" smtClean="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16405" y="817245"/>
            <a:ext cx="8890000" cy="4827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335" y="1527810"/>
            <a:ext cx="3801745" cy="30905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产业主题的核心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281363" y="5461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产业主题的挖掘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1885" y="5607685"/>
            <a:ext cx="99860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 dirty="0" smtClean="0">
                <a:solidFill>
                  <a:schemeClr val="tx1"/>
                </a:solidFill>
              </a:rPr>
              <a:t>双红</a:t>
            </a:r>
            <a:r>
              <a:rPr lang="en-US" altLang="zh-CN" b="1" dirty="0" smtClean="0">
                <a:solidFill>
                  <a:schemeClr val="tx1"/>
                </a:solidFill>
              </a:rPr>
              <a:t>=</a:t>
            </a:r>
            <a:r>
              <a:rPr lang="zh-CN" altLang="en-US" b="1" dirty="0" smtClean="0">
                <a:solidFill>
                  <a:schemeClr val="tx1"/>
                </a:solidFill>
              </a:rPr>
              <a:t>多空多头</a:t>
            </a:r>
            <a:r>
              <a:rPr lang="en-US" altLang="zh-CN" b="1" dirty="0" smtClean="0">
                <a:solidFill>
                  <a:schemeClr val="tx1"/>
                </a:solidFill>
              </a:rPr>
              <a:t>+</a:t>
            </a:r>
            <a:r>
              <a:rPr lang="zh-CN" altLang="en-US" b="1" dirty="0" smtClean="0">
                <a:solidFill>
                  <a:schemeClr val="tx1"/>
                </a:solidFill>
              </a:rPr>
              <a:t>趋势短期强势，最近炒作</a:t>
            </a:r>
            <a:r>
              <a:rPr lang="en-US" altLang="zh-CN" b="1" dirty="0" smtClean="0">
                <a:solidFill>
                  <a:schemeClr val="tx1"/>
                </a:solidFill>
              </a:rPr>
              <a:t>=</a:t>
            </a:r>
            <a:r>
              <a:rPr lang="zh-CN" altLang="en-US" b="1" dirty="0" smtClean="0">
                <a:solidFill>
                  <a:schemeClr val="tx1"/>
                </a:solidFill>
              </a:rPr>
              <a:t>主要炒作，扩张</a:t>
            </a:r>
            <a:r>
              <a:rPr lang="en-US" altLang="zh-CN" b="1" dirty="0" smtClean="0">
                <a:solidFill>
                  <a:schemeClr val="tx1"/>
                </a:solidFill>
              </a:rPr>
              <a:t>=</a:t>
            </a:r>
            <a:r>
              <a:rPr lang="zh-CN" altLang="en-US" b="1" dirty="0" smtClean="0">
                <a:solidFill>
                  <a:schemeClr val="tx1"/>
                </a:solidFill>
              </a:rPr>
              <a:t>中线趋势走好个股增加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关注一级主题为主，关注主题核心股为主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次新和新概念，偶尔关注是不是符合宏观，政策，产业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99895" y="822960"/>
            <a:ext cx="8792210" cy="47739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281363" y="5461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产业主题的新旧之分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1885" y="5607685"/>
            <a:ext cx="99860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 dirty="0" smtClean="0">
                <a:solidFill>
                  <a:schemeClr val="tx1"/>
                </a:solidFill>
              </a:rPr>
              <a:t>宏观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政策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产业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事件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关注产业中，符合控盘突破模式的机会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跟随趋势，静待花开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29105" y="822960"/>
            <a:ext cx="8922385" cy="4845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920x1080 -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_17683852652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ags/tag11.xml><?xml version="1.0" encoding="utf-8"?>
<p:tagLst xmlns:p="http://schemas.openxmlformats.org/presentationml/2006/main">
  <p:tag name="KSO_WM_UNIT_PLACING_PICTURE_USER_VIEWPORT" val="{&quot;height&quot;:10800,&quot;width&quot;:19200}"/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41.xml><?xml version="1.0" encoding="utf-8"?>
<p:tagLst xmlns:p="http://schemas.openxmlformats.org/presentationml/2006/main">
  <p:tag name="KSO_WM_UNIT_PLACING_PICTURE_USER_VIEWPORT" val="{&quot;height&quot;:2082,&quot;width&quot;:10544}"/>
  <p:tag name="KSO_WM_BEAUTIFY_FLAG" val=""/>
</p:tagLst>
</file>

<file path=ppt/tags/tag42.xml><?xml version="1.0" encoding="utf-8"?>
<p:tagLst xmlns:p="http://schemas.openxmlformats.org/presentationml/2006/main">
  <p:tag name="KSO_WM_UNIT_PLACING_PICTURE_USER_VIEWPORT" val="{&quot;height&quot;:7361,&quot;width&quot;:5875}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COMMONDATA" val="eyJoZGlkIjoiOWFhYzUwZWNmOTk3M2Y1MTI5MjBiOWM4Y2UyNjJjNzUifQ=="/>
  <p:tag name="KSO_WPP_MARK_KEY" val="257877f6-fe8c-4c47-ab4c-274c99a6a791"/>
  <p:tag name="commondata" val="eyJoZGlkIjoiODkyZjYyMmI5MzU5YjIyMzEwMjc4NWEyNTE0ZDZmMWIifQ==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WPS 演示</Application>
  <PresentationFormat>宽屏</PresentationFormat>
  <Paragraphs>46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Wingdings</vt:lpstr>
      <vt:lpstr>思源黑体 CN Medium</vt:lpstr>
      <vt:lpstr>黑体</vt:lpstr>
      <vt:lpstr>思源黑体 CN Normal</vt:lpstr>
      <vt:lpstr>思源黑体 CN Light</vt:lpstr>
      <vt:lpstr>思源黑体 CN Bold</vt:lpstr>
      <vt:lpstr>Arial Unicode MS</vt:lpstr>
      <vt:lpstr>Calibri</vt:lpstr>
      <vt:lpstr>思源黑体 CN Light</vt:lpstr>
      <vt:lpstr>思源黑体 CN Medium</vt:lpstr>
      <vt:lpstr>思源黑体 CN Normal</vt:lpstr>
      <vt:lpstr>方正宝黑体 简 Medium</vt:lpstr>
      <vt:lpstr>方正大黑体_GBK</vt:lpstr>
      <vt:lpstr>方正宝黑体 简 Light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俏俏</cp:lastModifiedBy>
  <cp:revision>1966</cp:revision>
  <dcterms:created xsi:type="dcterms:W3CDTF">2019-06-19T02:08:00Z</dcterms:created>
  <dcterms:modified xsi:type="dcterms:W3CDTF">2026-01-14T10:08:04Z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BE98029C8E604D8F800121F1AD7BF778_13</vt:lpwstr>
  </property>
</Properties>
</file>