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75" r:id="rId6"/>
    <p:sldId id="1255" r:id="rId8"/>
    <p:sldId id="1253" r:id="rId9"/>
    <p:sldId id="607" r:id="rId10"/>
    <p:sldId id="1254" r:id="rId11"/>
    <p:sldId id="1274" r:id="rId12"/>
    <p:sldId id="1218" r:id="rId13"/>
    <p:sldId id="1273" r:id="rId14"/>
    <p:sldId id="1146" r:id="rId15"/>
    <p:sldId id="1275" r:id="rId16"/>
    <p:sldId id="1276" r:id="rId17"/>
    <p:sldId id="614" r:id="rId18"/>
    <p:sldId id="615" r:id="rId19"/>
    <p:sldId id="635" r:id="rId20"/>
    <p:sldId id="616" r:id="rId21"/>
    <p:sldId id="1285" r:id="rId22"/>
    <p:sldId id="1286" r:id="rId23"/>
    <p:sldId id="1144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2" userDrawn="1">
          <p15:clr>
            <a:srgbClr val="A4A3A4"/>
          </p15:clr>
        </p15:guide>
        <p15:guide id="2" pos="3907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2"/>
        <p:guide pos="3907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7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3.xml"/><Relationship Id="rId6" Type="http://schemas.openxmlformats.org/officeDocument/2006/relationships/image" Target="../media/image30.png"/><Relationship Id="rId5" Type="http://schemas.openxmlformats.org/officeDocument/2006/relationships/tags" Target="../tags/tag62.xml"/><Relationship Id="rId4" Type="http://schemas.openxmlformats.org/officeDocument/2006/relationships/image" Target="../media/image29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68.xml"/><Relationship Id="rId7" Type="http://schemas.openxmlformats.org/officeDocument/2006/relationships/image" Target="../media/image33.png"/><Relationship Id="rId6" Type="http://schemas.openxmlformats.org/officeDocument/2006/relationships/tags" Target="../tags/tag67.xml"/><Relationship Id="rId5" Type="http://schemas.openxmlformats.org/officeDocument/2006/relationships/image" Target="../media/image32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69.xml"/><Relationship Id="rId1" Type="http://schemas.openxmlformats.org/officeDocument/2006/relationships/tags" Target="../tags/tag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4365" y="121666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二次控盘，资金为王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055" y="826770"/>
            <a:ext cx="9787890" cy="5807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涨停棱镜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确定风口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5095" y="3957955"/>
            <a:ext cx="5608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大消费、机器人概念、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数据中心、国产</a:t>
            </a:r>
            <a:r>
              <a:rPr lang="zh-CN" altLang="en-US" b="1">
                <a:highlight>
                  <a:srgbClr val="FFFF00"/>
                </a:highlight>
              </a:rPr>
              <a:t>芯片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477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猎手选股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-B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资金红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突破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7130" y="769620"/>
            <a:ext cx="7490460" cy="5863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841375"/>
            <a:ext cx="10685780" cy="578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突破回踩，二次控盘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28725" y="12084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275" y="12750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846455"/>
            <a:ext cx="10676890" cy="5783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突破回踩，二次控盘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28725" y="12084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股票强投机，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ETF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强风控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610" y="873125"/>
            <a:ext cx="5188585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45" y="817245"/>
            <a:ext cx="2957830" cy="290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145" y="3801110"/>
            <a:ext cx="4734560" cy="2760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335" y="4779645"/>
            <a:ext cx="6401435" cy="1802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/>
              <a:t>做</a:t>
            </a:r>
            <a:r>
              <a:rPr lang="en-US" altLang="zh-CN" sz="1600" b="1"/>
              <a:t>ETF</a:t>
            </a:r>
            <a:r>
              <a:rPr lang="zh-CN" altLang="en-US" sz="1600" b="1"/>
              <a:t>的仓位可以底部配置多一些锁仓，因为</a:t>
            </a:r>
            <a:r>
              <a:rPr lang="en-US" altLang="zh-CN" sz="1600" b="1"/>
              <a:t>ETF</a:t>
            </a:r>
            <a:r>
              <a:rPr lang="zh-CN" altLang="en-US" sz="1600" b="1"/>
              <a:t>本身就是主买跌，不追涨的。</a:t>
            </a:r>
            <a:r>
              <a:rPr lang="en-US" altLang="zh-CN" sz="1600" b="1"/>
              <a:t> </a:t>
            </a:r>
            <a:r>
              <a:rPr lang="zh-CN" altLang="en-US" sz="1600" b="1"/>
              <a:t>因为</a:t>
            </a:r>
            <a:r>
              <a:rPr lang="en-US" altLang="zh-CN" sz="1600" b="1"/>
              <a:t>ETF</a:t>
            </a:r>
            <a:r>
              <a:rPr lang="zh-CN" altLang="en-US" sz="1600" b="1"/>
              <a:t>本身他是一揽子个股的指数，不存在什么立案调查、问询函、财务造假等等个股容易暴雷的情况。</a:t>
            </a:r>
            <a:endParaRPr lang="zh-CN" altLang="en-US" sz="1600" b="1"/>
          </a:p>
          <a:p>
            <a:r>
              <a:rPr lang="zh-CN" altLang="en-US" sz="1600" b="1"/>
              <a:t>另外一方面一旦行情上涨了，指数必然会带着上冲，所以</a:t>
            </a:r>
            <a:r>
              <a:rPr lang="en-US" altLang="zh-CN" sz="1600" b="1"/>
              <a:t>ETF</a:t>
            </a:r>
            <a:r>
              <a:rPr lang="zh-CN" altLang="en-US" sz="1600" b="1"/>
              <a:t>第二个作用就是不至于踏空行情。类似</a:t>
            </a:r>
            <a:r>
              <a:rPr lang="en-US" altLang="zh-CN" sz="1600" b="1"/>
              <a:t>588000</a:t>
            </a:r>
            <a:r>
              <a:rPr lang="zh-CN" altLang="en-US" sz="1600" b="1"/>
              <a:t>科创</a:t>
            </a:r>
            <a:r>
              <a:rPr lang="en-US" altLang="zh-CN" sz="1600" b="1"/>
              <a:t>50ETF</a:t>
            </a:r>
            <a:r>
              <a:rPr lang="zh-CN" altLang="en-US" sz="1600" b="1"/>
              <a:t>、策略猎手跟投【均衡性全天候】【资金轮动】【固收轮动】的相关品种，能自动跟投就别手动。</a:t>
            </a:r>
            <a:endParaRPr lang="zh-CN" altLang="en-US" sz="1600" b="1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热点启动，二次控盘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1.14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号市场观点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0345" y="5977890"/>
            <a:ext cx="11312525" cy="710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</a:t>
            </a:r>
            <a:r>
              <a:rPr lang="zh-CN" b="1">
                <a:highlight>
                  <a:srgbClr val="FFFF00"/>
                </a:highlight>
              </a:rPr>
              <a:t>平均股价</a:t>
            </a:r>
            <a:r>
              <a:rPr lang="zh-CN" altLang="en-US" b="1">
                <a:highlight>
                  <a:srgbClr val="FFFF00"/>
                </a:highlight>
              </a:rPr>
              <a:t>底背离金叉</a:t>
            </a:r>
            <a:r>
              <a:rPr lang="zh-CN" b="1">
                <a:highlight>
                  <a:srgbClr val="FFFF00"/>
                </a:highlight>
              </a:rPr>
              <a:t>，资金小幅翻红，提前进入反弹！</a:t>
            </a:r>
            <a:endParaRPr 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、节前红包参与反弹，严格止盈！普涨后有分化，个股去弱留强，留意资金方向热点启动！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0" y="982345"/>
            <a:ext cx="5880735" cy="4893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090" y="1052830"/>
            <a:ext cx="4673600" cy="2366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90" y="3620770"/>
            <a:ext cx="4674235" cy="2174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利好叠加，积极信号</a:t>
            </a:r>
            <a:endParaRPr lang="en-US" alt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135" y="1092200"/>
            <a:ext cx="5544185" cy="5187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105" y="1004570"/>
            <a:ext cx="4990465" cy="5361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参与反弹，严格止盈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070" y="1017270"/>
            <a:ext cx="10817225" cy="5363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热点启动，二次控盘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启动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点进行时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769620"/>
            <a:ext cx="10626090" cy="58248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启动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点进行时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020" y="876300"/>
            <a:ext cx="10601960" cy="5742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811010" y="46875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二次控盘向上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主力再次进场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</Words>
  <Application>WPS 演示</Application>
  <PresentationFormat>宽屏</PresentationFormat>
  <Paragraphs>111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1168</cp:revision>
  <dcterms:created xsi:type="dcterms:W3CDTF">2019-06-19T02:08:00Z</dcterms:created>
  <dcterms:modified xsi:type="dcterms:W3CDTF">2025-01-14T11:39:55Z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98B0645011BC43B0BFB9BFC8374894E3</vt:lpwstr>
  </property>
</Properties>
</file>